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6.xml" ContentType="application/vnd.openxmlformats-officedocument.drawingml.chartshapes+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7.xml" ContentType="application/vnd.openxmlformats-officedocument.drawingml.chartshapes+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8.xml" ContentType="application/vnd.openxmlformats-officedocument.drawingml.chartshapes+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61"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82" r:id="rId28"/>
    <p:sldId id="316" r:id="rId29"/>
    <p:sldId id="286" r:id="rId30"/>
    <p:sldId id="289" r:id="rId31"/>
    <p:sldId id="290" r:id="rId32"/>
    <p:sldId id="317" r:id="rId33"/>
    <p:sldId id="292" r:id="rId34"/>
    <p:sldId id="318" r:id="rId35"/>
    <p:sldId id="296" r:id="rId36"/>
    <p:sldId id="319" r:id="rId37"/>
    <p:sldId id="301" r:id="rId38"/>
    <p:sldId id="320" r:id="rId39"/>
    <p:sldId id="305" r:id="rId40"/>
    <p:sldId id="321" r:id="rId41"/>
    <p:sldId id="308" r:id="rId42"/>
    <p:sldId id="322" r:id="rId43"/>
    <p:sldId id="312" r:id="rId44"/>
    <p:sldId id="323" r:id="rId45"/>
    <p:sldId id="315" r:id="rId46"/>
    <p:sldId id="32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8FCC3-BCD9-4F9D-AA20-E5995FB49E4F}" v="98" dt="2020-04-13T00:24:29.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9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5677c654b12a69b7/WPdocs/Urantia%20Fellowship/RedcapSurvey/Tables%20and%20Graph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5677c654b12a69b7/WPdocs/Urantia%20Fellowship/RedcapSurvey/Tables%20and%20Graph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6.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7.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8.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d.docs.live.net/5677c654b12a69b7/WPdocs/Urantia%20Fellowship/RedcapSurvey/Tables%20an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en-US"/>
              <a:t>Age of Survey Respondents (n=773)</a:t>
            </a:r>
          </a:p>
        </c:rich>
      </c:tx>
      <c:layout>
        <c:manualLayout>
          <c:xMode val="edge"/>
          <c:yMode val="edge"/>
          <c:x val="0.28893162393162392"/>
          <c:y val="1.6432064934614452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Sheet2!$B$3:$B$11</c:f>
              <c:strCache>
                <c:ptCount val="9"/>
                <c:pt idx="0">
                  <c:v>21-25</c:v>
                </c:pt>
                <c:pt idx="1">
                  <c:v>26-30</c:v>
                </c:pt>
                <c:pt idx="2">
                  <c:v>31-35</c:v>
                </c:pt>
                <c:pt idx="3">
                  <c:v>36-40</c:v>
                </c:pt>
                <c:pt idx="4">
                  <c:v>41-50</c:v>
                </c:pt>
                <c:pt idx="5">
                  <c:v>51-60</c:v>
                </c:pt>
                <c:pt idx="6">
                  <c:v>61-70</c:v>
                </c:pt>
                <c:pt idx="7">
                  <c:v>71-80</c:v>
                </c:pt>
                <c:pt idx="8">
                  <c:v>81 and older</c:v>
                </c:pt>
              </c:strCache>
            </c:strRef>
          </c:cat>
          <c:val>
            <c:numRef>
              <c:f>Sheet2!$C$3:$C$11</c:f>
              <c:numCache>
                <c:formatCode>0</c:formatCode>
                <c:ptCount val="9"/>
                <c:pt idx="0">
                  <c:v>0.1</c:v>
                </c:pt>
                <c:pt idx="1">
                  <c:v>1.2</c:v>
                </c:pt>
                <c:pt idx="2">
                  <c:v>3.1</c:v>
                </c:pt>
                <c:pt idx="3">
                  <c:v>1.9</c:v>
                </c:pt>
                <c:pt idx="4">
                  <c:v>7.4</c:v>
                </c:pt>
                <c:pt idx="5">
                  <c:v>13.5</c:v>
                </c:pt>
                <c:pt idx="6">
                  <c:v>40.4</c:v>
                </c:pt>
                <c:pt idx="7">
                  <c:v>27.2</c:v>
                </c:pt>
                <c:pt idx="8">
                  <c:v>5.3</c:v>
                </c:pt>
              </c:numCache>
            </c:numRef>
          </c:val>
          <c:extLst>
            <c:ext xmlns:c16="http://schemas.microsoft.com/office/drawing/2014/chart" uri="{C3380CC4-5D6E-409C-BE32-E72D297353CC}">
              <c16:uniqueId val="{00000000-41D1-4430-A0ED-E32482A01342}"/>
            </c:ext>
          </c:extLst>
        </c:ser>
        <c:dLbls>
          <c:dLblPos val="inEnd"/>
          <c:showLegendKey val="0"/>
          <c:showVal val="1"/>
          <c:showCatName val="0"/>
          <c:showSerName val="0"/>
          <c:showPercent val="0"/>
          <c:showBubbleSize val="0"/>
        </c:dLbls>
        <c:gapWidth val="65"/>
        <c:axId val="1828583439"/>
        <c:axId val="1753945359"/>
      </c:barChart>
      <c:catAx>
        <c:axId val="1828583439"/>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1753945359"/>
        <c:crosses val="autoZero"/>
        <c:auto val="1"/>
        <c:lblAlgn val="ctr"/>
        <c:lblOffset val="100"/>
        <c:noMultiLvlLbl val="0"/>
      </c:catAx>
      <c:valAx>
        <c:axId val="1753945359"/>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28583439"/>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Use of Urantia Book Web Sites by Age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1181438858604213"/>
          <c:y val="0.11357430887289267"/>
          <c:w val="0.55019954236489665"/>
          <c:h val="0.81000877042919683"/>
        </c:manualLayout>
      </c:layout>
      <c:barChart>
        <c:barDir val="bar"/>
        <c:grouping val="clustered"/>
        <c:varyColors val="0"/>
        <c:ser>
          <c:idx val="0"/>
          <c:order val="0"/>
          <c:tx>
            <c:strRef>
              <c:f>'[Tables and Graphs.xlsx]Sheet7'!$A$5</c:f>
              <c:strCache>
                <c:ptCount val="1"/>
                <c:pt idx="0">
                  <c:v>18-50</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Graphs.xlsx]Sheet7'!$B$4:$Q$4</c:f>
              <c:strCache>
                <c:ptCount val="16"/>
                <c:pt idx="0">
                  <c:v>Urantia Book New Reader Services</c:v>
                </c:pt>
                <c:pt idx="1">
                  <c:v>Urantia Book Translation Portal</c:v>
                </c:pt>
                <c:pt idx="2">
                  <c:v>Urantia Book Explorer</c:v>
                </c:pt>
                <c:pt idx="3">
                  <c:v>Urantia Family Life*</c:v>
                </c:pt>
                <c:pt idx="4">
                  <c:v>Urantia Now*</c:v>
                </c:pt>
                <c:pt idx="5">
                  <c:v>Urantia Foundation</c:v>
                </c:pt>
                <c:pt idx="6">
                  <c:v>Urantia Book Fellowship</c:v>
                </c:pt>
                <c:pt idx="7">
                  <c:v>Urantia Association International</c:v>
                </c:pt>
                <c:pt idx="8">
                  <c:v>The Urantia Book Historical Society</c:v>
                </c:pt>
                <c:pt idx="9">
                  <c:v>Master Universe Almanac</c:v>
                </c:pt>
                <c:pt idx="10">
                  <c:v>Charting The Urantia Papers</c:v>
                </c:pt>
                <c:pt idx="11">
                  <c:v>TruthBook.com*</c:v>
                </c:pt>
                <c:pt idx="12">
                  <c:v>The Christ Experiment</c:v>
                </c:pt>
                <c:pt idx="13">
                  <c:v>Urantia University Institute</c:v>
                </c:pt>
                <c:pt idx="14">
                  <c:v>Through The Year With The Urantia Book</c:v>
                </c:pt>
                <c:pt idx="15">
                  <c:v>Another website not on the list</c:v>
                </c:pt>
              </c:strCache>
            </c:strRef>
          </c:cat>
          <c:val>
            <c:numRef>
              <c:f>'[Tables and Graphs.xlsx]Sheet7'!$B$5:$Q$5</c:f>
              <c:numCache>
                <c:formatCode>0%</c:formatCode>
                <c:ptCount val="16"/>
                <c:pt idx="0">
                  <c:v>0.08</c:v>
                </c:pt>
                <c:pt idx="1">
                  <c:v>0.09</c:v>
                </c:pt>
                <c:pt idx="2">
                  <c:v>7.0000000000000007E-2</c:v>
                </c:pt>
                <c:pt idx="3">
                  <c:v>0.08</c:v>
                </c:pt>
                <c:pt idx="4">
                  <c:v>0.3</c:v>
                </c:pt>
                <c:pt idx="5">
                  <c:v>0.76</c:v>
                </c:pt>
                <c:pt idx="6">
                  <c:v>0.6</c:v>
                </c:pt>
                <c:pt idx="7">
                  <c:v>0.3</c:v>
                </c:pt>
                <c:pt idx="8">
                  <c:v>0.1</c:v>
                </c:pt>
                <c:pt idx="9">
                  <c:v>0.03</c:v>
                </c:pt>
                <c:pt idx="10">
                  <c:v>0.01</c:v>
                </c:pt>
                <c:pt idx="11">
                  <c:v>0.6</c:v>
                </c:pt>
                <c:pt idx="12">
                  <c:v>0.14000000000000001</c:v>
                </c:pt>
                <c:pt idx="13">
                  <c:v>0.17</c:v>
                </c:pt>
                <c:pt idx="14">
                  <c:v>0.02</c:v>
                </c:pt>
                <c:pt idx="15">
                  <c:v>0.16</c:v>
                </c:pt>
              </c:numCache>
            </c:numRef>
          </c:val>
          <c:extLst>
            <c:ext xmlns:c16="http://schemas.microsoft.com/office/drawing/2014/chart" uri="{C3380CC4-5D6E-409C-BE32-E72D297353CC}">
              <c16:uniqueId val="{00000000-6737-4B8F-85B9-BA87B3603A5E}"/>
            </c:ext>
          </c:extLst>
        </c:ser>
        <c:ser>
          <c:idx val="1"/>
          <c:order val="1"/>
          <c:tx>
            <c:strRef>
              <c:f>'[Tables and Graphs.xlsx]Sheet7'!$A$6</c:f>
              <c:strCache>
                <c:ptCount val="1"/>
                <c:pt idx="0">
                  <c:v>51 and older</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Graphs.xlsx]Sheet7'!$B$4:$Q$4</c:f>
              <c:strCache>
                <c:ptCount val="16"/>
                <c:pt idx="0">
                  <c:v>Urantia Book New Reader Services</c:v>
                </c:pt>
                <c:pt idx="1">
                  <c:v>Urantia Book Translation Portal</c:v>
                </c:pt>
                <c:pt idx="2">
                  <c:v>Urantia Book Explorer</c:v>
                </c:pt>
                <c:pt idx="3">
                  <c:v>Urantia Family Life*</c:v>
                </c:pt>
                <c:pt idx="4">
                  <c:v>Urantia Now*</c:v>
                </c:pt>
                <c:pt idx="5">
                  <c:v>Urantia Foundation</c:v>
                </c:pt>
                <c:pt idx="6">
                  <c:v>Urantia Book Fellowship</c:v>
                </c:pt>
                <c:pt idx="7">
                  <c:v>Urantia Association International</c:v>
                </c:pt>
                <c:pt idx="8">
                  <c:v>The Urantia Book Historical Society</c:v>
                </c:pt>
                <c:pt idx="9">
                  <c:v>Master Universe Almanac</c:v>
                </c:pt>
                <c:pt idx="10">
                  <c:v>Charting The Urantia Papers</c:v>
                </c:pt>
                <c:pt idx="11">
                  <c:v>TruthBook.com*</c:v>
                </c:pt>
                <c:pt idx="12">
                  <c:v>The Christ Experiment</c:v>
                </c:pt>
                <c:pt idx="13">
                  <c:v>Urantia University Institute</c:v>
                </c:pt>
                <c:pt idx="14">
                  <c:v>Through The Year With The Urantia Book</c:v>
                </c:pt>
                <c:pt idx="15">
                  <c:v>Another website not on the list</c:v>
                </c:pt>
              </c:strCache>
            </c:strRef>
          </c:cat>
          <c:val>
            <c:numRef>
              <c:f>'[Tables and Graphs.xlsx]Sheet7'!$B$6:$Q$6</c:f>
              <c:numCache>
                <c:formatCode>0%</c:formatCode>
                <c:ptCount val="16"/>
                <c:pt idx="0">
                  <c:v>0.05</c:v>
                </c:pt>
                <c:pt idx="1">
                  <c:v>0.05</c:v>
                </c:pt>
                <c:pt idx="2">
                  <c:v>0.03</c:v>
                </c:pt>
                <c:pt idx="3">
                  <c:v>0.03</c:v>
                </c:pt>
                <c:pt idx="4">
                  <c:v>0.11</c:v>
                </c:pt>
                <c:pt idx="5">
                  <c:v>0.69</c:v>
                </c:pt>
                <c:pt idx="6">
                  <c:v>0.63</c:v>
                </c:pt>
                <c:pt idx="7">
                  <c:v>0.25</c:v>
                </c:pt>
                <c:pt idx="8">
                  <c:v>0.1</c:v>
                </c:pt>
                <c:pt idx="9">
                  <c:v>0.05</c:v>
                </c:pt>
                <c:pt idx="10">
                  <c:v>0.02</c:v>
                </c:pt>
                <c:pt idx="11">
                  <c:v>0.47</c:v>
                </c:pt>
                <c:pt idx="12">
                  <c:v>0.14000000000000001</c:v>
                </c:pt>
                <c:pt idx="13">
                  <c:v>0.19</c:v>
                </c:pt>
                <c:pt idx="14">
                  <c:v>0.02</c:v>
                </c:pt>
                <c:pt idx="15">
                  <c:v>0.17</c:v>
                </c:pt>
              </c:numCache>
            </c:numRef>
          </c:val>
          <c:extLst>
            <c:ext xmlns:c16="http://schemas.microsoft.com/office/drawing/2014/chart" uri="{C3380CC4-5D6E-409C-BE32-E72D297353CC}">
              <c16:uniqueId val="{00000001-6737-4B8F-85B9-BA87B3603A5E}"/>
            </c:ext>
          </c:extLst>
        </c:ser>
        <c:dLbls>
          <c:dLblPos val="inEnd"/>
          <c:showLegendKey val="0"/>
          <c:showVal val="1"/>
          <c:showCatName val="0"/>
          <c:showSerName val="0"/>
          <c:showPercent val="0"/>
          <c:showBubbleSize val="0"/>
        </c:dLbls>
        <c:gapWidth val="65"/>
        <c:axId val="1064886383"/>
        <c:axId val="1587509887"/>
      </c:barChart>
      <c:catAx>
        <c:axId val="1064886383"/>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n-US"/>
          </a:p>
        </c:txPr>
        <c:crossAx val="1587509887"/>
        <c:crosses val="autoZero"/>
        <c:auto val="1"/>
        <c:lblAlgn val="ctr"/>
        <c:lblOffset val="100"/>
        <c:noMultiLvlLbl val="0"/>
      </c:catAx>
      <c:valAx>
        <c:axId val="1587509887"/>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064886383"/>
        <c:crosses val="autoZero"/>
        <c:crossBetween val="between"/>
      </c:valAx>
      <c:spPr>
        <a:noFill/>
        <a:ln>
          <a:noFill/>
        </a:ln>
        <a:effectLst/>
      </c:spPr>
    </c:plotArea>
    <c:legend>
      <c:legendPos val="b"/>
      <c:layout>
        <c:manualLayout>
          <c:xMode val="edge"/>
          <c:yMode val="edge"/>
          <c:x val="0.36651273718378324"/>
          <c:y val="0.94198475535562409"/>
          <c:w val="0.2641501314510859"/>
          <c:h val="4.845270594244767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Younger versus</a:t>
            </a:r>
            <a:r>
              <a:rPr lang="en-US" baseline="0"/>
              <a:t> Older Participant's use of FaceBook</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 and Graphs.xlsx]Sheet9'!$A$75</c:f>
              <c:strCache>
                <c:ptCount val="1"/>
                <c:pt idx="0">
                  <c:v>18-50</c:v>
                </c:pt>
              </c:strCache>
            </c:strRef>
          </c:tx>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Graphs.xlsx]Sheet9'!$B$74:$M$74</c:f>
              <c:strCache>
                <c:ptCount val="12"/>
                <c:pt idx="0">
                  <c:v>The Urantia Book Outreach Organization</c:v>
                </c:pt>
                <c:pt idx="1">
                  <c:v>Stories of Jesus</c:v>
                </c:pt>
                <c:pt idx="2">
                  <c:v>Friends of Urantia Book Fellowship</c:v>
                </c:pt>
                <c:pt idx="3">
                  <c:v>Urantia Book Science*</c:v>
                </c:pt>
                <c:pt idx="4">
                  <c:v>Urantia - Archaeology &amp; Astronomy</c:v>
                </c:pt>
                <c:pt idx="5">
                  <c:v>Urantia Book and History*</c:v>
                </c:pt>
                <c:pt idx="6">
                  <c:v>Urantian Artists</c:v>
                </c:pt>
                <c:pt idx="7">
                  <c:v>Christian Urantians*</c:v>
                </c:pt>
                <c:pt idx="8">
                  <c:v>Ministers for Christ Michael*</c:v>
                </c:pt>
                <c:pt idx="9">
                  <c:v>Fans of Cosmic Citizen Radio</c:v>
                </c:pt>
                <c:pt idx="10">
                  <c:v>Perfecting Horizons Urantia Group</c:v>
                </c:pt>
                <c:pt idx="11">
                  <c:v>Another FaceBook group not on the list*</c:v>
                </c:pt>
              </c:strCache>
            </c:strRef>
          </c:cat>
          <c:val>
            <c:numRef>
              <c:f>'[Tables and Graphs.xlsx]Sheet9'!$B$75:$M$75</c:f>
              <c:numCache>
                <c:formatCode>0%</c:formatCode>
                <c:ptCount val="12"/>
                <c:pt idx="0">
                  <c:v>0.06</c:v>
                </c:pt>
                <c:pt idx="1">
                  <c:v>0.06</c:v>
                </c:pt>
                <c:pt idx="2">
                  <c:v>0.17</c:v>
                </c:pt>
                <c:pt idx="3">
                  <c:v>0.14000000000000001</c:v>
                </c:pt>
                <c:pt idx="4">
                  <c:v>0.09</c:v>
                </c:pt>
                <c:pt idx="5">
                  <c:v>0.15</c:v>
                </c:pt>
                <c:pt idx="6">
                  <c:v>0.09</c:v>
                </c:pt>
                <c:pt idx="7">
                  <c:v>0.09</c:v>
                </c:pt>
                <c:pt idx="8">
                  <c:v>0.06</c:v>
                </c:pt>
                <c:pt idx="9">
                  <c:v>0.08</c:v>
                </c:pt>
                <c:pt idx="10">
                  <c:v>0.05</c:v>
                </c:pt>
                <c:pt idx="11">
                  <c:v>0.25</c:v>
                </c:pt>
              </c:numCache>
            </c:numRef>
          </c:val>
          <c:extLst>
            <c:ext xmlns:c16="http://schemas.microsoft.com/office/drawing/2014/chart" uri="{C3380CC4-5D6E-409C-BE32-E72D297353CC}">
              <c16:uniqueId val="{00000000-3739-4828-B871-788AEDC938B9}"/>
            </c:ext>
          </c:extLst>
        </c:ser>
        <c:ser>
          <c:idx val="1"/>
          <c:order val="1"/>
          <c:tx>
            <c:strRef>
              <c:f>'[Tables and Graphs.xlsx]Sheet9'!$A$76</c:f>
              <c:strCache>
                <c:ptCount val="1"/>
                <c:pt idx="0">
                  <c:v>51 and older</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Graphs.xlsx]Sheet9'!$B$74:$M$74</c:f>
              <c:strCache>
                <c:ptCount val="12"/>
                <c:pt idx="0">
                  <c:v>The Urantia Book Outreach Organization</c:v>
                </c:pt>
                <c:pt idx="1">
                  <c:v>Stories of Jesus</c:v>
                </c:pt>
                <c:pt idx="2">
                  <c:v>Friends of Urantia Book Fellowship</c:v>
                </c:pt>
                <c:pt idx="3">
                  <c:v>Urantia Book Science*</c:v>
                </c:pt>
                <c:pt idx="4">
                  <c:v>Urantia - Archaeology &amp; Astronomy</c:v>
                </c:pt>
                <c:pt idx="5">
                  <c:v>Urantia Book and History*</c:v>
                </c:pt>
                <c:pt idx="6">
                  <c:v>Urantian Artists</c:v>
                </c:pt>
                <c:pt idx="7">
                  <c:v>Christian Urantians*</c:v>
                </c:pt>
                <c:pt idx="8">
                  <c:v>Ministers for Christ Michael*</c:v>
                </c:pt>
                <c:pt idx="9">
                  <c:v>Fans of Cosmic Citizen Radio</c:v>
                </c:pt>
                <c:pt idx="10">
                  <c:v>Perfecting Horizons Urantia Group</c:v>
                </c:pt>
                <c:pt idx="11">
                  <c:v>Another FaceBook group not on the list*</c:v>
                </c:pt>
              </c:strCache>
            </c:strRef>
          </c:cat>
          <c:val>
            <c:numRef>
              <c:f>'[Tables and Graphs.xlsx]Sheet9'!$B$76:$M$76</c:f>
              <c:numCache>
                <c:formatCode>0%</c:formatCode>
                <c:ptCount val="12"/>
                <c:pt idx="0">
                  <c:v>0.03</c:v>
                </c:pt>
                <c:pt idx="1">
                  <c:v>0.02</c:v>
                </c:pt>
                <c:pt idx="2">
                  <c:v>0.17</c:v>
                </c:pt>
                <c:pt idx="3">
                  <c:v>7.0000000000000007E-2</c:v>
                </c:pt>
                <c:pt idx="4">
                  <c:v>0.06</c:v>
                </c:pt>
                <c:pt idx="5">
                  <c:v>0.06</c:v>
                </c:pt>
                <c:pt idx="6">
                  <c:v>0.06</c:v>
                </c:pt>
                <c:pt idx="7">
                  <c:v>0.03</c:v>
                </c:pt>
                <c:pt idx="8">
                  <c:v>0.02</c:v>
                </c:pt>
                <c:pt idx="9">
                  <c:v>0.06</c:v>
                </c:pt>
                <c:pt idx="10">
                  <c:v>0.05</c:v>
                </c:pt>
                <c:pt idx="11">
                  <c:v>0.13</c:v>
                </c:pt>
              </c:numCache>
            </c:numRef>
          </c:val>
          <c:extLst>
            <c:ext xmlns:c16="http://schemas.microsoft.com/office/drawing/2014/chart" uri="{C3380CC4-5D6E-409C-BE32-E72D297353CC}">
              <c16:uniqueId val="{00000001-3739-4828-B871-788AEDC938B9}"/>
            </c:ext>
          </c:extLst>
        </c:ser>
        <c:dLbls>
          <c:dLblPos val="inEnd"/>
          <c:showLegendKey val="0"/>
          <c:showVal val="1"/>
          <c:showCatName val="0"/>
          <c:showSerName val="0"/>
          <c:showPercent val="0"/>
          <c:showBubbleSize val="0"/>
        </c:dLbls>
        <c:gapWidth val="65"/>
        <c:axId val="1797329951"/>
        <c:axId val="1873114543"/>
      </c:barChart>
      <c:catAx>
        <c:axId val="1797329951"/>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1873114543"/>
        <c:crosses val="autoZero"/>
        <c:auto val="1"/>
        <c:lblAlgn val="ctr"/>
        <c:lblOffset val="100"/>
        <c:noMultiLvlLbl val="0"/>
      </c:catAx>
      <c:valAx>
        <c:axId val="1873114543"/>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7973299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Age Differences in use of Urantia Book Forums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 and Graphs.xlsx]Sheet10'!$B$9</c:f>
              <c:strCache>
                <c:ptCount val="1"/>
                <c:pt idx="0">
                  <c:v>18-50</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Graphs.xlsx]Sheet10'!$C$8:$E$8</c:f>
              <c:strCache>
                <c:ptCount val="3"/>
                <c:pt idx="0">
                  <c:v>UBRON</c:v>
                </c:pt>
                <c:pt idx="1">
                  <c:v>Truthbook Discussions</c:v>
                </c:pt>
                <c:pt idx="2">
                  <c:v>Some other online forum</c:v>
                </c:pt>
              </c:strCache>
            </c:strRef>
          </c:cat>
          <c:val>
            <c:numRef>
              <c:f>'[Tables and Graphs.xlsx]Sheet10'!$C$9:$E$9</c:f>
              <c:numCache>
                <c:formatCode>0%</c:formatCode>
                <c:ptCount val="3"/>
                <c:pt idx="0">
                  <c:v>0.13</c:v>
                </c:pt>
                <c:pt idx="1">
                  <c:v>0.12</c:v>
                </c:pt>
                <c:pt idx="2">
                  <c:v>0.1</c:v>
                </c:pt>
              </c:numCache>
            </c:numRef>
          </c:val>
          <c:extLst>
            <c:ext xmlns:c16="http://schemas.microsoft.com/office/drawing/2014/chart" uri="{C3380CC4-5D6E-409C-BE32-E72D297353CC}">
              <c16:uniqueId val="{00000000-611E-48AA-AD2C-A5E89C4DB8D5}"/>
            </c:ext>
          </c:extLst>
        </c:ser>
        <c:ser>
          <c:idx val="1"/>
          <c:order val="1"/>
          <c:tx>
            <c:strRef>
              <c:f>'[Tables and Graphs.xlsx]Sheet10'!$B$10</c:f>
              <c:strCache>
                <c:ptCount val="1"/>
                <c:pt idx="0">
                  <c:v>51 and older</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Graphs.xlsx]Sheet10'!$C$8:$E$8</c:f>
              <c:strCache>
                <c:ptCount val="3"/>
                <c:pt idx="0">
                  <c:v>UBRON</c:v>
                </c:pt>
                <c:pt idx="1">
                  <c:v>Truthbook Discussions</c:v>
                </c:pt>
                <c:pt idx="2">
                  <c:v>Some other online forum</c:v>
                </c:pt>
              </c:strCache>
            </c:strRef>
          </c:cat>
          <c:val>
            <c:numRef>
              <c:f>'[Tables and Graphs.xlsx]Sheet10'!$C$10:$E$10</c:f>
              <c:numCache>
                <c:formatCode>0%</c:formatCode>
                <c:ptCount val="3"/>
                <c:pt idx="0">
                  <c:v>0.11</c:v>
                </c:pt>
                <c:pt idx="1">
                  <c:v>7.0000000000000007E-2</c:v>
                </c:pt>
                <c:pt idx="2">
                  <c:v>0.08</c:v>
                </c:pt>
              </c:numCache>
            </c:numRef>
          </c:val>
          <c:extLst>
            <c:ext xmlns:c16="http://schemas.microsoft.com/office/drawing/2014/chart" uri="{C3380CC4-5D6E-409C-BE32-E72D297353CC}">
              <c16:uniqueId val="{00000001-611E-48AA-AD2C-A5E89C4DB8D5}"/>
            </c:ext>
          </c:extLst>
        </c:ser>
        <c:dLbls>
          <c:dLblPos val="inEnd"/>
          <c:showLegendKey val="0"/>
          <c:showVal val="1"/>
          <c:showCatName val="0"/>
          <c:showSerName val="0"/>
          <c:showPercent val="0"/>
          <c:showBubbleSize val="0"/>
        </c:dLbls>
        <c:gapWidth val="65"/>
        <c:axId val="1797348751"/>
        <c:axId val="1564111903"/>
      </c:barChart>
      <c:catAx>
        <c:axId val="1797348751"/>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1564111903"/>
        <c:crosses val="autoZero"/>
        <c:auto val="1"/>
        <c:lblAlgn val="ctr"/>
        <c:lblOffset val="100"/>
        <c:noMultiLvlLbl val="0"/>
      </c:catAx>
      <c:valAx>
        <c:axId val="1564111903"/>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7973487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would like to meet more people who know about the Urantia Book.</a:t>
            </a:r>
          </a:p>
        </c:rich>
      </c:tx>
      <c:layout>
        <c:manualLayout>
          <c:xMode val="edge"/>
          <c:yMode val="edge"/>
          <c:x val="0.1225110135569337"/>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8056669367516404E-2"/>
          <c:y val="0.16864451476793252"/>
          <c:w val="0.90896180028947571"/>
          <c:h val="0.68088516229775076"/>
        </c:manualLayout>
      </c:layout>
      <c:barChart>
        <c:barDir val="col"/>
        <c:grouping val="clustered"/>
        <c:varyColors val="0"/>
        <c:ser>
          <c:idx val="0"/>
          <c:order val="0"/>
          <c:tx>
            <c:strRef>
              <c:f>'[Tables and Graphs.xlsx]Sheet11'!$C$15</c:f>
              <c:strCache>
                <c:ptCount val="1"/>
                <c:pt idx="0">
                  <c:v>18-50</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Graphs.xlsx]Sheet11'!$B$16:$B$20</c:f>
              <c:strCache>
                <c:ptCount val="5"/>
                <c:pt idx="0">
                  <c:v>Strongly Disagree</c:v>
                </c:pt>
                <c:pt idx="1">
                  <c:v>Disagree</c:v>
                </c:pt>
                <c:pt idx="2">
                  <c:v>Neither Agree nor Disagree</c:v>
                </c:pt>
                <c:pt idx="3">
                  <c:v>Agree</c:v>
                </c:pt>
                <c:pt idx="4">
                  <c:v>Strongly Agree*</c:v>
                </c:pt>
              </c:strCache>
            </c:strRef>
          </c:cat>
          <c:val>
            <c:numRef>
              <c:f>'[Tables and Graphs.xlsx]Sheet11'!$C$16:$C$20</c:f>
              <c:numCache>
                <c:formatCode>0%</c:formatCode>
                <c:ptCount val="5"/>
                <c:pt idx="0">
                  <c:v>0.01</c:v>
                </c:pt>
                <c:pt idx="1">
                  <c:v>0</c:v>
                </c:pt>
                <c:pt idx="2">
                  <c:v>0.124</c:v>
                </c:pt>
                <c:pt idx="3">
                  <c:v>0.314</c:v>
                </c:pt>
                <c:pt idx="4">
                  <c:v>0.55200000000000005</c:v>
                </c:pt>
              </c:numCache>
            </c:numRef>
          </c:val>
          <c:extLst>
            <c:ext xmlns:c16="http://schemas.microsoft.com/office/drawing/2014/chart" uri="{C3380CC4-5D6E-409C-BE32-E72D297353CC}">
              <c16:uniqueId val="{00000000-30A3-496B-B734-E8F69012C9BC}"/>
            </c:ext>
          </c:extLst>
        </c:ser>
        <c:ser>
          <c:idx val="1"/>
          <c:order val="1"/>
          <c:tx>
            <c:strRef>
              <c:f>'[Tables and Graphs.xlsx]Sheet11'!$D$15</c:f>
              <c:strCache>
                <c:ptCount val="1"/>
                <c:pt idx="0">
                  <c:v>51 and older</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Graphs.xlsx]Sheet11'!$B$16:$B$20</c:f>
              <c:strCache>
                <c:ptCount val="5"/>
                <c:pt idx="0">
                  <c:v>Strongly Disagree</c:v>
                </c:pt>
                <c:pt idx="1">
                  <c:v>Disagree</c:v>
                </c:pt>
                <c:pt idx="2">
                  <c:v>Neither Agree nor Disagree</c:v>
                </c:pt>
                <c:pt idx="3">
                  <c:v>Agree</c:v>
                </c:pt>
                <c:pt idx="4">
                  <c:v>Strongly Agree*</c:v>
                </c:pt>
              </c:strCache>
            </c:strRef>
          </c:cat>
          <c:val>
            <c:numRef>
              <c:f>'[Tables and Graphs.xlsx]Sheet11'!$D$16:$D$20</c:f>
              <c:numCache>
                <c:formatCode>0%</c:formatCode>
                <c:ptCount val="5"/>
                <c:pt idx="0">
                  <c:v>1.4E-2</c:v>
                </c:pt>
                <c:pt idx="1">
                  <c:v>1.7999999999999999E-2</c:v>
                </c:pt>
                <c:pt idx="2">
                  <c:v>0.184</c:v>
                </c:pt>
                <c:pt idx="3">
                  <c:v>0.38600000000000001</c:v>
                </c:pt>
                <c:pt idx="4">
                  <c:v>0.39800000000000002</c:v>
                </c:pt>
              </c:numCache>
            </c:numRef>
          </c:val>
          <c:extLst>
            <c:ext xmlns:c16="http://schemas.microsoft.com/office/drawing/2014/chart" uri="{C3380CC4-5D6E-409C-BE32-E72D297353CC}">
              <c16:uniqueId val="{00000001-30A3-496B-B734-E8F69012C9BC}"/>
            </c:ext>
          </c:extLst>
        </c:ser>
        <c:dLbls>
          <c:dLblPos val="inEnd"/>
          <c:showLegendKey val="0"/>
          <c:showVal val="1"/>
          <c:showCatName val="0"/>
          <c:showSerName val="0"/>
          <c:showPercent val="0"/>
          <c:showBubbleSize val="0"/>
        </c:dLbls>
        <c:gapWidth val="65"/>
        <c:axId val="1669560783"/>
        <c:axId val="1898105887"/>
      </c:barChart>
      <c:catAx>
        <c:axId val="166956078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n-US"/>
          </a:p>
        </c:txPr>
        <c:crossAx val="1898105887"/>
        <c:crosses val="autoZero"/>
        <c:auto val="1"/>
        <c:lblAlgn val="ctr"/>
        <c:lblOffset val="100"/>
        <c:noMultiLvlLbl val="0"/>
      </c:catAx>
      <c:valAx>
        <c:axId val="1898105887"/>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crossAx val="166956078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 I would like to participate in a face-to-face Urantia Book study group.</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 and Graphs.xlsx]Sheet11'!$C$51</c:f>
              <c:strCache>
                <c:ptCount val="1"/>
                <c:pt idx="0">
                  <c:v>18-50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Graphs.xlsx]Sheet11'!$B$52:$B$57</c:f>
              <c:strCache>
                <c:ptCount val="6"/>
                <c:pt idx="0">
                  <c:v>Strongly Disagree</c:v>
                </c:pt>
                <c:pt idx="1">
                  <c:v>Disagree</c:v>
                </c:pt>
                <c:pt idx="2">
                  <c:v>Neither Agree nor Disagree*</c:v>
                </c:pt>
                <c:pt idx="3">
                  <c:v>Agree</c:v>
                </c:pt>
                <c:pt idx="4">
                  <c:v>Strongly Agree*</c:v>
                </c:pt>
                <c:pt idx="5">
                  <c:v>I already participate in a study group</c:v>
                </c:pt>
              </c:strCache>
            </c:strRef>
          </c:cat>
          <c:val>
            <c:numRef>
              <c:f>'[Tables and Graphs.xlsx]Sheet11'!$C$52:$C$57</c:f>
              <c:numCache>
                <c:formatCode>0%</c:formatCode>
                <c:ptCount val="6"/>
                <c:pt idx="0">
                  <c:v>0.01</c:v>
                </c:pt>
                <c:pt idx="1">
                  <c:v>0.05</c:v>
                </c:pt>
                <c:pt idx="2">
                  <c:v>9.9000000000000005E-2</c:v>
                </c:pt>
                <c:pt idx="3">
                  <c:v>0.307</c:v>
                </c:pt>
                <c:pt idx="4">
                  <c:v>0.35599999999999998</c:v>
                </c:pt>
                <c:pt idx="5">
                  <c:v>0.17799999999999999</c:v>
                </c:pt>
              </c:numCache>
            </c:numRef>
          </c:val>
          <c:extLst>
            <c:ext xmlns:c16="http://schemas.microsoft.com/office/drawing/2014/chart" uri="{C3380CC4-5D6E-409C-BE32-E72D297353CC}">
              <c16:uniqueId val="{00000000-B946-4ADA-B90A-1760B3F63DDC}"/>
            </c:ext>
          </c:extLst>
        </c:ser>
        <c:ser>
          <c:idx val="1"/>
          <c:order val="1"/>
          <c:tx>
            <c:strRef>
              <c:f>'[Tables and Graphs.xlsx]Sheet11'!$D$51</c:f>
              <c:strCache>
                <c:ptCount val="1"/>
                <c:pt idx="0">
                  <c:v>51 and older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Graphs.xlsx]Sheet11'!$B$52:$B$57</c:f>
              <c:strCache>
                <c:ptCount val="6"/>
                <c:pt idx="0">
                  <c:v>Strongly Disagree</c:v>
                </c:pt>
                <c:pt idx="1">
                  <c:v>Disagree</c:v>
                </c:pt>
                <c:pt idx="2">
                  <c:v>Neither Agree nor Disagree*</c:v>
                </c:pt>
                <c:pt idx="3">
                  <c:v>Agree</c:v>
                </c:pt>
                <c:pt idx="4">
                  <c:v>Strongly Agree*</c:v>
                </c:pt>
                <c:pt idx="5">
                  <c:v>I already participate in a study group</c:v>
                </c:pt>
              </c:strCache>
            </c:strRef>
          </c:cat>
          <c:val>
            <c:numRef>
              <c:f>'[Tables and Graphs.xlsx]Sheet11'!$D$52:$D$57</c:f>
              <c:numCache>
                <c:formatCode>0%</c:formatCode>
                <c:ptCount val="6"/>
                <c:pt idx="0">
                  <c:v>2.8000000000000001E-2</c:v>
                </c:pt>
                <c:pt idx="1">
                  <c:v>5.5E-2</c:v>
                </c:pt>
                <c:pt idx="2">
                  <c:v>0.22</c:v>
                </c:pt>
                <c:pt idx="3">
                  <c:v>0.245</c:v>
                </c:pt>
                <c:pt idx="4">
                  <c:v>0.19</c:v>
                </c:pt>
                <c:pt idx="5">
                  <c:v>0.26200000000000001</c:v>
                </c:pt>
              </c:numCache>
            </c:numRef>
          </c:val>
          <c:extLst>
            <c:ext xmlns:c16="http://schemas.microsoft.com/office/drawing/2014/chart" uri="{C3380CC4-5D6E-409C-BE32-E72D297353CC}">
              <c16:uniqueId val="{00000001-B946-4ADA-B90A-1760B3F63DDC}"/>
            </c:ext>
          </c:extLst>
        </c:ser>
        <c:dLbls>
          <c:dLblPos val="inEnd"/>
          <c:showLegendKey val="0"/>
          <c:showVal val="1"/>
          <c:showCatName val="0"/>
          <c:showSerName val="0"/>
          <c:showPercent val="0"/>
          <c:showBubbleSize val="0"/>
        </c:dLbls>
        <c:gapWidth val="65"/>
        <c:axId val="1895600479"/>
        <c:axId val="1886680527"/>
      </c:barChart>
      <c:catAx>
        <c:axId val="189560047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n-US"/>
          </a:p>
        </c:txPr>
        <c:crossAx val="1886680527"/>
        <c:crosses val="autoZero"/>
        <c:auto val="1"/>
        <c:lblAlgn val="ctr"/>
        <c:lblOffset val="100"/>
        <c:noMultiLvlLbl val="0"/>
      </c:catAx>
      <c:valAx>
        <c:axId val="1886680527"/>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crossAx val="189560047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dk1">
                    <a:lumMod val="75000"/>
                    <a:lumOff val="25000"/>
                  </a:schemeClr>
                </a:solidFill>
                <a:latin typeface="+mn-lt"/>
                <a:ea typeface="+mn-ea"/>
                <a:cs typeface="+mn-cs"/>
              </a:defRPr>
            </a:pPr>
            <a:r>
              <a:rPr lang="en-US"/>
              <a:t>I am interested in getting together with other Urantia Book readers for group activities that are different from a study group. </a:t>
            </a:r>
          </a:p>
        </c:rich>
      </c:tx>
      <c:layout>
        <c:manualLayout>
          <c:xMode val="edge"/>
          <c:yMode val="edge"/>
          <c:x val="0.11382585699514836"/>
          <c:y val="1.4749262536873156E-2"/>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 and Graphs.xlsx]Sheet11'!$C$95</c:f>
              <c:strCache>
                <c:ptCount val="1"/>
                <c:pt idx="0">
                  <c:v>18-50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Graphs.xlsx]Sheet11'!$B$96:$B$100</c:f>
              <c:strCache>
                <c:ptCount val="5"/>
                <c:pt idx="0">
                  <c:v>Strongly Disagree</c:v>
                </c:pt>
                <c:pt idx="1">
                  <c:v>Disagree</c:v>
                </c:pt>
                <c:pt idx="2">
                  <c:v>Neither Agree nor Disagree*</c:v>
                </c:pt>
                <c:pt idx="3">
                  <c:v>Agree*</c:v>
                </c:pt>
                <c:pt idx="4">
                  <c:v>Strongly Agree*</c:v>
                </c:pt>
              </c:strCache>
            </c:strRef>
          </c:cat>
          <c:val>
            <c:numRef>
              <c:f>'[Tables and Graphs.xlsx]Sheet11'!$C$96:$C$100</c:f>
              <c:numCache>
                <c:formatCode>0%</c:formatCode>
                <c:ptCount val="5"/>
                <c:pt idx="0">
                  <c:v>0.01</c:v>
                </c:pt>
                <c:pt idx="1">
                  <c:v>4.8000000000000001E-2</c:v>
                </c:pt>
                <c:pt idx="2">
                  <c:v>0.17100000000000001</c:v>
                </c:pt>
                <c:pt idx="3">
                  <c:v>0.4</c:v>
                </c:pt>
                <c:pt idx="4">
                  <c:v>0.371</c:v>
                </c:pt>
              </c:numCache>
            </c:numRef>
          </c:val>
          <c:extLst>
            <c:ext xmlns:c16="http://schemas.microsoft.com/office/drawing/2014/chart" uri="{C3380CC4-5D6E-409C-BE32-E72D297353CC}">
              <c16:uniqueId val="{00000000-F6E3-429F-8DAC-5B1B3A0279EA}"/>
            </c:ext>
          </c:extLst>
        </c:ser>
        <c:ser>
          <c:idx val="1"/>
          <c:order val="1"/>
          <c:tx>
            <c:strRef>
              <c:f>'[Tables and Graphs.xlsx]Sheet11'!$D$95</c:f>
              <c:strCache>
                <c:ptCount val="1"/>
                <c:pt idx="0">
                  <c:v>51 and older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Graphs.xlsx]Sheet11'!$B$96:$B$100</c:f>
              <c:strCache>
                <c:ptCount val="5"/>
                <c:pt idx="0">
                  <c:v>Strongly Disagree</c:v>
                </c:pt>
                <c:pt idx="1">
                  <c:v>Disagree</c:v>
                </c:pt>
                <c:pt idx="2">
                  <c:v>Neither Agree nor Disagree*</c:v>
                </c:pt>
                <c:pt idx="3">
                  <c:v>Agree*</c:v>
                </c:pt>
                <c:pt idx="4">
                  <c:v>Strongly Agree*</c:v>
                </c:pt>
              </c:strCache>
            </c:strRef>
          </c:cat>
          <c:val>
            <c:numRef>
              <c:f>'[Tables and Graphs.xlsx]Sheet11'!$D$96:$D$100</c:f>
              <c:numCache>
                <c:formatCode>0%</c:formatCode>
                <c:ptCount val="5"/>
                <c:pt idx="0">
                  <c:v>4.1000000000000002E-2</c:v>
                </c:pt>
                <c:pt idx="1">
                  <c:v>7.1999999999999995E-2</c:v>
                </c:pt>
                <c:pt idx="2">
                  <c:v>0.38600000000000001</c:v>
                </c:pt>
                <c:pt idx="3">
                  <c:v>0.29799999999999999</c:v>
                </c:pt>
                <c:pt idx="4">
                  <c:v>0.20300000000000001</c:v>
                </c:pt>
              </c:numCache>
            </c:numRef>
          </c:val>
          <c:extLst>
            <c:ext xmlns:c16="http://schemas.microsoft.com/office/drawing/2014/chart" uri="{C3380CC4-5D6E-409C-BE32-E72D297353CC}">
              <c16:uniqueId val="{00000001-F6E3-429F-8DAC-5B1B3A0279EA}"/>
            </c:ext>
          </c:extLst>
        </c:ser>
        <c:dLbls>
          <c:dLblPos val="inEnd"/>
          <c:showLegendKey val="0"/>
          <c:showVal val="1"/>
          <c:showCatName val="0"/>
          <c:showSerName val="0"/>
          <c:showPercent val="0"/>
          <c:showBubbleSize val="0"/>
        </c:dLbls>
        <c:gapWidth val="65"/>
        <c:axId val="1792525471"/>
        <c:axId val="1991456687"/>
      </c:barChart>
      <c:catAx>
        <c:axId val="179252547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1456687"/>
        <c:crosses val="autoZero"/>
        <c:auto val="1"/>
        <c:lblAlgn val="ctr"/>
        <c:lblOffset val="100"/>
        <c:noMultiLvlLbl val="0"/>
      </c:catAx>
      <c:valAx>
        <c:axId val="1991456687"/>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crossAx val="179252547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US" dirty="0"/>
              <a:t>I am interested in participating in an online Urantia Book Study group. </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 and Graphs.xlsx]Sheet11'!$C$132</c:f>
              <c:strCache>
                <c:ptCount val="1"/>
                <c:pt idx="0">
                  <c:v>18-50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Graphs.xlsx]Sheet11'!$B$133:$B$137</c:f>
              <c:strCache>
                <c:ptCount val="5"/>
                <c:pt idx="0">
                  <c:v>Strongly Disagree</c:v>
                </c:pt>
                <c:pt idx="1">
                  <c:v>Disagree</c:v>
                </c:pt>
                <c:pt idx="2">
                  <c:v>Neither Agree nor Disagree*</c:v>
                </c:pt>
                <c:pt idx="3">
                  <c:v>Agree</c:v>
                </c:pt>
                <c:pt idx="4">
                  <c:v>Strongly Agree*</c:v>
                </c:pt>
              </c:strCache>
            </c:strRef>
          </c:cat>
          <c:val>
            <c:numRef>
              <c:f>'[Tables and Graphs.xlsx]Sheet11'!$C$133:$C$137</c:f>
              <c:numCache>
                <c:formatCode>0%</c:formatCode>
                <c:ptCount val="5"/>
                <c:pt idx="0">
                  <c:v>1.9E-2</c:v>
                </c:pt>
                <c:pt idx="1">
                  <c:v>0.184</c:v>
                </c:pt>
                <c:pt idx="2">
                  <c:v>0.24299999999999999</c:v>
                </c:pt>
                <c:pt idx="3">
                  <c:v>0.311</c:v>
                </c:pt>
                <c:pt idx="4">
                  <c:v>0.24299999999999999</c:v>
                </c:pt>
              </c:numCache>
            </c:numRef>
          </c:val>
          <c:extLst>
            <c:ext xmlns:c16="http://schemas.microsoft.com/office/drawing/2014/chart" uri="{C3380CC4-5D6E-409C-BE32-E72D297353CC}">
              <c16:uniqueId val="{00000000-FA91-463A-996B-F2A5D0AB017D}"/>
            </c:ext>
          </c:extLst>
        </c:ser>
        <c:ser>
          <c:idx val="1"/>
          <c:order val="1"/>
          <c:tx>
            <c:strRef>
              <c:f>'[Tables and Graphs.xlsx]Sheet11'!$D$132</c:f>
              <c:strCache>
                <c:ptCount val="1"/>
                <c:pt idx="0">
                  <c:v>51 and older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Graphs.xlsx]Sheet11'!$B$133:$B$137</c:f>
              <c:strCache>
                <c:ptCount val="5"/>
                <c:pt idx="0">
                  <c:v>Strongly Disagree</c:v>
                </c:pt>
                <c:pt idx="1">
                  <c:v>Disagree</c:v>
                </c:pt>
                <c:pt idx="2">
                  <c:v>Neither Agree nor Disagree*</c:v>
                </c:pt>
                <c:pt idx="3">
                  <c:v>Agree</c:v>
                </c:pt>
                <c:pt idx="4">
                  <c:v>Strongly Agree*</c:v>
                </c:pt>
              </c:strCache>
            </c:strRef>
          </c:cat>
          <c:val>
            <c:numRef>
              <c:f>'[Tables and Graphs.xlsx]Sheet11'!$D$133:$D$137</c:f>
              <c:numCache>
                <c:formatCode>0%</c:formatCode>
                <c:ptCount val="5"/>
                <c:pt idx="0">
                  <c:v>4.3999999999999997E-2</c:v>
                </c:pt>
                <c:pt idx="1">
                  <c:v>0.161</c:v>
                </c:pt>
                <c:pt idx="2">
                  <c:v>0.42199999999999999</c:v>
                </c:pt>
                <c:pt idx="3">
                  <c:v>0.253</c:v>
                </c:pt>
                <c:pt idx="4">
                  <c:v>0.12</c:v>
                </c:pt>
              </c:numCache>
            </c:numRef>
          </c:val>
          <c:extLst>
            <c:ext xmlns:c16="http://schemas.microsoft.com/office/drawing/2014/chart" uri="{C3380CC4-5D6E-409C-BE32-E72D297353CC}">
              <c16:uniqueId val="{00000001-FA91-463A-996B-F2A5D0AB017D}"/>
            </c:ext>
          </c:extLst>
        </c:ser>
        <c:dLbls>
          <c:dLblPos val="inEnd"/>
          <c:showLegendKey val="0"/>
          <c:showVal val="1"/>
          <c:showCatName val="0"/>
          <c:showSerName val="0"/>
          <c:showPercent val="0"/>
          <c:showBubbleSize val="0"/>
        </c:dLbls>
        <c:gapWidth val="65"/>
        <c:axId val="1995693375"/>
        <c:axId val="2061725279"/>
      </c:barChart>
      <c:catAx>
        <c:axId val="19956933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2061725279"/>
        <c:crosses val="autoZero"/>
        <c:auto val="1"/>
        <c:lblAlgn val="ctr"/>
        <c:lblOffset val="100"/>
        <c:noMultiLvlLbl val="0"/>
      </c:catAx>
      <c:valAx>
        <c:axId val="2061725279"/>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199569337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r>
              <a:rPr lang="en-US"/>
              <a:t>I wish there were more resources on the internet for Urantia Book readers.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 and Graphs.xlsx]Sheet11'!$C$210</c:f>
              <c:strCache>
                <c:ptCount val="1"/>
                <c:pt idx="0">
                  <c:v>18-50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Graphs.xlsx]Sheet11'!$B$211:$B$215</c:f>
              <c:strCache>
                <c:ptCount val="5"/>
                <c:pt idx="0">
                  <c:v>Strongly Disagree</c:v>
                </c:pt>
                <c:pt idx="1">
                  <c:v>Disagree</c:v>
                </c:pt>
                <c:pt idx="2">
                  <c:v>Neither Agree nor Disagree*</c:v>
                </c:pt>
                <c:pt idx="3">
                  <c:v>Agree</c:v>
                </c:pt>
                <c:pt idx="4">
                  <c:v>Strongly Agree*</c:v>
                </c:pt>
              </c:strCache>
            </c:strRef>
          </c:cat>
          <c:val>
            <c:numRef>
              <c:f>'[Tables and Graphs.xlsx]Sheet11'!$C$211:$C$215</c:f>
              <c:numCache>
                <c:formatCode>0%</c:formatCode>
                <c:ptCount val="5"/>
                <c:pt idx="0">
                  <c:v>0</c:v>
                </c:pt>
                <c:pt idx="1">
                  <c:v>8.6999999999999994E-2</c:v>
                </c:pt>
                <c:pt idx="2">
                  <c:v>0.36899999999999999</c:v>
                </c:pt>
                <c:pt idx="3">
                  <c:v>0.35</c:v>
                </c:pt>
                <c:pt idx="4">
                  <c:v>0.19400000000000001</c:v>
                </c:pt>
              </c:numCache>
            </c:numRef>
          </c:val>
          <c:extLst>
            <c:ext xmlns:c16="http://schemas.microsoft.com/office/drawing/2014/chart" uri="{C3380CC4-5D6E-409C-BE32-E72D297353CC}">
              <c16:uniqueId val="{00000000-7505-4469-A258-834D5A01829C}"/>
            </c:ext>
          </c:extLst>
        </c:ser>
        <c:ser>
          <c:idx val="1"/>
          <c:order val="1"/>
          <c:tx>
            <c:strRef>
              <c:f>'[Tables and Graphs.xlsx]Sheet11'!$D$210</c:f>
              <c:strCache>
                <c:ptCount val="1"/>
                <c:pt idx="0">
                  <c:v>51 and older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Graphs.xlsx]Sheet11'!$B$211:$B$215</c:f>
              <c:strCache>
                <c:ptCount val="5"/>
                <c:pt idx="0">
                  <c:v>Strongly Disagree</c:v>
                </c:pt>
                <c:pt idx="1">
                  <c:v>Disagree</c:v>
                </c:pt>
                <c:pt idx="2">
                  <c:v>Neither Agree nor Disagree*</c:v>
                </c:pt>
                <c:pt idx="3">
                  <c:v>Agree</c:v>
                </c:pt>
                <c:pt idx="4">
                  <c:v>Strongly Agree*</c:v>
                </c:pt>
              </c:strCache>
            </c:strRef>
          </c:cat>
          <c:val>
            <c:numRef>
              <c:f>'[Tables and Graphs.xlsx]Sheet11'!$D$211:$D$215</c:f>
              <c:numCache>
                <c:formatCode>0%</c:formatCode>
                <c:ptCount val="5"/>
                <c:pt idx="0">
                  <c:v>1.9E-2</c:v>
                </c:pt>
                <c:pt idx="1">
                  <c:v>6.4000000000000001E-2</c:v>
                </c:pt>
                <c:pt idx="2">
                  <c:v>0.55900000000000005</c:v>
                </c:pt>
                <c:pt idx="3">
                  <c:v>0.26300000000000001</c:v>
                </c:pt>
                <c:pt idx="4">
                  <c:v>9.5000000000000001E-2</c:v>
                </c:pt>
              </c:numCache>
            </c:numRef>
          </c:val>
          <c:extLst>
            <c:ext xmlns:c16="http://schemas.microsoft.com/office/drawing/2014/chart" uri="{C3380CC4-5D6E-409C-BE32-E72D297353CC}">
              <c16:uniqueId val="{00000001-7505-4469-A258-834D5A01829C}"/>
            </c:ext>
          </c:extLst>
        </c:ser>
        <c:dLbls>
          <c:dLblPos val="inEnd"/>
          <c:showLegendKey val="0"/>
          <c:showVal val="1"/>
          <c:showCatName val="0"/>
          <c:showSerName val="0"/>
          <c:showPercent val="0"/>
          <c:showBubbleSize val="0"/>
        </c:dLbls>
        <c:gapWidth val="65"/>
        <c:axId val="2080065375"/>
        <c:axId val="1740195839"/>
      </c:barChart>
      <c:catAx>
        <c:axId val="20800653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1740195839"/>
        <c:crosses val="autoZero"/>
        <c:auto val="1"/>
        <c:lblAlgn val="ctr"/>
        <c:lblOffset val="100"/>
        <c:noMultiLvlLbl val="0"/>
      </c:catAx>
      <c:valAx>
        <c:axId val="1740195839"/>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208006537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US"/>
              <a:t>I wish there were more printed materials like books, newsletters, or magazines related to the Urantia Book. </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 and Graphs.xlsx]Sheet11'!$C$241</c:f>
              <c:strCache>
                <c:ptCount val="1"/>
                <c:pt idx="0">
                  <c:v>18-50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Graphs.xlsx]Sheet11'!$B$242:$B$246</c:f>
              <c:strCache>
                <c:ptCount val="5"/>
                <c:pt idx="0">
                  <c:v>Strongly Disagree</c:v>
                </c:pt>
                <c:pt idx="1">
                  <c:v>Disagree*</c:v>
                </c:pt>
                <c:pt idx="2">
                  <c:v>Neither Agree nor Disagree*</c:v>
                </c:pt>
                <c:pt idx="3">
                  <c:v>Agree</c:v>
                </c:pt>
                <c:pt idx="4">
                  <c:v>Strongly Agree*</c:v>
                </c:pt>
              </c:strCache>
            </c:strRef>
          </c:cat>
          <c:val>
            <c:numRef>
              <c:f>'[Tables and Graphs.xlsx]Sheet11'!$C$242:$C$246</c:f>
              <c:numCache>
                <c:formatCode>0%</c:formatCode>
                <c:ptCount val="5"/>
                <c:pt idx="0">
                  <c:v>1.9E-2</c:v>
                </c:pt>
                <c:pt idx="1">
                  <c:v>0.125</c:v>
                </c:pt>
                <c:pt idx="2">
                  <c:v>0.308</c:v>
                </c:pt>
                <c:pt idx="3">
                  <c:v>0.32700000000000001</c:v>
                </c:pt>
                <c:pt idx="4">
                  <c:v>0.221</c:v>
                </c:pt>
              </c:numCache>
            </c:numRef>
          </c:val>
          <c:extLst>
            <c:ext xmlns:c16="http://schemas.microsoft.com/office/drawing/2014/chart" uri="{C3380CC4-5D6E-409C-BE32-E72D297353CC}">
              <c16:uniqueId val="{00000000-51B6-4377-A399-BC95A173FCF2}"/>
            </c:ext>
          </c:extLst>
        </c:ser>
        <c:ser>
          <c:idx val="1"/>
          <c:order val="1"/>
          <c:tx>
            <c:strRef>
              <c:f>'[Tables and Graphs.xlsx]Sheet11'!$D$241</c:f>
              <c:strCache>
                <c:ptCount val="1"/>
                <c:pt idx="0">
                  <c:v>51 and older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Graphs.xlsx]Sheet11'!$B$242:$B$246</c:f>
              <c:strCache>
                <c:ptCount val="5"/>
                <c:pt idx="0">
                  <c:v>Strongly Disagree</c:v>
                </c:pt>
                <c:pt idx="1">
                  <c:v>Disagree*</c:v>
                </c:pt>
                <c:pt idx="2">
                  <c:v>Neither Agree nor Disagree*</c:v>
                </c:pt>
                <c:pt idx="3">
                  <c:v>Agree</c:v>
                </c:pt>
                <c:pt idx="4">
                  <c:v>Strongly Agree*</c:v>
                </c:pt>
              </c:strCache>
            </c:strRef>
          </c:cat>
          <c:val>
            <c:numRef>
              <c:f>'[Tables and Graphs.xlsx]Sheet11'!$D$242:$D$246</c:f>
              <c:numCache>
                <c:formatCode>0%</c:formatCode>
                <c:ptCount val="5"/>
                <c:pt idx="0">
                  <c:v>2.8000000000000001E-2</c:v>
                </c:pt>
                <c:pt idx="1">
                  <c:v>6.8000000000000005E-2</c:v>
                </c:pt>
                <c:pt idx="2">
                  <c:v>0.49099999999999999</c:v>
                </c:pt>
                <c:pt idx="3">
                  <c:v>0.314</c:v>
                </c:pt>
                <c:pt idx="4">
                  <c:v>9.8000000000000004E-2</c:v>
                </c:pt>
              </c:numCache>
            </c:numRef>
          </c:val>
          <c:extLst>
            <c:ext xmlns:c16="http://schemas.microsoft.com/office/drawing/2014/chart" uri="{C3380CC4-5D6E-409C-BE32-E72D297353CC}">
              <c16:uniqueId val="{00000001-51B6-4377-A399-BC95A173FCF2}"/>
            </c:ext>
          </c:extLst>
        </c:ser>
        <c:dLbls>
          <c:dLblPos val="inEnd"/>
          <c:showLegendKey val="0"/>
          <c:showVal val="1"/>
          <c:showCatName val="0"/>
          <c:showSerName val="0"/>
          <c:showPercent val="0"/>
          <c:showBubbleSize val="0"/>
        </c:dLbls>
        <c:gapWidth val="65"/>
        <c:axId val="1889438175"/>
        <c:axId val="2047156591"/>
      </c:barChart>
      <c:catAx>
        <c:axId val="18894381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2047156591"/>
        <c:crosses val="autoZero"/>
        <c:auto val="1"/>
        <c:lblAlgn val="ctr"/>
        <c:lblOffset val="100"/>
        <c:noMultiLvlLbl val="0"/>
      </c:catAx>
      <c:valAx>
        <c:axId val="2047156591"/>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188943817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r>
              <a:rPr lang="en-US"/>
              <a:t>I would like to see more efforts to disseminate the Urantia Book.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 and Graphs.xlsx]Sheet11'!$C$293</c:f>
              <c:strCache>
                <c:ptCount val="1"/>
                <c:pt idx="0">
                  <c:v>18-50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Graphs.xlsx]Sheet11'!$B$294:$B$298</c:f>
              <c:strCache>
                <c:ptCount val="5"/>
                <c:pt idx="0">
                  <c:v>Strongly Disagree</c:v>
                </c:pt>
                <c:pt idx="1">
                  <c:v>Disagree</c:v>
                </c:pt>
                <c:pt idx="2">
                  <c:v>Neither Agree nor Disagree</c:v>
                </c:pt>
                <c:pt idx="3">
                  <c:v>Agree</c:v>
                </c:pt>
                <c:pt idx="4">
                  <c:v>Strongly Agree*</c:v>
                </c:pt>
              </c:strCache>
            </c:strRef>
          </c:cat>
          <c:val>
            <c:numRef>
              <c:f>'[Tables and Graphs.xlsx]Sheet11'!$C$294:$C$298</c:f>
              <c:numCache>
                <c:formatCode>0%</c:formatCode>
                <c:ptCount val="5"/>
                <c:pt idx="0">
                  <c:v>0.03</c:v>
                </c:pt>
                <c:pt idx="1">
                  <c:v>0.05</c:v>
                </c:pt>
                <c:pt idx="2">
                  <c:v>0.26700000000000002</c:v>
                </c:pt>
                <c:pt idx="3">
                  <c:v>0.35599999999999998</c:v>
                </c:pt>
                <c:pt idx="4">
                  <c:v>0.29699999999999999</c:v>
                </c:pt>
              </c:numCache>
            </c:numRef>
          </c:val>
          <c:extLst>
            <c:ext xmlns:c16="http://schemas.microsoft.com/office/drawing/2014/chart" uri="{C3380CC4-5D6E-409C-BE32-E72D297353CC}">
              <c16:uniqueId val="{00000000-0667-4D01-AD0A-24AB6036B8C2}"/>
            </c:ext>
          </c:extLst>
        </c:ser>
        <c:ser>
          <c:idx val="1"/>
          <c:order val="1"/>
          <c:tx>
            <c:strRef>
              <c:f>'[Tables and Graphs.xlsx]Sheet11'!$D$293</c:f>
              <c:strCache>
                <c:ptCount val="1"/>
                <c:pt idx="0">
                  <c:v>51 and older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Graphs.xlsx]Sheet11'!$B$294:$B$298</c:f>
              <c:strCache>
                <c:ptCount val="5"/>
                <c:pt idx="0">
                  <c:v>Strongly Disagree</c:v>
                </c:pt>
                <c:pt idx="1">
                  <c:v>Disagree</c:v>
                </c:pt>
                <c:pt idx="2">
                  <c:v>Neither Agree nor Disagree</c:v>
                </c:pt>
                <c:pt idx="3">
                  <c:v>Agree</c:v>
                </c:pt>
                <c:pt idx="4">
                  <c:v>Strongly Agree*</c:v>
                </c:pt>
              </c:strCache>
            </c:strRef>
          </c:cat>
          <c:val>
            <c:numRef>
              <c:f>'[Tables and Graphs.xlsx]Sheet11'!$D$294:$D$298</c:f>
              <c:numCache>
                <c:formatCode>0%</c:formatCode>
                <c:ptCount val="5"/>
                <c:pt idx="0">
                  <c:v>2.3E-2</c:v>
                </c:pt>
                <c:pt idx="1">
                  <c:v>3.4000000000000002E-2</c:v>
                </c:pt>
                <c:pt idx="2">
                  <c:v>0.35699999999999998</c:v>
                </c:pt>
                <c:pt idx="3">
                  <c:v>0.377</c:v>
                </c:pt>
                <c:pt idx="4">
                  <c:v>0.20899999999999999</c:v>
                </c:pt>
              </c:numCache>
            </c:numRef>
          </c:val>
          <c:extLst>
            <c:ext xmlns:c16="http://schemas.microsoft.com/office/drawing/2014/chart" uri="{C3380CC4-5D6E-409C-BE32-E72D297353CC}">
              <c16:uniqueId val="{00000001-0667-4D01-AD0A-24AB6036B8C2}"/>
            </c:ext>
          </c:extLst>
        </c:ser>
        <c:dLbls>
          <c:dLblPos val="inEnd"/>
          <c:showLegendKey val="0"/>
          <c:showVal val="1"/>
          <c:showCatName val="0"/>
          <c:showSerName val="0"/>
          <c:showPercent val="0"/>
          <c:showBubbleSize val="0"/>
        </c:dLbls>
        <c:gapWidth val="65"/>
        <c:axId val="2109875791"/>
        <c:axId val="140528255"/>
      </c:barChart>
      <c:catAx>
        <c:axId val="210987579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140528255"/>
        <c:crosses val="autoZero"/>
        <c:auto val="1"/>
        <c:lblAlgn val="ctr"/>
        <c:lblOffset val="100"/>
        <c:noMultiLvlLbl val="0"/>
      </c:catAx>
      <c:valAx>
        <c:axId val="140528255"/>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210987579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Education Level of Survey Respondents (n=772)</a:t>
            </a:r>
          </a:p>
        </c:rich>
      </c:tx>
      <c:layout>
        <c:manualLayout>
          <c:xMode val="edge"/>
          <c:yMode val="edge"/>
          <c:x val="0.32110367235709514"/>
          <c:y val="1.383125864453665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1576078364580465"/>
          <c:y val="0.18595746960201404"/>
          <c:w val="0.54258091282682841"/>
          <c:h val="0.78683164604424449"/>
        </c:manualLayout>
      </c:layout>
      <c:barChart>
        <c:barDir val="bar"/>
        <c:grouping val="clustered"/>
        <c:varyColors val="0"/>
        <c:ser>
          <c:idx val="0"/>
          <c:order val="0"/>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Sheet1!$Y$5:$Y$11</c:f>
              <c:strCache>
                <c:ptCount val="7"/>
                <c:pt idx="0">
                  <c:v>Less than high school</c:v>
                </c:pt>
                <c:pt idx="1">
                  <c:v>High school or GED</c:v>
                </c:pt>
                <c:pt idx="2">
                  <c:v>Some college but no degree</c:v>
                </c:pt>
                <c:pt idx="3">
                  <c:v>Associate degree</c:v>
                </c:pt>
                <c:pt idx="4">
                  <c:v>Bachelors degree</c:v>
                </c:pt>
                <c:pt idx="5">
                  <c:v>Masters degree</c:v>
                </c:pt>
                <c:pt idx="6">
                  <c:v>Advanced degree such as MD, PhD, JD etc.</c:v>
                </c:pt>
              </c:strCache>
            </c:strRef>
          </c:cat>
          <c:val>
            <c:numRef>
              <c:f>Sheet1!$Z$5:$Z$11</c:f>
              <c:numCache>
                <c:formatCode>0%</c:formatCode>
                <c:ptCount val="7"/>
                <c:pt idx="0">
                  <c:v>1.2953367875647668E-2</c:v>
                </c:pt>
                <c:pt idx="1">
                  <c:v>7.7720207253886009E-2</c:v>
                </c:pt>
                <c:pt idx="2">
                  <c:v>0.26943005181347152</c:v>
                </c:pt>
                <c:pt idx="3">
                  <c:v>9.8445595854922283E-2</c:v>
                </c:pt>
                <c:pt idx="4">
                  <c:v>0.2422279792746114</c:v>
                </c:pt>
                <c:pt idx="5">
                  <c:v>0.19430051813471502</c:v>
                </c:pt>
                <c:pt idx="6">
                  <c:v>0.10492227979274611</c:v>
                </c:pt>
              </c:numCache>
            </c:numRef>
          </c:val>
          <c:extLst>
            <c:ext xmlns:c16="http://schemas.microsoft.com/office/drawing/2014/chart" uri="{C3380CC4-5D6E-409C-BE32-E72D297353CC}">
              <c16:uniqueId val="{00000000-65FF-40B7-92E8-C9D78BE6D378}"/>
            </c:ext>
          </c:extLst>
        </c:ser>
        <c:dLbls>
          <c:dLblPos val="inEnd"/>
          <c:showLegendKey val="0"/>
          <c:showVal val="1"/>
          <c:showCatName val="0"/>
          <c:showSerName val="0"/>
          <c:showPercent val="0"/>
          <c:showBubbleSize val="0"/>
        </c:dLbls>
        <c:gapWidth val="65"/>
        <c:axId val="1829888975"/>
        <c:axId val="1702605695"/>
      </c:barChart>
      <c:catAx>
        <c:axId val="1829888975"/>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1702605695"/>
        <c:crosses val="autoZero"/>
        <c:auto val="1"/>
        <c:lblAlgn val="ctr"/>
        <c:lblOffset val="100"/>
        <c:noMultiLvlLbl val="0"/>
      </c:catAx>
      <c:valAx>
        <c:axId val="1702605695"/>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29888975"/>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US"/>
              <a:t>I worry that more aggressive efforts to disseminate the Urantia Book will lead to  resistance from some religious and/or political groups. </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'[Tables and Graphs.xlsx]Sheet11'!$C$322</c:f>
              <c:strCache>
                <c:ptCount val="1"/>
                <c:pt idx="0">
                  <c:v>18-50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Graphs.xlsx]Sheet11'!$B$323:$B$327</c:f>
              <c:strCache>
                <c:ptCount val="5"/>
                <c:pt idx="0">
                  <c:v>Strongly Disagree</c:v>
                </c:pt>
                <c:pt idx="1">
                  <c:v>Disagree</c:v>
                </c:pt>
                <c:pt idx="2">
                  <c:v>Neither Agree nor Disagree</c:v>
                </c:pt>
                <c:pt idx="3">
                  <c:v>Agree</c:v>
                </c:pt>
                <c:pt idx="4">
                  <c:v>Strongly Agree</c:v>
                </c:pt>
              </c:strCache>
            </c:strRef>
          </c:cat>
          <c:val>
            <c:numRef>
              <c:f>'[Tables and Graphs.xlsx]Sheet11'!$C$323:$C$327</c:f>
              <c:numCache>
                <c:formatCode>0%</c:formatCode>
                <c:ptCount val="5"/>
                <c:pt idx="0">
                  <c:v>0.107</c:v>
                </c:pt>
                <c:pt idx="1">
                  <c:v>0.223</c:v>
                </c:pt>
                <c:pt idx="2">
                  <c:v>0.32</c:v>
                </c:pt>
                <c:pt idx="3">
                  <c:v>0.28199999999999997</c:v>
                </c:pt>
                <c:pt idx="4">
                  <c:v>6.8000000000000005E-2</c:v>
                </c:pt>
              </c:numCache>
            </c:numRef>
          </c:val>
          <c:extLst>
            <c:ext xmlns:c16="http://schemas.microsoft.com/office/drawing/2014/chart" uri="{C3380CC4-5D6E-409C-BE32-E72D297353CC}">
              <c16:uniqueId val="{00000000-6791-449D-9C08-26D52C7B8924}"/>
            </c:ext>
          </c:extLst>
        </c:ser>
        <c:ser>
          <c:idx val="1"/>
          <c:order val="1"/>
          <c:tx>
            <c:strRef>
              <c:f>'[Tables and Graphs.xlsx]Sheet11'!$D$322</c:f>
              <c:strCache>
                <c:ptCount val="1"/>
                <c:pt idx="0">
                  <c:v>51 and older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Graphs.xlsx]Sheet11'!$B$323:$B$327</c:f>
              <c:strCache>
                <c:ptCount val="5"/>
                <c:pt idx="0">
                  <c:v>Strongly Disagree</c:v>
                </c:pt>
                <c:pt idx="1">
                  <c:v>Disagree</c:v>
                </c:pt>
                <c:pt idx="2">
                  <c:v>Neither Agree nor Disagree</c:v>
                </c:pt>
                <c:pt idx="3">
                  <c:v>Agree</c:v>
                </c:pt>
                <c:pt idx="4">
                  <c:v>Strongly Agree</c:v>
                </c:pt>
              </c:strCache>
            </c:strRef>
          </c:cat>
          <c:val>
            <c:numRef>
              <c:f>'[Tables and Graphs.xlsx]Sheet11'!$D$323:$D$327</c:f>
              <c:numCache>
                <c:formatCode>0%</c:formatCode>
                <c:ptCount val="5"/>
                <c:pt idx="0">
                  <c:v>0.111</c:v>
                </c:pt>
                <c:pt idx="1">
                  <c:v>0.185</c:v>
                </c:pt>
                <c:pt idx="2">
                  <c:v>0.40300000000000002</c:v>
                </c:pt>
                <c:pt idx="3">
                  <c:v>0.23799999999999999</c:v>
                </c:pt>
                <c:pt idx="4">
                  <c:v>6.2E-2</c:v>
                </c:pt>
              </c:numCache>
            </c:numRef>
          </c:val>
          <c:extLst>
            <c:ext xmlns:c16="http://schemas.microsoft.com/office/drawing/2014/chart" uri="{C3380CC4-5D6E-409C-BE32-E72D297353CC}">
              <c16:uniqueId val="{00000001-6791-449D-9C08-26D52C7B8924}"/>
            </c:ext>
          </c:extLst>
        </c:ser>
        <c:dLbls>
          <c:dLblPos val="inEnd"/>
          <c:showLegendKey val="0"/>
          <c:showVal val="1"/>
          <c:showCatName val="0"/>
          <c:showSerName val="0"/>
          <c:showPercent val="0"/>
          <c:showBubbleSize val="0"/>
        </c:dLbls>
        <c:gapWidth val="65"/>
        <c:axId val="2090266399"/>
        <c:axId val="2094826351"/>
      </c:barChart>
      <c:catAx>
        <c:axId val="209026639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2094826351"/>
        <c:crosses val="autoZero"/>
        <c:auto val="1"/>
        <c:lblAlgn val="ctr"/>
        <c:lblOffset val="100"/>
        <c:noMultiLvlLbl val="0"/>
      </c:catAx>
      <c:valAx>
        <c:axId val="2094826351"/>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209026639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Sex of Respondents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Sheet2!$B$19:$B$21</c:f>
              <c:strCache>
                <c:ptCount val="3"/>
                <c:pt idx="0">
                  <c:v>Male</c:v>
                </c:pt>
                <c:pt idx="1">
                  <c:v>Female</c:v>
                </c:pt>
                <c:pt idx="2">
                  <c:v>Something else</c:v>
                </c:pt>
              </c:strCache>
            </c:strRef>
          </c:cat>
          <c:val>
            <c:numRef>
              <c:f>Sheet2!$C$19:$C$21</c:f>
              <c:numCache>
                <c:formatCode>0</c:formatCode>
                <c:ptCount val="3"/>
                <c:pt idx="0">
                  <c:v>66.400000000000006</c:v>
                </c:pt>
                <c:pt idx="1">
                  <c:v>33.299999999999997</c:v>
                </c:pt>
                <c:pt idx="2">
                  <c:v>0.3</c:v>
                </c:pt>
              </c:numCache>
            </c:numRef>
          </c:val>
          <c:extLst>
            <c:ext xmlns:c16="http://schemas.microsoft.com/office/drawing/2014/chart" uri="{C3380CC4-5D6E-409C-BE32-E72D297353CC}">
              <c16:uniqueId val="{00000000-5314-4AEB-82B6-9000544F3EBD}"/>
            </c:ext>
          </c:extLst>
        </c:ser>
        <c:dLbls>
          <c:dLblPos val="inEnd"/>
          <c:showLegendKey val="0"/>
          <c:showVal val="1"/>
          <c:showCatName val="0"/>
          <c:showSerName val="0"/>
          <c:showPercent val="0"/>
          <c:showBubbleSize val="0"/>
        </c:dLbls>
        <c:gapWidth val="65"/>
        <c:axId val="1583634591"/>
        <c:axId val="1705546927"/>
      </c:barChart>
      <c:catAx>
        <c:axId val="158363459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05546927"/>
        <c:crosses val="autoZero"/>
        <c:auto val="1"/>
        <c:lblAlgn val="ctr"/>
        <c:lblOffset val="100"/>
        <c:noMultiLvlLbl val="0"/>
      </c:catAx>
      <c:valAx>
        <c:axId val="1705546927"/>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crossAx val="158363459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Survey Participant Country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9525" cap="flat" cmpd="sng" algn="ctr">
              <a:solidFill>
                <a:schemeClr val="lt1">
                  <a:alpha val="50000"/>
                </a:schemeClr>
              </a:solidFill>
              <a:round/>
            </a:ln>
            <a:effectLst/>
          </c:spPr>
          <c:invertIfNegative val="0"/>
          <c:dPt>
            <c:idx val="0"/>
            <c:invertIfNegative val="0"/>
            <c:bubble3D val="0"/>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cmpd="sng" algn="ctr">
                <a:solidFill>
                  <a:schemeClr val="lt1">
                    <a:alpha val="50000"/>
                  </a:schemeClr>
                </a:solidFill>
                <a:round/>
              </a:ln>
              <a:effectLst/>
            </c:spPr>
            <c:extLst>
              <c:ext xmlns:c16="http://schemas.microsoft.com/office/drawing/2014/chart" uri="{C3380CC4-5D6E-409C-BE32-E72D297353CC}">
                <c16:uniqueId val="{00000001-5957-444A-BE5A-1C4A5685F34B}"/>
              </c:ext>
            </c:extLst>
          </c:dPt>
          <c:dPt>
            <c:idx val="1"/>
            <c:invertIfNegative val="0"/>
            <c:bubble3D val="0"/>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extLst>
              <c:ext xmlns:c16="http://schemas.microsoft.com/office/drawing/2014/chart" uri="{C3380CC4-5D6E-409C-BE32-E72D297353CC}">
                <c16:uniqueId val="{00000002-5957-444A-BE5A-1C4A5685F34B}"/>
              </c:ext>
            </c:extLst>
          </c:dPt>
          <c:dPt>
            <c:idx val="2"/>
            <c:invertIfNegative val="0"/>
            <c:bubble3D val="0"/>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extLst>
              <c:ext xmlns:c16="http://schemas.microsoft.com/office/drawing/2014/chart" uri="{C3380CC4-5D6E-409C-BE32-E72D297353CC}">
                <c16:uniqueId val="{00000003-5957-444A-BE5A-1C4A5685F3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Sheet1!$C$5:$C$7</c:f>
              <c:strCache>
                <c:ptCount val="3"/>
                <c:pt idx="0">
                  <c:v>USA</c:v>
                </c:pt>
                <c:pt idx="1">
                  <c:v>International</c:v>
                </c:pt>
                <c:pt idx="2">
                  <c:v>Unknown</c:v>
                </c:pt>
              </c:strCache>
            </c:strRef>
          </c:cat>
          <c:val>
            <c:numRef>
              <c:f>Sheet1!$D$5:$D$7</c:f>
              <c:numCache>
                <c:formatCode>General</c:formatCode>
                <c:ptCount val="3"/>
                <c:pt idx="0">
                  <c:v>510</c:v>
                </c:pt>
                <c:pt idx="1">
                  <c:v>150</c:v>
                </c:pt>
                <c:pt idx="2">
                  <c:v>117</c:v>
                </c:pt>
              </c:numCache>
            </c:numRef>
          </c:val>
          <c:extLst>
            <c:ext xmlns:c16="http://schemas.microsoft.com/office/drawing/2014/chart" uri="{C3380CC4-5D6E-409C-BE32-E72D297353CC}">
              <c16:uniqueId val="{00000000-5957-444A-BE5A-1C4A5685F34B}"/>
            </c:ext>
          </c:extLst>
        </c:ser>
        <c:dLbls>
          <c:dLblPos val="inEnd"/>
          <c:showLegendKey val="0"/>
          <c:showVal val="1"/>
          <c:showCatName val="0"/>
          <c:showSerName val="0"/>
          <c:showPercent val="0"/>
          <c:showBubbleSize val="0"/>
        </c:dLbls>
        <c:gapWidth val="65"/>
        <c:axId val="1375916847"/>
        <c:axId val="84832159"/>
      </c:barChart>
      <c:catAx>
        <c:axId val="137591684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4832159"/>
        <c:crosses val="autoZero"/>
        <c:auto val="1"/>
        <c:lblAlgn val="ctr"/>
        <c:lblOffset val="100"/>
        <c:noMultiLvlLbl val="0"/>
      </c:catAx>
      <c:valAx>
        <c:axId val="8483215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75916847"/>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How long have you been reading the </a:t>
            </a:r>
            <a:r>
              <a:rPr lang="en-US" dirty="0" err="1"/>
              <a:t>Urantia</a:t>
            </a:r>
            <a:r>
              <a:rPr lang="en-US" dirty="0"/>
              <a:t> Book? (n=772)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Graphs.xlsx]Sheet2'!$B$151:$B$156</c:f>
              <c:strCache>
                <c:ptCount val="6"/>
                <c:pt idx="0">
                  <c:v>Less than 1 year</c:v>
                </c:pt>
                <c:pt idx="1">
                  <c:v>1-5 years</c:v>
                </c:pt>
                <c:pt idx="2">
                  <c:v>6-10 years</c:v>
                </c:pt>
                <c:pt idx="3">
                  <c:v>11-20 years</c:v>
                </c:pt>
                <c:pt idx="4">
                  <c:v>21+</c:v>
                </c:pt>
                <c:pt idx="5">
                  <c:v>I am not reading the Urantia Book</c:v>
                </c:pt>
              </c:strCache>
            </c:strRef>
          </c:cat>
          <c:val>
            <c:numRef>
              <c:f>'[Tables and Graphs.xlsx]Sheet2'!$C$151:$C$156</c:f>
              <c:numCache>
                <c:formatCode>0</c:formatCode>
                <c:ptCount val="6"/>
                <c:pt idx="0">
                  <c:v>4.9000000000000004</c:v>
                </c:pt>
                <c:pt idx="1">
                  <c:v>14.4</c:v>
                </c:pt>
                <c:pt idx="2">
                  <c:v>10.8</c:v>
                </c:pt>
                <c:pt idx="3">
                  <c:v>11.8</c:v>
                </c:pt>
                <c:pt idx="4">
                  <c:v>56</c:v>
                </c:pt>
                <c:pt idx="5">
                  <c:v>2.2000000000000002</c:v>
                </c:pt>
              </c:numCache>
            </c:numRef>
          </c:val>
          <c:extLst>
            <c:ext xmlns:c16="http://schemas.microsoft.com/office/drawing/2014/chart" uri="{C3380CC4-5D6E-409C-BE32-E72D297353CC}">
              <c16:uniqueId val="{00000000-9880-4BF6-B9E8-B19965979930}"/>
            </c:ext>
          </c:extLst>
        </c:ser>
        <c:dLbls>
          <c:dLblPos val="inEnd"/>
          <c:showLegendKey val="0"/>
          <c:showVal val="1"/>
          <c:showCatName val="0"/>
          <c:showSerName val="0"/>
          <c:showPercent val="0"/>
          <c:showBubbleSize val="0"/>
        </c:dLbls>
        <c:gapWidth val="65"/>
        <c:axId val="81123248"/>
        <c:axId val="75516544"/>
      </c:barChart>
      <c:catAx>
        <c:axId val="8112324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5516544"/>
        <c:crosses val="autoZero"/>
        <c:auto val="1"/>
        <c:lblAlgn val="ctr"/>
        <c:lblOffset val="100"/>
        <c:noMultiLvlLbl val="0"/>
      </c:catAx>
      <c:valAx>
        <c:axId val="75516544"/>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811232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How old were you when you first started reading the </a:t>
            </a:r>
            <a:r>
              <a:rPr lang="en-US" dirty="0" err="1"/>
              <a:t>Urantia</a:t>
            </a:r>
            <a:r>
              <a:rPr lang="en-US" dirty="0"/>
              <a:t> Book? (n=773)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Graphs.xlsx]Sheet2'!$B$168:$B$179</c:f>
              <c:strCache>
                <c:ptCount val="12"/>
                <c:pt idx="0">
                  <c:v>Under 18</c:v>
                </c:pt>
                <c:pt idx="1">
                  <c:v>18-20</c:v>
                </c:pt>
                <c:pt idx="2">
                  <c:v>21-25</c:v>
                </c:pt>
                <c:pt idx="3">
                  <c:v>26-30</c:v>
                </c:pt>
                <c:pt idx="4">
                  <c:v>31-35</c:v>
                </c:pt>
                <c:pt idx="5">
                  <c:v>36-40</c:v>
                </c:pt>
                <c:pt idx="6">
                  <c:v>41-50</c:v>
                </c:pt>
                <c:pt idx="7">
                  <c:v>51-60</c:v>
                </c:pt>
                <c:pt idx="8">
                  <c:v>61-70</c:v>
                </c:pt>
                <c:pt idx="9">
                  <c:v>71-80</c:v>
                </c:pt>
                <c:pt idx="10">
                  <c:v>81 and older</c:v>
                </c:pt>
                <c:pt idx="11">
                  <c:v>I do not read the Urantia Book</c:v>
                </c:pt>
              </c:strCache>
            </c:strRef>
          </c:cat>
          <c:val>
            <c:numRef>
              <c:f>'[Tables and Graphs.xlsx]Sheet2'!$C$168:$C$179</c:f>
              <c:numCache>
                <c:formatCode>0</c:formatCode>
                <c:ptCount val="12"/>
                <c:pt idx="0">
                  <c:v>5.6</c:v>
                </c:pt>
                <c:pt idx="1">
                  <c:v>8.4</c:v>
                </c:pt>
                <c:pt idx="2">
                  <c:v>16.7</c:v>
                </c:pt>
                <c:pt idx="3">
                  <c:v>13.6</c:v>
                </c:pt>
                <c:pt idx="4">
                  <c:v>11.3</c:v>
                </c:pt>
                <c:pt idx="5">
                  <c:v>8.9</c:v>
                </c:pt>
                <c:pt idx="6">
                  <c:v>10.5</c:v>
                </c:pt>
                <c:pt idx="7">
                  <c:v>13.3</c:v>
                </c:pt>
                <c:pt idx="8">
                  <c:v>8</c:v>
                </c:pt>
                <c:pt idx="9">
                  <c:v>2.2000000000000002</c:v>
                </c:pt>
                <c:pt idx="10">
                  <c:v>0.1</c:v>
                </c:pt>
                <c:pt idx="11">
                  <c:v>1.4</c:v>
                </c:pt>
              </c:numCache>
            </c:numRef>
          </c:val>
          <c:extLst>
            <c:ext xmlns:c16="http://schemas.microsoft.com/office/drawing/2014/chart" uri="{C3380CC4-5D6E-409C-BE32-E72D297353CC}">
              <c16:uniqueId val="{00000000-86C7-4935-8A1A-9BF317B39EAC}"/>
            </c:ext>
          </c:extLst>
        </c:ser>
        <c:dLbls>
          <c:dLblPos val="inEnd"/>
          <c:showLegendKey val="0"/>
          <c:showVal val="1"/>
          <c:showCatName val="0"/>
          <c:showSerName val="0"/>
          <c:showPercent val="0"/>
          <c:showBubbleSize val="0"/>
        </c:dLbls>
        <c:gapWidth val="65"/>
        <c:axId val="166794288"/>
        <c:axId val="2090028352"/>
      </c:barChart>
      <c:catAx>
        <c:axId val="16679428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90028352"/>
        <c:crosses val="autoZero"/>
        <c:auto val="1"/>
        <c:lblAlgn val="ctr"/>
        <c:lblOffset val="100"/>
        <c:noMultiLvlLbl val="0"/>
      </c:catAx>
      <c:valAx>
        <c:axId val="2090028352"/>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667942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chemeClr val="dk1">
                    <a:lumMod val="75000"/>
                    <a:lumOff val="25000"/>
                  </a:schemeClr>
                </a:solidFill>
                <a:latin typeface="+mn-lt"/>
                <a:ea typeface="+mn-ea"/>
                <a:cs typeface="+mn-cs"/>
              </a:defRPr>
            </a:pPr>
            <a:r>
              <a:rPr lang="en-US"/>
              <a:t>How many times read each section of the Urantia Book</a:t>
            </a:r>
          </a:p>
        </c:rich>
      </c:tx>
      <c:layout>
        <c:manualLayout>
          <c:xMode val="edge"/>
          <c:yMode val="edge"/>
          <c:x val="0.23781033713708447"/>
          <c:y val="7.8026387049585765E-3"/>
        </c:manualLayout>
      </c:layout>
      <c:overlay val="0"/>
      <c:spPr>
        <a:noFill/>
        <a:ln>
          <a:noFill/>
        </a:ln>
        <a:effectLst/>
      </c:spPr>
      <c:txPr>
        <a:bodyPr rot="0" spcFirstLastPara="1" vertOverflow="ellipsis" vert="horz" wrap="square" anchor="ctr" anchorCtr="1"/>
        <a:lstStyle/>
        <a:p>
          <a:pPr>
            <a:defRPr sz="126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 and Graphs.xlsx]Sheet2'!$S$186</c:f>
              <c:strCache>
                <c:ptCount val="1"/>
                <c:pt idx="0">
                  <c:v>Part1</c:v>
                </c:pt>
              </c:strCache>
            </c:strRef>
          </c:tx>
          <c: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Graphs.xlsx]Sheet2'!$R$187:$R$191</c:f>
              <c:strCache>
                <c:ptCount val="5"/>
                <c:pt idx="0">
                  <c:v>Have not read any</c:v>
                </c:pt>
                <c:pt idx="1">
                  <c:v>Read some it</c:v>
                </c:pt>
                <c:pt idx="2">
                  <c:v>Read most of it</c:v>
                </c:pt>
                <c:pt idx="3">
                  <c:v>Read it all once</c:v>
                </c:pt>
                <c:pt idx="4">
                  <c:v>Read it 2 or more times</c:v>
                </c:pt>
              </c:strCache>
            </c:strRef>
          </c:cat>
          <c:val>
            <c:numRef>
              <c:f>'[Tables and Graphs.xlsx]Sheet2'!$S$187:$S$191</c:f>
              <c:numCache>
                <c:formatCode>0%</c:formatCode>
                <c:ptCount val="5"/>
                <c:pt idx="0">
                  <c:v>2.3529411764705882E-2</c:v>
                </c:pt>
                <c:pt idx="1">
                  <c:v>0.14509803921568629</c:v>
                </c:pt>
                <c:pt idx="2">
                  <c:v>9.9346405228758164E-2</c:v>
                </c:pt>
                <c:pt idx="3">
                  <c:v>0.20653594771241829</c:v>
                </c:pt>
                <c:pt idx="4">
                  <c:v>0.52549019607843139</c:v>
                </c:pt>
              </c:numCache>
            </c:numRef>
          </c:val>
          <c:extLst>
            <c:ext xmlns:c16="http://schemas.microsoft.com/office/drawing/2014/chart" uri="{C3380CC4-5D6E-409C-BE32-E72D297353CC}">
              <c16:uniqueId val="{00000000-E341-4CFD-A7F7-B271DDED9F25}"/>
            </c:ext>
          </c:extLst>
        </c:ser>
        <c:ser>
          <c:idx val="1"/>
          <c:order val="1"/>
          <c:tx>
            <c:strRef>
              <c:f>'[Tables and Graphs.xlsx]Sheet2'!$T$186</c:f>
              <c:strCache>
                <c:ptCount val="1"/>
                <c:pt idx="0">
                  <c:v>Part2</c:v>
                </c:pt>
              </c:strCache>
            </c:strRef>
          </c:tx>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Graphs.xlsx]Sheet2'!$R$187:$R$191</c:f>
              <c:strCache>
                <c:ptCount val="5"/>
                <c:pt idx="0">
                  <c:v>Have not read any</c:v>
                </c:pt>
                <c:pt idx="1">
                  <c:v>Read some it</c:v>
                </c:pt>
                <c:pt idx="2">
                  <c:v>Read most of it</c:v>
                </c:pt>
                <c:pt idx="3">
                  <c:v>Read it all once</c:v>
                </c:pt>
                <c:pt idx="4">
                  <c:v>Read it 2 or more times</c:v>
                </c:pt>
              </c:strCache>
            </c:strRef>
          </c:cat>
          <c:val>
            <c:numRef>
              <c:f>'[Tables and Graphs.xlsx]Sheet2'!$T$187:$T$191</c:f>
              <c:numCache>
                <c:formatCode>0%</c:formatCode>
                <c:ptCount val="5"/>
                <c:pt idx="0">
                  <c:v>3.689064558629776E-2</c:v>
                </c:pt>
                <c:pt idx="1">
                  <c:v>0.1225296442687747</c:v>
                </c:pt>
                <c:pt idx="2">
                  <c:v>8.5638998682476944E-2</c:v>
                </c:pt>
                <c:pt idx="3">
                  <c:v>0.20289855072463769</c:v>
                </c:pt>
                <c:pt idx="4">
                  <c:v>0.55204216073781287</c:v>
                </c:pt>
              </c:numCache>
            </c:numRef>
          </c:val>
          <c:extLst>
            <c:ext xmlns:c16="http://schemas.microsoft.com/office/drawing/2014/chart" uri="{C3380CC4-5D6E-409C-BE32-E72D297353CC}">
              <c16:uniqueId val="{00000001-E341-4CFD-A7F7-B271DDED9F25}"/>
            </c:ext>
          </c:extLst>
        </c:ser>
        <c:ser>
          <c:idx val="2"/>
          <c:order val="2"/>
          <c:tx>
            <c:strRef>
              <c:f>'[Tables and Graphs.xlsx]Sheet2'!$U$186</c:f>
              <c:strCache>
                <c:ptCount val="1"/>
                <c:pt idx="0">
                  <c:v>Part3</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Graphs.xlsx]Sheet2'!$R$187:$R$191</c:f>
              <c:strCache>
                <c:ptCount val="5"/>
                <c:pt idx="0">
                  <c:v>Have not read any</c:v>
                </c:pt>
                <c:pt idx="1">
                  <c:v>Read some it</c:v>
                </c:pt>
                <c:pt idx="2">
                  <c:v>Read most of it</c:v>
                </c:pt>
                <c:pt idx="3">
                  <c:v>Read it all once</c:v>
                </c:pt>
                <c:pt idx="4">
                  <c:v>Read it 2 or more times</c:v>
                </c:pt>
              </c:strCache>
            </c:strRef>
          </c:cat>
          <c:val>
            <c:numRef>
              <c:f>'[Tables and Graphs.xlsx]Sheet2'!$U$187:$U$191</c:f>
              <c:numCache>
                <c:formatCode>0%</c:formatCode>
                <c:ptCount val="5"/>
                <c:pt idx="0">
                  <c:v>3.3244680851063829E-2</c:v>
                </c:pt>
                <c:pt idx="1">
                  <c:v>9.8404255319148939E-2</c:v>
                </c:pt>
                <c:pt idx="2">
                  <c:v>0.10505319148936171</c:v>
                </c:pt>
                <c:pt idx="3">
                  <c:v>0.17952127659574468</c:v>
                </c:pt>
                <c:pt idx="4">
                  <c:v>0.58377659574468088</c:v>
                </c:pt>
              </c:numCache>
            </c:numRef>
          </c:val>
          <c:extLst>
            <c:ext xmlns:c16="http://schemas.microsoft.com/office/drawing/2014/chart" uri="{C3380CC4-5D6E-409C-BE32-E72D297353CC}">
              <c16:uniqueId val="{00000002-E341-4CFD-A7F7-B271DDED9F25}"/>
            </c:ext>
          </c:extLst>
        </c:ser>
        <c:ser>
          <c:idx val="3"/>
          <c:order val="3"/>
          <c:tx>
            <c:strRef>
              <c:f>'[Tables and Graphs.xlsx]Sheet2'!$V$186</c:f>
              <c:strCache>
                <c:ptCount val="1"/>
                <c:pt idx="0">
                  <c:v>Part4</c:v>
                </c:pt>
              </c:strCache>
            </c:strRef>
          </c:tx>
          <c:sp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Graphs.xlsx]Sheet2'!$R$187:$R$191</c:f>
              <c:strCache>
                <c:ptCount val="5"/>
                <c:pt idx="0">
                  <c:v>Have not read any</c:v>
                </c:pt>
                <c:pt idx="1">
                  <c:v>Read some it</c:v>
                </c:pt>
                <c:pt idx="2">
                  <c:v>Read most of it</c:v>
                </c:pt>
                <c:pt idx="3">
                  <c:v>Read it all once</c:v>
                </c:pt>
                <c:pt idx="4">
                  <c:v>Read it 2 or more times</c:v>
                </c:pt>
              </c:strCache>
            </c:strRef>
          </c:cat>
          <c:val>
            <c:numRef>
              <c:f>'[Tables and Graphs.xlsx]Sheet2'!$V$187:$V$191</c:f>
              <c:numCache>
                <c:formatCode>0%</c:formatCode>
                <c:ptCount val="5"/>
                <c:pt idx="0">
                  <c:v>2.4934383202099737E-2</c:v>
                </c:pt>
                <c:pt idx="1">
                  <c:v>7.6115485564304461E-2</c:v>
                </c:pt>
                <c:pt idx="2">
                  <c:v>6.8241469816272965E-2</c:v>
                </c:pt>
                <c:pt idx="3">
                  <c:v>0.16797900262467191</c:v>
                </c:pt>
                <c:pt idx="4">
                  <c:v>0.66272965879265089</c:v>
                </c:pt>
              </c:numCache>
            </c:numRef>
          </c:val>
          <c:extLst>
            <c:ext xmlns:c16="http://schemas.microsoft.com/office/drawing/2014/chart" uri="{C3380CC4-5D6E-409C-BE32-E72D297353CC}">
              <c16:uniqueId val="{00000003-E341-4CFD-A7F7-B271DDED9F25}"/>
            </c:ext>
          </c:extLst>
        </c:ser>
        <c:dLbls>
          <c:dLblPos val="inEnd"/>
          <c:showLegendKey val="0"/>
          <c:showVal val="1"/>
          <c:showCatName val="0"/>
          <c:showSerName val="0"/>
          <c:showPercent val="0"/>
          <c:showBubbleSize val="0"/>
        </c:dLbls>
        <c:gapWidth val="65"/>
        <c:axId val="1827872688"/>
        <c:axId val="1831925856"/>
      </c:barChart>
      <c:catAx>
        <c:axId val="182787268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n-US"/>
          </a:p>
        </c:txPr>
        <c:crossAx val="1831925856"/>
        <c:crosses val="autoZero"/>
        <c:auto val="1"/>
        <c:lblAlgn val="ctr"/>
        <c:lblOffset val="100"/>
        <c:noMultiLvlLbl val="0"/>
      </c:catAx>
      <c:valAx>
        <c:axId val="1831925856"/>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crossAx val="18278726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How many people do you know who have read part or all of the </a:t>
            </a:r>
            <a:r>
              <a:rPr lang="en-US" dirty="0" err="1"/>
              <a:t>Urantia</a:t>
            </a:r>
            <a:r>
              <a:rPr lang="en-US" dirty="0"/>
              <a:t> Book? (n=772) </a:t>
            </a:r>
          </a:p>
        </c:rich>
      </c:tx>
      <c:layout>
        <c:manualLayout>
          <c:xMode val="edge"/>
          <c:yMode val="edge"/>
          <c:x val="0.17020455761019193"/>
          <c:y val="2.169578157985435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Graphs.xlsx]Sheet2'!$B$241:$B$249</c:f>
              <c:strCache>
                <c:ptCount val="9"/>
                <c:pt idx="0">
                  <c:v>None</c:v>
                </c:pt>
                <c:pt idx="1">
                  <c:v>One</c:v>
                </c:pt>
                <c:pt idx="2">
                  <c:v>Two</c:v>
                </c:pt>
                <c:pt idx="3">
                  <c:v>Three</c:v>
                </c:pt>
                <c:pt idx="4">
                  <c:v>Four</c:v>
                </c:pt>
                <c:pt idx="5">
                  <c:v>5-10</c:v>
                </c:pt>
                <c:pt idx="6">
                  <c:v>11-20</c:v>
                </c:pt>
                <c:pt idx="7">
                  <c:v>21-50</c:v>
                </c:pt>
                <c:pt idx="8">
                  <c:v>51 or more</c:v>
                </c:pt>
              </c:strCache>
            </c:strRef>
          </c:cat>
          <c:val>
            <c:numRef>
              <c:f>'[Tables and Graphs.xlsx]Sheet2'!$C$241:$C$249</c:f>
              <c:numCache>
                <c:formatCode>0</c:formatCode>
                <c:ptCount val="9"/>
                <c:pt idx="0">
                  <c:v>14.1</c:v>
                </c:pt>
                <c:pt idx="1">
                  <c:v>9.1999999999999993</c:v>
                </c:pt>
                <c:pt idx="2">
                  <c:v>6.7</c:v>
                </c:pt>
                <c:pt idx="3">
                  <c:v>4.5</c:v>
                </c:pt>
                <c:pt idx="4">
                  <c:v>3.4</c:v>
                </c:pt>
                <c:pt idx="5">
                  <c:v>12.7</c:v>
                </c:pt>
                <c:pt idx="6">
                  <c:v>13.9</c:v>
                </c:pt>
                <c:pt idx="7">
                  <c:v>13.5</c:v>
                </c:pt>
                <c:pt idx="8">
                  <c:v>22</c:v>
                </c:pt>
              </c:numCache>
            </c:numRef>
          </c:val>
          <c:extLst>
            <c:ext xmlns:c16="http://schemas.microsoft.com/office/drawing/2014/chart" uri="{C3380CC4-5D6E-409C-BE32-E72D297353CC}">
              <c16:uniqueId val="{00000000-3750-46EA-8B56-A6C58559C709}"/>
            </c:ext>
          </c:extLst>
        </c:ser>
        <c:dLbls>
          <c:dLblPos val="inEnd"/>
          <c:showLegendKey val="0"/>
          <c:showVal val="1"/>
          <c:showCatName val="0"/>
          <c:showSerName val="0"/>
          <c:showPercent val="0"/>
          <c:showBubbleSize val="0"/>
        </c:dLbls>
        <c:gapWidth val="65"/>
        <c:axId val="80383888"/>
        <c:axId val="167339904"/>
      </c:barChart>
      <c:catAx>
        <c:axId val="8038388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en-US"/>
          </a:p>
        </c:txPr>
        <c:crossAx val="167339904"/>
        <c:crosses val="autoZero"/>
        <c:auto val="1"/>
        <c:lblAlgn val="ctr"/>
        <c:lblOffset val="100"/>
        <c:noMultiLvlLbl val="0"/>
      </c:catAx>
      <c:valAx>
        <c:axId val="167339904"/>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803838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How often have you participated in a study group? (n=772)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'[Tables and Graphs.xlsx]Sheet2'!$B$258:$B$265</c:f>
              <c:strCache>
                <c:ptCount val="8"/>
                <c:pt idx="0">
                  <c:v>Never</c:v>
                </c:pt>
                <c:pt idx="1">
                  <c:v>Once</c:v>
                </c:pt>
                <c:pt idx="2">
                  <c:v>Twice</c:v>
                </c:pt>
                <c:pt idx="3">
                  <c:v>3-5 times</c:v>
                </c:pt>
                <c:pt idx="4">
                  <c:v>6-10 times</c:v>
                </c:pt>
                <c:pt idx="5">
                  <c:v>11-20 times</c:v>
                </c:pt>
                <c:pt idx="6">
                  <c:v>21-50 times</c:v>
                </c:pt>
                <c:pt idx="7">
                  <c:v>51 or more times</c:v>
                </c:pt>
              </c:strCache>
            </c:strRef>
          </c:cat>
          <c:val>
            <c:numRef>
              <c:f>'[Tables and Graphs.xlsx]Sheet2'!$C$258:$C$265</c:f>
              <c:numCache>
                <c:formatCode>0</c:formatCode>
                <c:ptCount val="8"/>
                <c:pt idx="0">
                  <c:v>33</c:v>
                </c:pt>
                <c:pt idx="1">
                  <c:v>4.8</c:v>
                </c:pt>
                <c:pt idx="2">
                  <c:v>2.2999999999999998</c:v>
                </c:pt>
                <c:pt idx="3">
                  <c:v>5.7</c:v>
                </c:pt>
                <c:pt idx="4">
                  <c:v>4.0999999999999996</c:v>
                </c:pt>
                <c:pt idx="5">
                  <c:v>6.2</c:v>
                </c:pt>
                <c:pt idx="6">
                  <c:v>8</c:v>
                </c:pt>
                <c:pt idx="7">
                  <c:v>35.799999999999997</c:v>
                </c:pt>
              </c:numCache>
            </c:numRef>
          </c:val>
          <c:extLst>
            <c:ext xmlns:c16="http://schemas.microsoft.com/office/drawing/2014/chart" uri="{C3380CC4-5D6E-409C-BE32-E72D297353CC}">
              <c16:uniqueId val="{00000000-5FEE-4F43-A2F3-C09B9F265E6C}"/>
            </c:ext>
          </c:extLst>
        </c:ser>
        <c:dLbls>
          <c:dLblPos val="inEnd"/>
          <c:showLegendKey val="0"/>
          <c:showVal val="1"/>
          <c:showCatName val="0"/>
          <c:showSerName val="0"/>
          <c:showPercent val="0"/>
          <c:showBubbleSize val="0"/>
        </c:dLbls>
        <c:gapWidth val="65"/>
        <c:axId val="2078560560"/>
        <c:axId val="242532144"/>
      </c:barChart>
      <c:catAx>
        <c:axId val="207856056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42532144"/>
        <c:crosses val="autoZero"/>
        <c:auto val="1"/>
        <c:lblAlgn val="ctr"/>
        <c:lblOffset val="100"/>
        <c:noMultiLvlLbl val="0"/>
      </c:catAx>
      <c:valAx>
        <c:axId val="242532144"/>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0785605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'[Tables and Graphs.xlsx]Sheet2'!$B$276:$B$320</cx:f>
        <cx:lvl ptCount="45">
          <cx:pt idx="0">Alabama</cx:pt>
          <cx:pt idx="1">Alaska</cx:pt>
          <cx:pt idx="2">Arizona</cx:pt>
          <cx:pt idx="3">Arkansas</cx:pt>
          <cx:pt idx="4">California</cx:pt>
          <cx:pt idx="5">Colorado</cx:pt>
          <cx:pt idx="6">Connecticut</cx:pt>
          <cx:pt idx="7">Florida</cx:pt>
          <cx:pt idx="8">Georgia</cx:pt>
          <cx:pt idx="9">Hawaii</cx:pt>
          <cx:pt idx="10">Idaho</cx:pt>
          <cx:pt idx="11">Illinois</cx:pt>
          <cx:pt idx="12">Indiana</cx:pt>
          <cx:pt idx="13">Iowa</cx:pt>
          <cx:pt idx="14">Kansas</cx:pt>
          <cx:pt idx="15">Kentucky</cx:pt>
          <cx:pt idx="16">Louisiana</cx:pt>
          <cx:pt idx="17">Maine</cx:pt>
          <cx:pt idx="18">Maryland</cx:pt>
          <cx:pt idx="19">Massachusetts</cx:pt>
          <cx:pt idx="20">Michigan</cx:pt>
          <cx:pt idx="21">Minnesota</cx:pt>
          <cx:pt idx="22">Missouri</cx:pt>
          <cx:pt idx="23">Montana</cx:pt>
          <cx:pt idx="24">Nebraska</cx:pt>
          <cx:pt idx="25">Nevada</cx:pt>
          <cx:pt idx="26">New Hampshire</cx:pt>
          <cx:pt idx="27">New Jersey</cx:pt>
          <cx:pt idx="28">New Mexico</cx:pt>
          <cx:pt idx="29">New York</cx:pt>
          <cx:pt idx="30">North Carolina</cx:pt>
          <cx:pt idx="31">North Dakota</cx:pt>
          <cx:pt idx="32">Ohio</cx:pt>
          <cx:pt idx="33">Oklahoma</cx:pt>
          <cx:pt idx="34">Oregon</cx:pt>
          <cx:pt idx="35">Pennsylvania</cx:pt>
          <cx:pt idx="36">Rhode Island</cx:pt>
          <cx:pt idx="37">South Carolina</cx:pt>
          <cx:pt idx="38">Tennessee</cx:pt>
          <cx:pt idx="39">Texas</cx:pt>
          <cx:pt idx="40">Utah</cx:pt>
          <cx:pt idx="41">Virginia</cx:pt>
          <cx:pt idx="42">Washington</cx:pt>
          <cx:pt idx="43">West Virginia</cx:pt>
          <cx:pt idx="44">Wisconsin</cx:pt>
        </cx:lvl>
      </cx:strDim>
      <cx:numDim type="colorVal">
        <cx:f>'[Tables and Graphs.xlsx]Sheet2'!$C$276:$C$320</cx:f>
        <cx:lvl ptCount="45" formatCode="General">
          <cx:pt idx="0">1</cx:pt>
          <cx:pt idx="1">2</cx:pt>
          <cx:pt idx="2">16</cx:pt>
          <cx:pt idx="3">5</cx:pt>
          <cx:pt idx="4">48</cx:pt>
          <cx:pt idx="5">23</cx:pt>
          <cx:pt idx="6">2</cx:pt>
          <cx:pt idx="7">31</cx:pt>
          <cx:pt idx="8">6</cx:pt>
          <cx:pt idx="9">5</cx:pt>
          <cx:pt idx="10">9</cx:pt>
          <cx:pt idx="11">18</cx:pt>
          <cx:pt idx="12">11</cx:pt>
          <cx:pt idx="13">2</cx:pt>
          <cx:pt idx="14">4</cx:pt>
          <cx:pt idx="15">3</cx:pt>
          <cx:pt idx="16">3</cx:pt>
          <cx:pt idx="17">3</cx:pt>
          <cx:pt idx="18">4</cx:pt>
          <cx:pt idx="19">8</cx:pt>
          <cx:pt idx="20">5</cx:pt>
          <cx:pt idx="21">9</cx:pt>
          <cx:pt idx="22">3</cx:pt>
          <cx:pt idx="23">4</cx:pt>
          <cx:pt idx="24">4</cx:pt>
          <cx:pt idx="25">6</cx:pt>
          <cx:pt idx="26">4</cx:pt>
          <cx:pt idx="27">3</cx:pt>
          <cx:pt idx="28">12</cx:pt>
          <cx:pt idx="29">10</cx:pt>
          <cx:pt idx="30">3</cx:pt>
          <cx:pt idx="31">3</cx:pt>
          <cx:pt idx="32">12</cx:pt>
          <cx:pt idx="33">7</cx:pt>
          <cx:pt idx="34">16</cx:pt>
          <cx:pt idx="35">14</cx:pt>
          <cx:pt idx="36">1</cx:pt>
          <cx:pt idx="37">1</cx:pt>
          <cx:pt idx="38">10</cx:pt>
          <cx:pt idx="39">36</cx:pt>
          <cx:pt idx="40">8</cx:pt>
          <cx:pt idx="41">6</cx:pt>
          <cx:pt idx="42">17</cx:pt>
          <cx:pt idx="43">1</cx:pt>
          <cx:pt idx="44">8</cx:pt>
        </cx:lvl>
      </cx:numDim>
    </cx:data>
  </cx:chartData>
  <cx:chart>
    <cx:title pos="t" align="ctr" overlay="0">
      <cx:tx>
        <cx:txData>
          <cx:v>State of United States Survey Participants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State of United States Survey Participants</a:t>
          </a:r>
        </a:p>
      </cx:txPr>
    </cx:title>
    <cx:plotArea>
      <cx:plotAreaRegion>
        <cx:series layoutId="regionMap" uniqueId="{93700D08-DAA3-466F-BAA1-F16E6A84D151}">
          <cx:dataLabels/>
          <cx:dataId val="0"/>
          <cx:layoutPr>
            <cx:geography cultureLanguage="en-US" cultureRegion="US" attribution="Powered by Bing">
              <cx:geoCache provider="{E9337A44-BEBE-4D9F-B70C-5C5E7DAFC167}">
                <cx:binary>1H1Zc9u4tvVfSeX50g2AIAGcOn2qGhwk0fKUOHY6LyzFdjjPM3/9t0nFkc0oHd86/m6VH8KAIEEB
XMAe1t6g/33X/+suftiV7/okTqt/3fV/vvfrOv/XH39Ud/5DsqtOkuCuzKrsW31ylyV/ZN++BXcP
f9yXuy5IvT8IwvSPO39X1g/9+//8G57mPWTb7G5XB1l61TyUw4eHqonr6h+uHb30bnefBKkZVHUZ
3NX4z/d/xbuvu2T3/t1DWgf1cD3kD3++f3bT+3d/LB/108++i6FndXMPbVVywnRdQ0TlSGUYCfr+
XZyl3vfLCtdPOEUqEpiqSNcp0h9/+3yXQPsXdGjuzu7+vnyoKhjQ/P+Ths96D/Xb9+/usiatp5fm
wfv78/2nNKgf7t99rHf1Q/X+XVBlxv4GI5uG8OnjPOY/nr/2//x7UQFvYVHzBJnlK/vdpZ+AOQvu
/MDbpY9v579HhtITrhMdMyqIzjTG8QIZ7YSpGlaZUAXVVEy0x9/eI/OSHh2H5tBygc3Z5k1iA3O0
il5xzejqCaCCCeaarvPp5T9HBmvqCUOUcKrrTOicLZD5fX+O4/LYboHKX6dvEhU7zsrg/hVhIfwE
lorGEcUqx1zVxHNYODmhjBACS4ZqGDMM1/didL9gXtCh47j8aLgAxn6bouxTvfMf38x/L8ZUcaIS
lYF6ERzTSVA9RwVjfKIzDrcIrCFVLBXM73pzHJJ9qwUen67f5EIxsjR9uKuDu6Z+PVgoPtFAfSCs
cR10O9IXMoyBXaBy9bCWwC54ulhe2Knj6DxrvADJeJsg/VUGY5a+ojRT6QkRKgLtznRCEEMLgOZ1
o1NdAIyCUR0tpNkLOnQcnB8NF8D89eVNrp7zh6/l66r/aekQRhgmDDENi6X6F+KEAzpI5QRxhGbD
7enSeUmPjkNzaLnA5tx6k9j8VUa7tNpVj6LlFbQNGM1CCIIpZkTVVcKfaxsBNoDKuQ6GG9bJ3t15
is1LenQcm0PLBTZ/fXiT2KwestILXlOgkROdchW8SM4pAwQWAo2rJxTsA41hQJBOKulxWuzNsxd0
6DgyPxougFn99SaBOX/o3p099MFd9vh+XmXZULCLwaMBcATABNr+KQuAkX6CERABOnAA3z2ep8vm
ZX06Ds/TtguEzs/eJEKn8Gqau2h4RXzYrHJU8PJVxgQR7Dk+XDshHOwEpMESUsHzWVhrL+nRcXQO
LRfYnP79JrExdnHwLSvTV5Vs7IRoGkaIAI9GQXT95OKIE+BxNKJiMYGjglJ6unpe1qfj+Dxtu0DI
eJvyzciAGNjdv6Z04ydCcI0SBoTNMRcUaScaBTtNpVgD005drJ6X9OgX6PwYyxKbize5es6ytN69
ppdD2QlSVcqxJphA4P4vlw6CpUM1sKPBYgP18xPJ+fsOHUfmx0gWwJy9Tfdzvet2QfAoVv57gwCL
Ew2WDLBoDBgCgn5ibTRYMsB/avRnevP3fTkOyWO7BSLrzZtcKpv7nf+KMgyiASoXSAUhhgmFcM3S
QsP0RAe9j3UsOAPeBiyEpzrmt905jsn3ZgtINuabhOSifPCy14zQqCegyzkmoP05qPWJ539mNRN0
Ml3hOiZgOYOKeY7J7/tzHJTHdgtULt6mo7mJ4yDNglckASg6wVgFPPa2Mrg0z3Hh4gSEGtMZQ2ii
bzB4os/Wygt6dByZw1gW2GzeZihgk94Hr6rvIRogQEAhFcSUOtEA4OQ/XTIQbiYcMyFUfEzdv6A/
vwDmcSBLXM7fpCS7fuhflTXDJ1QnDGxfpBIKrOZzUIDQVIG3ATIaAXnzs3f5294cx+R7swUi15/f
JCKbrNs9SpH/3vyi5AQBpw88GNobWWKBCHBlQHPqgnICxM1PEebf9eY4IPtWCzw2b9OLvIhisL9e
NVMGLF5OdME5hGOAYF5yZAI4GgQZG5AXsLeYF1rlJT06jsuh5QKbi7cZ+d9mTVC9sl5BJwLSmDBi
EJhBGgRdFgsGn4A3IxAgA3Lu5yjzi7p0HJ0nTRfwbN/m0jl97ZgM5GWAqiea0OZlM9FfT3W+4ODa
IIjXMCIggQNP5tpTc+z3/TkOzGO7BSqnH9+kgrkJIBzz2rSlBjFMoPx1oCbpT+4L4ycg7ZCAnJmZ
mlkGZF7So+PIHFousLl5mytmCmGsd0le+UH58Dh5X8EKUE90oFgAIkjTwKrOyPOFw6YcDjbxNAwz
BrTlgrd8cbeOo7RovoDqfP0ml9HZLkhfEyLtRMUagVXyPT8WP4dIFydgU4OZtk/RmNfYU9n22+4c
h+Z7swUkZ28zC+BsVw7xLr1/vYWjAuGvEQ1y/Rjj6s/sJdMhPxPsNIhCT8vqJ43zkh79CpjHsSyx
eZuU2fUD5J5V1cMrLhlVg4xyFYJlT6JhT80BoABAGSEKa0qDrKef8ppf1KXj6DxpuoDn+m3yAGe7
qtrd+U31UNevSaARIMh08DwhIxPTn9MBJsUDCTSQlw7+0LHU85d26zhMi1EtoDp7mzbCWVBVWVO+
YowGpBwILwGZNGLPAizt6infmYG7qnIQhj/7PC/p0S8A+jGWJTZvNKwZTFIuq3evp4LoJMWEqjEd
UTCigct5bhgIegI8KETXOGdzdicYDs8Mg5d06Vfo/BjNEp63KeXOH9rda24UmFLSIREAkp2QACl2
JF9Dh1iaRoFN0HUdbO9FJtrv+3McmMd2C1TOb96kJT25B85DWT0MjzP3FTweiNyoHITWo0+6EGkM
gpwM8tURnXIFfk4HeFmffoXOYTxLhJw3i9DfWRm9Ij4EIp4MsjFgawCYcD/tSWMaJDqhiZY+rnIm
fH7Xo1+js2+5xObvt4lNVtb+O2NXZhD9fEW9A9Y1qHpVI5AJMOVBL2OfDGKfXIPNNojsPaMFS33+
4n79AqdF+yVaxhtGy9xFr2sjMMh41gkQ1wJyno9sjUII4nKCAv0GaR2QnrsgRvdY/b5X/4TUY+sl
Tm/TXb3wg9fMuYHXj1WkYcjdIGS/xeaZpwp7pDDQCIJBAE5MKe2Pknafsf673hzHZd9qgcfF22Tb
LoE+qIa43b0qcQ35HZCkDls4IdrDOYLUm+e2NWMnHKwIIE6p/pi89tS2fmmvjuPzvPUCp8u36Zx+
8GEn/btN9bo0HGyUAkMA8tVUQAqMNrxI9gAagWoU+NNfJBK+tFfHcXreeoHTh82b1EMfs+b/j9UA
mWxg0wEYwIvCzuil1cCnFQcbETkgeSzl8+X9Oo7Vsv0CrY9v02q43UFAKPXqV805BJsBdA58VQB2
eky0zyImBJmGkHMIvBzsqZ4/P7DIOXxZn46j9LTtAqHbtyn3bh+q+t0hGrlXEv+9GwvMnE7BAqcI
dvDCxo9lNgIsJx0CD2Chz5t1fooKvbhbv8Dp+aiWUL1NuuE2qO6ytApeM38X2ATYJ/r0Mx3PzDsB
W+B1BilYoMGAwVvmJbyoR79A6DCYJTpvQzHd/eMXep6uo2d3/m8/TiQgzU0Dgo5qghAIRywMCMgc
EbBZFLKyDiTrU0Nv8eGgX3frOEqL5s9G8n/0VaJff7Hox0edzF29s+avQT35aNE/X52HC5+oWjR9
9/QFPZuXj37N5h6+GKULAkrlx1empod8b7l3e26HDD5a5R1p87Cr6j/fK0DfnSAIG3HY2APPmvdb
dSCzpkvwNRCkMWDGVQFRwimjPp0YhT/fU+0EwQYtHZIeAW3IEwLFV03mEFyC5C8h4ONVCD5YMZFS
6o+PcF1m8QA5/z9ex/fzd2mTXGZBWld/vgenOt/fNY1u3moEQS9VQG4MqFigUuD63e4DjAhuxv+D
R1JFpSi6c7X47NcG0xpZKHbaS41eokQ+eTNHfkyFGfyPvzZdf/JrhaeivO/g19yz4VvfSv0m680s
lu6VlsoyldptFp16Z+oquw5yST/nVvDgrYINtZNGlpnBDX/b3eBtb7INkn1mdL4cFavOrAySB3+A
eKSr4PWCX/W8s2AYTuE+2LElNAAPPe/sgCscazHFZ6xCnsyLsXLS6SA6tY8lVVjltJ7PjLwmXKrp
NavGfqMkQxvLptBKp8Zd6cyl0BO19PqSmj7RsFnQdJSkCaLT+dDiMbRdir4Uedo7itf1jorHzkjC
PDPmutTtdIn1ITeLUAgzgnxDwy2K1h55kstaKVJnPvDKdyOZjm1ogbr2pBrz1AlQ5scy0KLMmc/b
qs6c+TRH7WXKi86OPJI5uhaMRobzwFBLpXAOh8bLSmdgoW57Y3YeNXHhzIekdPEq17z1oarEQR7L
keFIwksSJu7L3EExyp2G5TG8lyaPrLpnngymn9RYR9ZpkRtsdDOHKm0US30+zhUoTXNnpG1g+DEe
jI6X7kptWzujeeHQluaOEvrfS2IqzadVuc1qTDZaNRROovpVLCufFc58KKYS7pXc7FDQS6Gg0nGR
KB2W0iZ+cp7RWFhx794WcbGuC0RWLY5qJynr2hk1dIaC2rXnqnpUUCwhLqlbLg/+5qioHK+OvvE2
LCx9Opur5sPhFBfhZ60LY6kUdSbn4WrTSwhrrx+NeeQzKrz0tqxKgtU83nmUc8lt1RQm4fQSEI9y
OxnDj4cRkkgpvg+b1V0ZS6Q297mvVJZbVKXD+xwm6WHwcwnTOF7DcrAGpakcBamVM5eCImtXLR03
vC88WzDtZr4WB663qXJVtqSigFqlGH3QFI6fxvDTgtSezZvsZn8KBHvqDCsyzQTYQ5Q7c2meHdMu
43VHK2Oun6sAcW7UAua8JyJ4RQXpM6dw42Y0sF8rklctM3pPYU4tCk1SrY5MxS+CRKpN3zldx6Do
pUNhBWPqyV4EvRPgsnc6yowoS8c1m/owT9t26vO+NDZXiebW9pP5mocMZu3cqSrLuF255dncm2zu
0o+DFuSZI3IdujnVuZUKKy4btXU7wKRxOYiKJIOZM5/Oh366cDhd3BLTPJJlNSgmzQAvNMAM9ZKo
jqWWlmyli2wF6b+lM18dp9LiNHUHIoWoApOGrWZWsZpKVXUJtuYmOh6ZlcfN58Pj51INFum6idv9
XaVfwarrh9AoKbyvroKVP0yHuTTXDXkP4jstA2pEre/KuXLEjSe1QsTW/vKTO2v0oLRKsgknmRUN
Y+rMpZ6Gefl5Lg5eikdrLs6Hgms7H1SGVXkKj+Thwty6OFQenjbfo/AEyzjloTm/eeC6v79vnXYY
lh350PhFtylAz44GrJHc8bRJROGkEOtupLKbh8Y8mB/zeOcDUdtoJTx0ur9K9RHknT9MUm9/3Sfc
Ckr1Nhv61NJDdesOzNKmh+zvne+azzNMvj95Pp0vzHX7xz1pkypNshq6+BSXhK1UpNh9OC2yY485
1JFO5aNByvqeVVluqqI2/Gma8k7rLByz3XwWTlVomq+xP+rmXNdhmMNz6XBY1iU9KBVdU4OVAm8j
URQP3sDULh39b8M0+KNt52aHK9nc7nA+l5Y/NfXwUOc11Ics3pU6kNYoEfmWgTSz2knhqj62WJ/H
ayVFn6kbaFY4ab350E1arxg7yWKF9PmqJQimqFfLaMyUwRiDspWoHiqzo2UDggIOXEMf1DApbXXS
Q4cDYu3T0/lCGhQPVZDn1jD9Dsqz0EirsDfCSc2lXZ0gq+5II1WvKc1mmvzzgUwK+nD6pG7SemVU
9CCv4mnaMxdZKYWXnHYVNpuhIEaljeuwKxIbEs03PG4yOyrrL/A62g0YpdtQ9+NVoLNepqBpUdKC
TG8/0gsaRdH+N1tY7Q6bV1BBs8jso4RJ3ovMCmDvlCzLyBq0gq3TIKgtUheedCd92SZVBybbVPQx
CKb5AFatJn3dG00+ZHbfDe46b+/md6OpSpqtszQfNxU5j6c3Mr8lfdJ3EasuQjGGK6+qNCvptG9N
qBanTRDLoee7ovI9u2PeWkTVsBap2eDMc6j3yQ9h8VaThdVP5olgTYKMNnc/BFlb2HPdNB1gA1i8
LvsQOlwpo9h0ZNthUCFVwSoTjKUryJi4qcHWHQYvcoLuNCtx5LRVoq80z98UmkccrKh4fxhpcyE0
PVq39bCmUcbPc55Kn4zXReK2djgkTtvlHwIMBk6GWWlqSidLN2VXIS1zg9Q9NpGmJc58mIStI5L+
++n+QjC0RhSnkeGHbuLMh/0MmIuBHoERHHWtEfg1KFmmnDOfEQNVY2mWPt12bicMRqJW1mO1aXnn
XdS9hqXWRWAvE7Bb9YZd6GPcr3KktaBQE/yt6lFikclUmw941tIi+H6aqi1ejTpfpRm9z3t8mcZq
60RcaZ25VIRJL7Hvl6afwSJMYAQxrCpA5sk5BGgLJ9xXR8Kv9tc4iI5WK+PVoWpuuH9G0rRgklV6
LWTlZZpRTUqomA5xzNXRmIsNDRvpBm1tMtqARYQ6kUCj6a48Amtjvmku9ZPmmkuHC/N9+yZjH9zH
IamsuY4VhVjxktp6noIkmA5oTCm8vqkIkx1LPKaJCTZb7cx1TKFwOS+37YC1zVw1X/S9rnHmUqZE
ntEW0L24KT0JefBW2bl8kzbaZe/q1IaZAiqd+Ju4dLtVp3sRMvZ1Nez15l5pkRws87lKS7BiQtZI
KOup1eHC4bS7yMHCpRLHVtvLtrO4YsIEwINkK8zb83jlhXatnmJhadzqbtMHjpOzznQz0I6rytSv
43NwOz4oliuIL802+TAk0u9XdWhBgbinhQ7muTmUH6puWwbnk5cUmqHnDO1NQ3Ztm0k/WsXciojl
Rzc0vMDhKqmMRDnNwgsWrmoCa2bF8ClvK6m4sL63aXhe9Num346hdIWZuKe1suHC0LUrD8lOmF6w
iZJNNGRG2dsujMvWnXTLDTqCxjbqu9EzCyv5VvhGWa8a32DKlzKTGoz/Y802WhgaaLgYSplEt6SU
aig90/+ke7L4ihVJQ6Ml141v+Ymk2GhkH0qVGLVi65Gk6oohW082TW55gR3VsqAXPJHhpzK8rNDX
+AzZudxqTr7jMjzvZQ5L1AiM0VEdzQi/DNvKDL8NtrqrMtlamalcaiCJUtl/Eave4Btyj69Sq9tE
n5GZ3xQmN/u1GKV/oa7bdS1TGVwyS1ekfglOZynRhpvJGV7nXwNwLOtz7Mk6tyIq48B2lU3VSX2r
tmbe2Bgs7NrMFOmaXyupXqQbzR6v9dGgVnSlnHsPw71/k3/LtsW2B8/fKK3kc6pJHdzsT3Vqaufk
uvpMzYd6PZ5umi/uBnoVrMZVYECHwQ5xsktH7ddslQ9yoBbyrCwDlWWOmlRXaWLpxec6XAf+h86z
SGGWpa0Xa9eGPAEZJ6ukL6Vghv5xjE1aG+ieZle+bwx/e5mtIEtXzXEw+0SK0uiadQ9ubWj0TIZA
DvRO7cmwMkZs5biWqPxSnm7ZlYBhpRvdSD/qvcNbS1jBBnem4t6q4zrzVuNggYQcYXJ8auzR3fpr
cUXM9Myz+y+1MKp7svVCmVRmJNZeYOa9OXyMI1MXdt2va2F17iasZKZ/oJlMd2p+ikb77zoxQ3KV
Rus8O+9sdJcrVj5alg+adPoXpHL4yu5ZCjPRyLTTiEmGTl0whTtDvcBCRjfFYJxq160ilVNs52Z2
q937oAer0KhgJm3dDx4y2d9tagyuEX8Rtamo00V6Sum6/TJci3xL6Bptwfa6ir/gB1QbwEygryI1
YqfdIZiVxRZnBlg/qzQyc0N4mxhsFN3we2PgMsDgKUtym67q1vRyyW70r+1Vcsk/F5v+LEEy72Se
bmH5K+2Gu2b3sdVl4srm3jPKBwHLB1upbriZ2WP4irBN6Qp6CI+PO3D6DXymOupVOhh9b4lk3YUy
eEBn3U65iy+plRngpF2Tz959dF0EssiALDB0WRvueXRb3Gan6ArYAc/2reZUy6V+nq3jQI6f4w09
vxk+aB+VtXoZPqSFZJ6hFlIz0Tf42Lzu9HZmFbUEQVN+qlftFVnTU7SJAlneEN9sd+AdR5vK7CW1
lM8oM5jtmrVszOY66CTIQmyAVxAOso3NApu1b0QgssGBuGq/JJuylETAECUNJNp6JsjUW4qdSHof
M9eEoWdWIttWEvB+O0kksfk6vRJ/R6a46S3dHNfRl2SlWUpuBPxCrSSqLGGA0DQ9J62MztSp4cps
C8sttIGkW3sRkGQwD7d1ILEE6stJOgkrn4Sr8Tz0Dd7b2qq/unPX3hY8z3W6HmGhxpHBL+s12nQg
eUqbCjmCBFQNJCQxi4/wTjf1aS+jyCSZkcJM9dYBjKE1Y2SGsKwvxecCGUMvM88oVNvVpQozn8ji
nK1dzeAwD1cu0Dsrz4qMYhX+3Z1l5SfwvULF8OCJwtZucWtkMPcSQ91y09sUW9dOHP2GQp9XisTr
PjIuWGKw0yK387UKOsWgoNUND+hI12hC62G4iLZiRy+jT96Zt/K/ptjQzvs46YyD+uNpAYTPrCJV
EBtJG9drII8c+IRMufJV9xxzMGzqyVNxM/DX6eQbNV2nyqDSGysg/LMecrCt11TviFTzvDFVYMCc
dmoyl7zJIZlLnabW6XpfFChAVhi3pxGtwlUw3RPP3s2vW6tRAVZMRcApqbXQzBrdiOqsOuXsm5+l
DBwqXzRO8+MQlqhxFDVunbk0X6iq/IuSIR14JF5I0ZXU8cbR9qOIbCpgrninYGMcKUjKudgj4B4r
LS9MptOKWpUPBmdXuJnh8bZ3/JzFiUxSPwS5CxxEOJ+7DC4xNTaHKBrWeinAnEZpAlQoB6poLtX+
5BQczksgHVeBj071lsZmHpeDJDhJHTQdWAC27Vw61GHRdqukbC5d1JoBhsmvDwAwuCfg6RYpzs0h
xMrK9S48HSGHsxhsED3Fm9Avq1Uz2dLzoY6082JQsN1N7MLh4E2u4OGUdD68pRZdzCxbP3ltc6nM
OYjcQyXVq0CyoPQtMnmBOmkMREe6nungeqIE55I+scFBRNA68YUB+W0fY6S6NhdATeV9GxlDDmrC
bfLitIQInE1VkMfNTV8M3aYLOlvRerE6EEiIp40xRPq0GIMmkUFRj04yAhOj1iVIdVGAu07A8mza
wOy1Rt2foi5oDdj/eiVa95p5FXL8pO/AZhvxdV7ywoYYQO9AHKB3BO7VlRrwtTdOiJdUu02GnFtt
3GejEU58HY3UVjKX5ybPWvBUJuQOh0Nd26JhQ9xt2uHEwW3JwFRqssEcaHGNquqcgdejMldftxMR
N1N0UxTE0NoWpN5EJ9NqYpH25PGBTCak/QIfUAXBqmRUKlmvOulQn4Lv64NkLb4OdSRgjUDQxM4q
9batOAbPDQ4oCWWKusaqSh1bM606AzwfDqe8zgIYJDiGCGzyGV48ufbKwDA4RoXQjHzouBwGDvRO
MZHO+8PEIWt5CZWeh81E+GCSFLVrKCMGhm5mWEMSls7+nKM+ga2MEJz4Hv76Hp3YR3HusnwoA8//
/tdUfpz+Z219sOYWh6rpT7EczuBDsFOEqvrHm84+2tfLG6Zu/HgM9OJ7t6bI17OTn8Jwvwi07f8a
zC8uvjQKBx+XfhLA+TkK9zwJYB/a28fv5pbfY3GQKwc78yEWJ+DbFfOH4N+/+x6Lg7+XAHQVxbAp
H7JU4QaITT0G4yCBATIbINYG+49UPu9M/h6MU9m0sQUEDuTpw9/AgHDd/yYYB8EeiC0+DTrBJ4On
HZoUdjpjDOG4KQb8NELmDbSL0xCoh07RQpuT7CFpi8ogXXBRsbo87VQ1tuI8Q7Joml3d8GQzKNuo
w815aw8+1Tdd08L0h6hZMwIJlUauqdEE/IzOs3Od7YLQvWhAC1iZ3rvgWHtgbhS5u4pDf5Cd554F
+mk+ABU4IIeogzBKTyhGQ4AMcrvxttvBBwxza2wKZjbjmjd5ZzIvX3eoJUaZRYUNCfNWW4PRXhSb
kvfZhlIlMdtBqWGNdTvm+cmW8s4O9dQzsNuftl48brtxgLhRBP6dX1wk7QgWgSiMGDwEP/JlFxO8
AdrAX6VueqZkuJh4bd3C5GPjJ4GpRk1rI9qegdQdL3s9U6xk0KlVVOCDVnVYgtcbCYjU5cLqVXAk
NOwnK8qzAiwa8DHiIGpkTvqPUaNxWwvMsu19OaRFYJBm2tBLwcCrB2CqUGDGhHlmHsoBgg0WBOXO
yq5vQEcwxdQLMOuxAl6jF9eF6UGMDnAK7C5oQtv3wTsmOZiw49Bfqy3/kPDKqOCjmpteA++BaNUZ
eOBgCiU5uc7rttsiX7mGlFxrqKsb3e+uNFoabafbhY6lDio1LQszC25HEshADFaBFCCmxYWejWdt
Iz4hlu9o6so2HxoZqaVdR0NpKjXfTFfV2Etl7TMIlVRfulBkhpZ6nlEnAqhQTM/roOwk0uvKzuPs
VO17bIBe7qTi43VU607ngbQbgAsCciY+5ag9Iy36HGRVtB0Hwk3S48z2VV2mBWplQBTXjLPJJ44o
XoXtCJw01xrTxXq9CmllZ60fgdNFwDWGCS5rDagCVDBtIgOLz6MKDn16WjOg1ZjnZWbBUW3mU6C0
IImRDcRbxYkXgAV8VyfeNSJJbmPgcc3Oi85I6QOfgNQPOSbbyNWuSCwussgHc7b7ArQqs0ocfi5y
v7woY2DKgrFbK6rLZdQwqQU9t5qkrCylEnZQYl32SuRvK62VSRz4dpfiVYTICG8S4oxtPkraCWCo
m8EsIt23PFXpVo3nWknT3JI4Tjaem4VWA5wZSAJYZn1uILAggD5yt24JrgXRwEArygtf7c7cqlzh
qu3MjKqazJLMihPGLRz4H6OKglk+itaoKyyLnJ3XNCnOWNDabV13n/xrSoCPLD/whCirjIJTj/Lx
PqyTFFhhcq/x4tx1B1ukCNYirZJVE5exAVqwkcNYdlbGa/9zp126sV6vRR8oZjtWqlW7bO23Biyb
z2H4odDAE2u63GwZCSzIgD1nZVjYoNWMcrhNcf8wKC1b+S1YZnq/aSCMYTNcgBfMB3uMcGb6fQsM
rB+bTaalRstJLctGMUPw93EsipXueldAutkCuVdVe+GSarRK4cMT4nOWZhoIAF0FL4CA00pZYbSj
1ptepiaG0Boh/QCtUbUTw6gZuNr1fZOY8F0wc/DQDo0TQB6QAZAhYTO3WbHWB1EWVt5a4WlraF55
1xAUm0kCDm1cjpuCCLKNu3aAsKr7oS+E+8lPYqeIPyZ+kVk1bIEZGp+amep7TpXqMJjMf8hzZGHI
HbgIusqTscouVM9tnd7vbuDPYgDXS29cPSyAdYmBIuCbIPL5VauCV5a3idG3Y2JwUXqm8LLcin1f
s7q83iZce9DDb4Gi38Qj+ITJALyAFpGHrklll6BODvowSEVD1yxJKqur7rxABU9SyyL4EjBCsk0y
W4W/zGUK9pWnumckA/dNoYLAqlVDDXlp8hwkU5GNqz5rPdnE1LvSV5g15VmtDImRBzmgWwbJytUG
U6/LSrbKRAcUaBuxTqaRetrnjXbqCwhq+PRTkiPg1XxwQqpwM4xx4LhpIHkWE0tVaojEARWXBBjZ
PvHgHbPmrEi8TwVaV7y46MBP6POcG0qYemYLWtItXXKVCGRENE9hFSSdU2lKa2LN0jQIfiri/zH3
ZduR6lq2X6QaIEDA46WJzr3TXfqFkXbmphGNJJAAff2dkKeO8+5Tp0bV230wQwEERDhAa63ZLChY
6iUvZxPhfwO6SHKgGVAsgqzovykUJ2kbl6igefzO4tCcur/idnprIp+nYSsfRvCYZ1SotuiTiK93
rXPrt4xhhsP0MqFCrHwK7nPyoqx2Nra9VEePodQtYuSqdVteyaBw7lsdg5HycO3UL4gFMi24w48h
Kd1bU3lnoxDW5k7ee3yM7gfXB1DaJ8wP+7eF+tUVq4hEjKzPeupF1qppuK6ZuBlPvcfInb8hYRUz
t8DBESGNcwW95rd6JN5lMITfE+1g0c7dmTTsVInxFDRh7k76mw3lc+DHT7zAhVLyV9SeUbJE82vs
4rJ0F3mYhV7PQwg2SjLv2JXEZrMXn2Ut7MmMZ8yr8rASFEBW3kVzZR54dCXmCDBMqG7jGVT0YCOR
oJOrPCgbH1YTP1iPrA+FlkC8V/tTr4AP6kVGB9xq70LNj3pagWGWuP5jadJO4MJEzjGf6oJOqV29
SwU0BYqpHNfvXTAH2TBwVPJ9XGXDLCAeEr+GwNcHuQy/pF5ZyuQaZS6UAcr46lAHs3sY5ugy8rVH
2VB97xbvSemIH4zvP5ZIQOq2MYmOY51XxZrEeohSp3POxTpdj6oDjoFwVCuyZsbhKYKCuQnNW03r
U2EXILNyTVhXnoKl6+4cFYEPpeW7DMPxULuEnxwjK/xbqmczAEFZO/peFfVxtjECfJOCul9emeIC
eGn35PLwNdCAu+2SssswO8XJE24FWKunJxZPADFL/KCD65rDUv8IiJ3flFN+DpXbH1XEj3hm1RWT
84gbCP8xB4QWYO342fQ6C+uIXVMIfA9xObsZC4HtlgF96VrkXYy1P5rJmZJ26pJQlhqc6cBSQsxj
t04vrTY2G2RVZsNUZKGV5xVKp+tyAWJmQ/MsY69MbIOZa5wJvxkaD0cJrbgZFn9MNEQz4sMppHfr
9SSBuXzKlnppLnadzl1dPdSuAE4qgh/C1Cp3lX2oiYCSqUyZLd9WEWNGlO9MkSfeTH7mVUWR+KAX
k2Ih42kNq5vR52NStfahrTdhm9cED0Xk/tV1KNl8ZhKkD9FZIX1K1Rw2Z7Q8ytuogSSteOXbhapo
cwjxO5+RrbTXkbsgRcJcV8+FOnSjLPNpnEUelcGQ1tysB7kCp1bqpizC9mDDj4YDMl3mVhwBjrSc
fhCyGFAMYk4JdT7Gkr77dGDnkdR30JrVV24X+1lnhUzIXe9giu5nK3Ky9o/Qe925YPKTQDePjb2V
Q/VQ+LzLJ1YjpYRiJOnjCIi8VV0ihu4pnEFCjv7D2iuaOVqlq3S8gxqdx2Ex/e2E3CeskKLHEeLY
LKokoNvk3vjyaLeqQT8Gzuymy6Ae8Git66ibbgoOXcRgFn1qCUN4KWQDHdw4IspaL1sWQ06YkXRu
QUd+73z5ipQXud1odOqZwU17Md7rHrjN7JI49YfqLHxPPvFpipLeNPrGbYGVjh6JcHfj/x2GVSLw
njJeFgig9PMSugZpOZSCdbQUBzt165UhDVQunpfwxSvPk13AYDVUA337C3NMg5xcd++BOYfSvRSe
flHOeCBNiCTVp7emjLzUx3dOZjvQxBXqvBqQJksM3nwMVJFEmFdDN0ZuRiwEQCuwzomE/K4pHIvE
WkvI9pYg6T2hT7YAa+WRsspZJ/3UFPOLX4dHG/Y30M81yTB181shmk8TIRtt+HI3VuaX9kYvbXwG
4qoL7h0UG9eBxoxSN2A9SkgLC+aey20Trr+h8Mczm+uP0TNXToRrlOMGyKqWflTtNekCnIoM9QGS
mdc1WH9RyR/HxhFbxtoneqHX441PgmMv+5ve9fGZxtHPgkZtOEgESqL6KLm2CTKR925U54itiHv3
qqkvoxY/UEU9MLO+zEQdHNLbjNKrrpXvE5mnI5Q7Mqlt/NiZ8hgUECCCpK6cxs9s2ZrUPjIRPwZL
+SOKSvyHVa4ClbTUGTJV/iiIPscKiK7vHkqUN6E/31De0qRwdRab4QIdBKSE4bnuqjqhBgS9X2Vs
ZCdWVB+x+7xYm1tUb2YR3wVoEfgRnv1wqRMg6kv8VKzxJ7LP76HBHOIXTkrEd+rexD7PFAPAj9AS
OS1qg/7eTpj+wuLelvSqr8RLTUwuwOTbaLz34xLcehs+Bo3NIJkBYu/2TVI1XIIsTIEpoaY2kPy1
103bPQhA2IZ5F7fjAKMLCtqULHcBq67FrO4bS996NUDFMQMNmy59gRmaFHkbgO7oy9shAB/jLlRC
lRQv+G/icmSbuoE+DI774kl1gj4VMBQPPrgBcTvcWBKBa5L8CWaMG4iq7taQ3NOizUf2XYshJ3y4
LqMiDUeSCeXnVoj6+k3VfXOAOfSp6p2TbjAru+dioAyTt38H3eq7HASwPHpTyuJW85wSgqQwzMuF
v6MRIvI9GXzoLr5G/ktTXi1R4vr6c5HssCLF4UWVCrfNoGdBKEAiwBaI+kpcZP1tSHXejdVnHCwP
bQGWqACf59DwHo3GM0+Yp7qmqewAGmw/TV/3aRB3h06d4grFO8gPQuW3Zih55s48CZcQlEY0p4J0
l2Wglyn2TpUnUjj4XyOr57TB3D4jIm3/czJHT2rwIeiqngpxA+3Gj9A51j1dk8IwlgwBOMw1vtd0
fikBVooRXGLRCExBKWCQZ6QVL0AvWqRRqJ5JVdxzZg5lA64Pyszg26NglbrqiavzZeIi0R2/5wup
z96MfAqIyw3hjnNdB+PRGaDXmAwmDVEhA7Coo4aOQupIwMGwc2k2lmkUKJSJTL3IHBH79aX0ppu6
dO4WDQQAgatJRtHdsJl8qwd6IGjgdyKFfw9luMpQAYpkaKcl52tx1Zeg2HmIeTfucjXIXwPDByhA
Bni4h+wStnfQyLzGnTGnAVVExWabLBpEpG1iDdG1vW2bIuFg7akWKF8dPDAaaV1tQJq1Q5ej1e+1
V4ojkCukcaV3G1SNPoS3LLpREmlBU1EU89UNcseP0HgfBHIehTSumREtoPkAxyvZ7bp6IOFRoiVL
W5+sGD5EbaJz5wuTAuCboV+ZD1U83osSjP9EhlfGmqslFFFSgJJXZF6fnPpORkWZxEU/pMUUPPll
dIPQd2+8BmS6Ex7DlTwxQ+60N7/QERDMMAKtckR8IDW9C4MWcXGw7y6XEirKyj9M0Yq7TZ9wXR6o
ciRorbhM5p7f1E4U3dale8ULWh0iUeXK1tWF8PZgCi7SQc6Am3DdBe6oj5Wg794wIIkWn74BhLwo
ljVDG5w9J8wbGHXSgQ8/hmLTF05Za8NrHtMBSot6euprfi7iJof0ZrpqgXhmgVOB/Tk6cwUy1zCb
hJuwj3HwkmAfereAzqD0Ube788+uGUXahmRjB9RpFJg2XECdecfna282br6E9IoGKDmG5VtTQUcQ
d0Xa9dO7G1GoTpDYzK2CXI6s58CFUr0Mpqu1AsA26eKt9FkiFanTmTuHPh7HzCrPPblqvh1qt0Y9
CnASz5gUqCj+6gxuUB1KVJKBeWMTR70wf2tb0qWlUhpK2gazeIyqZG5D7ypWlh3A+D3olvYZ9uYg
2VH4dUF4XLyJnygtUN1BfYuYGiZtRAEImBFVApKzuEGwncOpPfMgOK0Lu6iqVYnswtz3CwIcBfBG
567mcdE/B29esnkcFCL3DLTKu5Haj85u6cxZ7I/5QDXygm65nsQmZRDj7dyo+3CBOhdQbDIvZsnh
puCu/AwKQIENa37ahUGEjIIuRSb6GRbBry50+8PcFiTRUdhcGeF8U/F4cogYM1+X95NTPng1uS0i
g6s6BkfqrxIp3iyQCy46dSPQf7xs7kXrf9Zj3GRRY67robyxbnHgVG23qNdlKpRNOogBlCwn554+
FbbPrQlx4HZMl7W9bR3Al30zPbSD96RBKyaAbd97Qr2sC53LZEIP1Rir0tIhN4WHzISIQ+0wmbIa
eZvj8WPQGScNj6qYXoaxBB5bslzETZf73KQ+9ca074CM9tDV6TGvZhX/JA59ZhaIFGtKnnZQpR0B
qJ4K052KEHUHqVtIltTSQ1ZfH0XZQC8PlW7eh0h+Fw1PiIlTS8+yuG7dMZmU/FTEp3mBS3krmR7i
dqUX8IX0Uo6CQlTXBgfmjvfeMrmnunFTwhvkFgMLL3M1/mOkSmXzeYZ+PC4IueBGQUWIWicLImCf
+6KrWnZZfcoudIVPI9lXTnG9ptTDrT5izrzostYHCK/Hc+NBAldq9xaATHAYJOhT0TtVBmiGJmzj
i/2dWC5LKGsnA8p57TeRrVfGdQIUBsVG4578tYaSYBOtC2tOc9etx11k6W1OgH00T0hqovXcCgSw
llVnPTx0rqybHE6fK+gDUYrsZ991m8IvMtYPMaQ3ESr2/bz7h9lHgMQH/Oz4LF/rkIVmSyPoadzE
kaaDUmOOQ6hBlI1SWgH3AQxNLz2e8/p7UfUoW8GsvHobg7hs+seqG2LoQLZhGNUgDOXG30YbLVxP
iD89Da5l7WDD6AdXZqibI+488PY1XB6VMEXi1tpP3Y2D3hcad00+U+fH1yo8Oxt+nV4cJdWb7O2f
+4oV1oavl1Btutk6YWr/2jAPIDDA6Q0J6LkzEMDxiFJyuHwtYuWVm84QKzd1rFQQTjQx7oJohNen
o5ocQ02g4SinbCopz6JOfgvborsZSuTDhiCazgCwIRy96sIeWi4oSFrH2NzVLlSipvMyNam01V2U
Vfw8uA3SBz3iYcMoVpqYEEw8nBwRCR66HoF/XrXz2BbqthbIkRrEUug9LUU8nevrsClt0lmAvIzy
Iq8M+2UpmU6iN2fUBMG1XuujmqIuF0ClyPKNlnJKO2S3QCFhw/Cjpxm3YeYSoIpr3T2vzTgf/XVT
LjTuVeN7nzVFYIHU1Bz42jy5RSuuiQD57YZVjjn6spbLFgTKGnXmTPOh0Pew2IyQTlW5O6zqIPoe
fiYJtcviNacJ0FAqwvJivZilmOaG1BoNT4N2lrTjzql3Vn0ZCvNdku7ZWUaaN8CDoOjQc/eAOtFL
q0CE57bQKJdUmGKS9MAHHUmjsRiQxNHyA7Vvey+IWx9Y0cYgbVLd+3OmevFT0uFudG5Ln56kh1LF
W49tCNyzC164O5mEK+9XR9g3haK6leKqbdf27K3Q1xC/SP22ufE8+sxlvCZBALVhdGa+ViBP6gDC
muVpXMNLw58MhR6j9Oa7QvuPsRLnOW5unXrNhBxeAMaj3u/XBaVk/7z6mHEt2HmjzXvVxffbaUXk
girpxiRkwoF8v/mJp88kBgg+iLj1rZBO3hVelYDj/oZH9rz6BAyOASjbVs5brzGzDlb9nJX3NuEb
Bg2AkQmqW0/T8Xu1AsMe6Dc1bV3hITEp3TDx1/F1+3apD7jhhjNmj7GdfoSmvI8JkvMhwKes4BZB
PjGZ26aMULn5SecET6JA/mNxe7Si7Y+FcJ7ltECJb1El1vrnOE9Ir1DnAgFHrKRn4fjkapyeaLMU
ORTsE+YzqCRlfaypyjE3IsrLTiVz3f3iUN+CMTFD1q9JUw8qrUqFaBksyVoom3ju+iRo/MnKwF6N
AhiUq+c+5VCi35GVzZDOSOR9U4DqvlJAHI6BBkwfkTBIPR6Zk6xqBrccUujAdokDLgPu6j6HIUyn
vcVX6MHsbf86EEXeD8nX3Hjk/bYbUKXSAiREqIM3wuasnNg3VzdHsJT+DQUF15iJpLDmQJ7pAvAt
5I1iXp1sv4eCq/OgKhVD/jDeuGv0apTzA3Oll/WD990MKkIti+8sYV9ozfrJ1SoS0uYlVeVxmtsZ
m9UT8zkAhJUhsfHuyl6IwzxLdQBew5O6Ca7hBjInFg7OpZ2aj7WPwIWMDzUb/wo5gFBrebJ2gwEu
SOa0jm2bchARDn7FzIMes6+8dysi/DxxBFV2fG1j+Vho7+fcGZWMBTDXATJXMUE252OwbarrUEJv
Bqnl6CRD5L+wGjcphNy4HYcXFbp38WrmQ8ChW1Y+ObbyBUVWnHrg7tOy9Vnqz6o5x0WZjhwlZdcF
T2DUoRMpAf7Gc4jKzSNAG2XuNRxSw9Egda7rTH53tJVZ0BWIqjV+kkhdBeHw6pDg1q+7NgOM0FT2
dTTyTP35bnLLQz0xnJlGMDnV+kzmwD0ZVj01VSAPEVNbmgryLiL+sSxX5MZEYuJsttwd1VZMj+vI
AIxQjfL9BDT7jVReeSgiBHPIQN1rpdi7RAo2Br2HWMqzQkSPMmYfUQjmBpdN7+lfdLAPQt6HdMhX
iNaSBcIcoE76F+wtIIJl8bZd8Kqyua7jnPjl2fPJZRkHgBPaf+A8zMja/BhNeYrZcMBHs5lmwOLi
2blfCyAxSBZoFqzLczUIlTacPHa8vRbmg5SFSiIznWF8PK+y8VOmSg9qT5CHUI57o05toCHtFRF0
MmGcFR45cbbeAqd6QIfDe6+dHnpNkr5ncPt6d/t516ltEofzCtVee1Dh8FiNzpBQqBJci5TbdyBB
hH+lSJAgISPi60H77XNYLTFY13KEmmD9ReLpOES0QuTZakTIuxFeZN7oxzHEvWScEH4J1d/EffHI
XJ5566yOnf8jBo4L+1LwKTBvzTCKjko+N7I5jqq6Cnpy68XmUleYFZf4PgKa5E0AisqpwgzmQ8Dd
rptM6H2Kor+i9sMZYLsFd/bUQ/swNk3m9KGb8AGsu3JOmFzhAlFAWBfnBF/EO2BcFIsRxPfRdOwx
0ZJe/mjK7hFiijsF2VErfHuaTNFCcx/aHDnIdeWUFyf2nwLHfxUD/mcdvgByy3O9hm0W47PAGS6T
Fci7gJRCgIZJCOBT5OQwdEIxGLAcdCBEZ4CMdSueG0j6TP3oBNOnUyLHoRwuuPHY4j5BoD22k7lz
EAzcCpSNv57FAJjYtcAlI+F2qXTBtiuCMn4FJyYaelSOBcQ80JuorvPV8d+kdTb2qrgaiinroU7Q
4dqiSgSX4gRpKMX3RpvXkU9OSuv6zqsUrMxN/TBP/c8oAoLEff0WtTIfp/FDrv57J/uXvkVaoOtn
ycx3P+Q8Mf3ygFyjP6B+DBEA6gVqY/6jmrxDDHYiAVya6F59BPg9i2ihuBnCZBncPGpdforWb2VD
podmcK6h8qaOlFDqLd5dW7htikjTZ6jbbBrgVhq8rA7xiwoN/XI/17gSAiXBU4o3APoZnmbhgPCa
wEu6/MckoQgoEChAi3kHNskbGLBWBE/Hh5ygqcDwgr+l5feRsIOzyqt+QubjR4iUkJBcAXmFN8Cp
krA6N4v/YzaQ9TfrU7S6PwCatak7myOJoWnwuh4ds/2HYiglZOIsBcQm0o5ONl189uQ74dlUBrMP
Aws3e+t1EIJpixSDeJKGK6ZSfSohP70bNUcBSsnnIHGUgLz0mDWdUeqEdchbAuW/Qhpw8numcoe5
67kCZLyn++H0kzLgU1NJIOQn7haa73pTIFGRmDKhwoRM8pP4+BQjcT9GVaaWzJmNO1w+m0nSMNgU
gxiyDvfM8b4TuUi3fua014dy4AEKq3uHN/WVBlPidRttZsHIDCBIh+IprtmbU4EXKIvlZuXFy+SY
KzZGPHflCMllNeIs4tcqe0wZ1D70jT2GNe+SseNXA8ohoAqgQibIZ0MPpgUd/vDG2iY8DLJwaVwA
SRDD8uXUd3DPguFPYUGDZB4wSAL2YD4OJHiVtoaXdOyA0rngJ8P6VVJ7p5FEHosI6v+Y8gekQNAo
rOEbhDcnZVWcIt1SaeGs+EYeOG695q7Ty7zVtyvAVaPlgimDvS+AK3I7YF7Bj+sfelI9SlnK3C2G
IpmbAxvKu6Ea36ht3HxePJsRCJPG2AMSGpZHF95f/Pf1JS43DywQgxCMK8igKzGiqhjG4NYtDByV
0fKMS0EhmNzTYJ7PkP08kLB5np22B26NUFv3CGSymPJmmYcM8jCZIVmDUabHN8cUde6hHSpW4D7j
2OJWwb2SrJIjyQsJBFMs1oe56eVJlGdr5zopURA60gM9P4MudSd/Bk7A7uMVwpAhqG9a4FZHcM7O
5r5/DIT3IUreXDvBOea3CkX2g3bt1VKV3hmU2eRY/CQTHJsLAlbXGGjly8iefQHfJ+xuiRUNtFJA
84TukEdW8DjGy/MEWGim/eM0zNfSUJaCw3+ZxqHLvOAtFp9sgleQjHWROLR+7Gr72HuA6RQ4y3Us
50e4CKOhvLLAREICWGwAes90Ox9aS/5S1oJSquFlF3aJ04GacxDov2jcsawt1qPfOM8+eW85+wVd
cTr3tL/yeihnPFNfW7e0eVzSAOm7l9dzf0tt++IHuKz7WIDBgJ7AjlkXtf2BsIodtChPcLreQqzu
ZP5KAQ5O06Go3DoHHh0lFIrzxHoO5sS1zyoPMQS/GnKb5jzqdeMD4btpi9QO8ZEtfgTXZniMlhfA
M8AIIXI+RJP56ClomU4U3+YlfHPp8gI44ln38IhBC6OOpGO3S6+BRa8/XQVEttVIaRRYm7Jlddrp
AkJ1crbC0UceadgX5hJujQGBhLTjfcP8KqnwUPMs5OYw9cFZxsDqy6j5YVtUbbp7m+Epcwv9Plbx
oZ8UeHlRSCRU8w0I8Rv4RlnmyJI9gJsNvf4X602U8gKsh9ZLk80oP0vbnUYb3kU1zLWdNW66ImSf
mKV3Qekj0QLUGXiHaqyPZqY8ge/xY177Cd5MKH7L5oTYVx4H91nHfpeCJob4pO36g0eqJGq7+yao
KmRn5iHu6TcT/hybLkNrnypFtv4hJg2TQVoI1d20ARocTPizkCzBBtW2x6Kw156jUebScYTLwr+A
7j7xmuVTDAstZN0nVH0EuF8+oxBTS86G7rmudVJ1nk2Er7wsduyyeVUK3f8lez7ksYZUOarZh78u
IuFdw3JTu4+V70znZYZrZlzZm/6IBlqduASbBIhRowlNEqwt4J4JJVcvDlWBkpbPz1EgbyrK6mMU
waJj+zUL5HNdjPIYd/YbowReWty/SPjaJp+o8DO9VONBtZrmUMkc6TSBWetPrjfNKfitb7YsKG7W
u0ABWXeL+geLaH021NyNJAA7v2h4UZaugYV9WTPrB8e4N+EjCdaUMXidiTfnFeAVyCn7VA9Kp/Xi
Q67YnkDmFPmwzuYUkBMVRj/wEp+MNgYKPQMOtxS55yx4Xsv/VqH97wTY/x/qq6F6RuOff/bH+Rd5
9f9RwOK/Gjdvwurfb/lnj6P4P9Cl3MUcgg5ieLyW/09dNYqu/4hctJMN0Bpzk1WjBfM/dNUQTzsO
cBc0NfVDF8oSiKH/U1ft/gfqqe1xXN72tHQ3+t/Iql3mbW2M/mxztD01Ck9gweMh4K7w/b0x0R+N
hzrYvceFs/k68lq4fDY7xb5YFm4vbk3thVq0E0INb9LffVEk+m7snWF2Pf++qG372k8MhvTdebBC
6XQpUKZe9lFQQbzaVb878ejNfII68B+L3Xeyrws7FHhbhdhfiOT6CGft2VmaBonO+lRBXmfT3WPh
9G6p3qApvaagfQ+7IeNr4Y4jSvf9dWdjDI3fvfoUTT12D4zaDl8hpeEJ2+39gYRcA6o6mvmbr3tf
UIAvNrWb7dv/GkIX+wkfy5iXYw+/3b7ZGDv/Y8+m61ebtrxZs8YgLWS0gTFs/48BSpMn7pd5E7H/
7C7zezOQlasRyK9zmFG1XIIVvv+JwWnx9bJtK1QuyGyaC9oM7M06essDzKpb345yRtT+vXZ/TWJ3
QhMbCfFr0WsH4cpAC7pByF8Ll21fv8TTRHmytwYJIOEBjy6Q4W1Wrmrr1hKaBrhxNNbw/ARQHfQQ
xm0Q4rbD116zoi/B7BHkYHo6rFI+rltDFm9DlPfRDibvo1p7Corc/3czOg0VaEWAXhIHsrhPxWaa
4tPWgmffcX9N0S0I3+Zr09fR/zgmlH7buzawGvYnwNbbib7OLn5v/ufK/Ri/z7QPv/bc39gJGHaR
gXECfNa0cM7sI+JP9OIFLfyB+3BfuS+kbd8j3ynyr1X7qNsOsI8CSdZTD23z39Z/vSEAv3oZxLEj
7nBZ+s1tNZYKy9/jffXXItyuld/b95X/5es/DrUPa4mkmAfe09db9tHv4/z9EH+c91+GTfzT6+bh
/Pcz/HGklq0wyRuKjkT7l/lvzvQ/O/PXh/7je/9x7K/t+2hf/LH5j+G+qWbgy/zWO4QwwKV0cz9+
Xd776N+u+31f/H1zjV5Cp7+tJBvwvt86QCPQpulvZxCgUJ2cWIuf2VcLQ/wvDl/v+dr7b4fdNzD7
gLYwwTna2oXs3UP2kbvZ8b5e/m3d4BfIqfYOI/8y3HfdN+2jfbEfaD/k10tIiDED7q+7/XD7MJi3
bO2/P/u+477YTwOh0hPRc3vYVyEHZ+ZtHxrw6jCNjtYFZ48CbGu8gR7f4gJJPyxpzeaN21fui6il
qBB+b9r32tdO9RxYNFAD5DjKZs78iTTmat9knYbZb/vQCUrIZP84DGVop7AIQGIdL2G++30s4gFm
uFKqBm+MBC5bWyikiKoTwZaPWvnfCwsDR+eiRqw6CrWC/uAtmiaoCZiIaX+us4OavKryjowdkJSe
pnNUX6GQhGR9gcabbSzWxQvLT8+ik1uPEJTMHIBSoWSY//Epf3+N1Y9gw9ncl3trHLNF1b1rzf7y
364bt/j3xy5bZNjf+/sd/8XLeO+c97dD/w8OszlYjj4Kpf3I8R5s9zP9Hu5r98NEe9zfT/BvP0nn
1CCn1+H456eBNfIg6ArjyhbJ9iYxXz1j9hYyX+v+vs/X5q99vtYJydDV4uv1f3VYuts593d/HeJ/
d5r9sF9n+TrMvi5u+HeQY+gOFzvo5bOFLrrF1X20r9tfIoLfu42zHr7Wm91xvO/ye7hvava4ur/n
b0fcX3Z7hNw3/95zfxM0Xv849+/tX69/H7PySbaSANyAO0FjNpDbgEKa7Drv1UK6q8p21xBlG2QX
K9rN6Xk5js4MGgwZKcQfYzZE3MksxKcpiAuRNpVAgcW2VkkwRCA+TzmroDeFRTk+Qll+PcYxNEGT
C0ewg3ZAPHr3fAjcRH3h4zsjUKBw0Z3nCE2gBsiMUj98XHtvTSDLAOo7ys/GGj8zyDDy2ruN0JXp
HsK94yiW6MJVi75otXxy0LHmWA3jW1uTz6ZDpbu6MCiga91tOTtR2lALtPYVuhs4k+sYTWLmMA14
dYS5N9UtNGGm7dHCc1rzUVaffAOj1pmdPGin0qBAPebzQyeWEd1nAIb0IUzTXN4XpP6L9/P/Ze68
tiPHlS79KvMCnEUDutu0SmWmlJJKZXTDVaaLoPf26ecjVK2s0unpM//d3GARgQBl6ICIvXcEAEXB
l8SOc2KLIFfgEpxVkyRfp5RAnO0lYOtZkW9gY94CEf2UWcl4R6z1pE/gbli7bybHfeqHIj6QhPFl
ba2rovK3ma+NW9FOCSC6iJD/DCkvTJPV1z4noCO7QnIldQjYYApO0TB/pmLNV7edra0xfNGbpy4s
L5Ww12F1U2TIIpXu8p6z5R78EgGtiZhSEunJxvaCbNUFsY12I+iGB+GkN5XTcfeatUm2YNmGesVL
MYzDAiHWllCltZqk9WBaP9Let26zQPbPqYviViKnx6x1ToiIfbHtYNx0HqIa00OYhbexWR7jcvxZ
ZsayYwCQDHe/41qU7c5om4A87kSUO5fRoZ0YTab6nE/J7dAuUXrdyncCfHbW+c0WDhihv8r/HhsF
Mh+N6Z0mYEG+U4Ub2y+iA0pSX3pQ5TUZrZJ4wroStbcpgXAbgb4Xoe1urbWTstuPETzcdRF/ljMP
xA+8L7k04/u+K+cHgvZPOvt1gqzgA+xG+0uTNwFAjB0p54+FPxegg8D9hjJfN7O1JIcANexQ3yMw
75f+urXZuhugAIFCwqQD7b1Gu6Ba5YKATJ42hypOJfm1SMIBrN2NrPqNRj5xEwThdrCz6gatuy+g
mH+WpM4XGEdH/v2+19tsO02NfW8bR1ms+8QP7kqrdY5eGKwnP43WY/lDc8JgN/jpLs3II1aF3q3b
zrj1m/JnXomL3QVIs5TcDltZh81WzFG595NLFfcwxWozXTtNTNhRpvBDsnIRMCLn2JAz5h/HzkY4
qBJ6ISDJfjYeiUs2pNEczhMQvomHL8DXH5yWEDsRaD6VwNjVjKmUciP16ZwXzSUPwvKLZ6c3EbFP
+JC7jOejSbJ6Ax8AQZj4oWO1vyqb1Ds6hgQO72WrRO+yi08sqSom42jGcbDm7wm3IjS+j0hwQe4V
KVy3qbyMuXOYRn+6qQEVbkoA8uOYdguUeSL1kqG615KAsqHSXKaIKyGoCLyQxp7noecbDvFkXXbo
aLpWaOwrW3wAf1Odqrh9qi3p3cyLkkEUi9VUlxOxdDC24GhJe4TNWfduM5htwPjSyziw/SPvMSEm
ZD9LkCdwh6abfkjgy6L21HeNsW6B5mxJPe/muP8q6qIBVQNkq+HBXxdaDbMNHZ8WtICtBfvODsed
maBvwo36jMop1M7WEidSPDBupheLxYhjNTnv0zJdaygcQLLlBFFf21AEQbiJamd4x4S78WADKujs
fjPZS5i5RjZXdumnQp/W1tAVJLvDemOJ5lwNSHA5PdAGnVDras6NHMj4+LltYfXZ8XBTcnHBs8u/
5j74Ky/kOernGycenwLi8E1Q2nuv9Y+pVrm70tCqTauR1x6L9kNhatwUAalSXUvlvrWsp94yABdF
/iGPvHzLq3C6DHGDLmqk7fuEl66UabJrM0LBJcCEteOWuzYwu12RzXsoy9uqGu8Cy/mc+cDiADdB
KPTJ3hfzl82Um4+VW37k6YtXrPxKUtV6vknptX4Al0qwH03AHoVzeIzNaj/WjbnSJyiU0BieQW71
+876ahTGSABlJI1SucWKwNPTGJDzdnvpradWHvq4XTjUzikJjQ9GR2a19XtC/i9+GuT7kvik34pu
nQUpIPM6e7KCjCBejbaalifVWuop+qit/ZSW6x4m6bG7d6oKXjQPGE+ata/iaFpRwXpdTbBcSdkc
zakn+EjxnS0x435GriIqeSaHYAm/VpoJPfsCbwphsqTeVO6iNJZ03ipskkPSfqpZRYEoXesBr7u2
TV7YIBTrCUUzH8DCDqAT94cDFAo9jXrfwqRAIFQcaj3edObUXBKPfGks4iUuueFtF6/maRLHqJAB
lBoosaGro9ACpl1EgIrmfTGjUYU23ghmVuynPvg4O8ihidH/OJn6vBVplSAxl67bKfhaQ7sEY5Rv
hiQjvkWaIatTbeOOE9jcPMxvAnYCxEDNp3xE/ykJYFql7tF0SI6IKiCrN/rGrpVVso2NCFqSY36p
vM5Y+zXpO8B71aoudQ+2FejyMS++EFHLDnPPiqhzInRNnOcRYpRjZM/AAMWq9fKbNOQKuw3gFOnP
J3KELbv15kPeiXrVWbO59i15l3jFsO0nG2ygERHX9YD/zuiHWXl8Xz/qrTneQbbYufHY3hY8G24S
DDteJMDt+q99F23DQIybyAkulkvGhw2ezQ2t31ZJm29r4hVDEk03oAiTfRNHH4MsTm/nGD3FTnwT
/biTxkzG3YNliID7Sph6vZsnVKdqLd0L0oOFM52C5T9dGv0daRI2SyVvvqFdG2U7bHMPaI7lRT9K
I4rXk2Ch0EBjJ0cloLsAsAAugq6C2Zf7Ls4/eASIOt7Ht07ok3UwhnMeAyYMbNgRgrxPJ3UHGnlp
rie9QOi5f64qp960bXvxoYGAKLPWKYF2qCXmRxDpJN0BGIGXcyyS5G4MlLjTV1mVPHWJccKJy2Y9
ANdL13MWniKz/1YimCL0GPClnpAKgpde9wF6YaZ8FACyuEdbknfyR0I6aEhuJ3P8mQ5Ip1auZqI3
YRyafBjXlkjcVSwySB1OU6/Hn0hIAJeqUpAdrnj2fATTLV3eBb2nraWnwVp3SYzneeyTpydxGCV5
cKhYQut1cSpLIMqOLuA2glp3PZC/mnXoJLnFLkEXOx/Wc1eDJDdSsNKVpR8qd9yRGbZueMcBd/KD
s5PHj57ov3duxA2AMnkEo7mViOTFnYZEp98dK+k4t0HlHKvyJk+n6OBb+iZsDgkk0WPrzznrecQo
YiT9UNZe+0Vp7dk+rE3xMhSVdY9QPK9OVDtJmo0bdCu/Iz/Dy0Su+Y8HsJ+8D6h8lmzr9gUcjmlB
x/NveRxF7m20vDyji/9oDhlSU3r+ZHcIqjVoBuklkmuu/JzGPpyZUZonTVRbHSDRDbo+25ls8KqQ
sTzqrn2XEIYeZ8SxhQGdR/qwritnCwHxxHeQ5ZYDTtorY5Ijvr+KWCiUAjCLsBqxryoki2xAVE1F
VjfUX/p2etFsmCxW164Mq3jMYBYCCcmCTY7ee5eirKWbKJrqweyuuiiet8h/3MdOfUlDPsbS0g5d
4sbnMu7v7OhH7Zl39WCCAM5dRANuodJZ2zEh1j3Hf02zVYA7RhETGX659eyZexTZDs0VREwARLBE
04DLwCGSBVywajB4+MA4alHCyuTBMAegt4F5p5Wco2ghB6Ku4KAU7SBOHgfbFlbhLh9AfEKBPkZt
F+7dBdsdTmeyktATwvST7OZwn9cA3Tr2Pybxiue2OAoTAjiPF6sDo7M36UC4YwQ31STyK4jZD3pY
OBvE+X+arXFy/d44QBz46YTPhOOT3dBMPwdYxR9tWXXrRCuXheVobQfDnVdx0XRnuB4UP7oJAclo
TXgqW+C/AFzDvaedM3/45k9NciZyBFvZEjCxm3OTRNW6nsMD0B/E4Jr8q1006La0SC32+sGRAeAG
v/ur9MqJ/PJW6tH33kwgOAiHoI0fCfBe3UGm7Y86C3zY0ePRm2wYY2a0ocJABOYWkCSCLQW6qlrt
n2232Yva4YuZtmD5wgevTj4WZnAzGN6zaMB99GySV5Y7faiDiqvaPRvhyMmCHjEGPbnr9Qb88Rit
gVPfenW8Tc3iYyHMr5J8u1a4q6no0/WEkG6ZRPNdQQ54lbSGvOlNYe5rn0umGag/JNpFj+3gUs5V
eqmCo9B8V1spE0SLQz2mCczGxYb8brmaC6ju11mhGchNVo9yVy5nUgP9bH1tZ3fcVOgdWnJ+aqqn
JhXDZTCGfevW5oqNKuIzc9KvBieO+UXCZw3EGEhNVrFx1QHS6FtAGtERAv0qIkSwpN7Dh3ZpSKQ/
1MPay7Pi6IaIaKiGcCT6WtPMSrRwf9lyZ4J020ke+TdbN8MRNUVk7itPAyFpB/doPaDdw81YutWF
h8Lkld8CdshM8zIvDaHZEkwTqEHVbVppXeLaje4HeCrKdLU3jvgUsfy9VSZPq8xLWo7zJoPvsr36
WmaAkFxoL1BYXH4bsFaexfLlarHNAqWyqcgP6gergUCiQuoDpmdzWm6USQ1GiZ4fbWd6UiY7K6M7
F/2cIZTxA7HCwk2mS2sYoMGq8ecYVcFhMKyzPsUpCqXINavGm3muitaxd1dbOvVAi6E9rRNdiwHJ
E3Y5WVp3m9iJfaHshf06Fzwz6ZwAcBzSW8gkeZKLmoYwHu0SqWPVr4sZ8Bvo5XWp+rK0oUQ54yVu
vPsZGtK2n6uBZ6cTF99PtHs7OoZLx2J789qwtfrSASeFJpLyE9IQuMaYk6y++o1J79+ksw5Ga5nr
wkM5hll0ycqsuyvRUXu9o+YyCtcjhFo/zZr7gtXXg9C88MGMi6cyCMejclONAwlzFXh5eaO6ytfw
cnRBFvKZmqVs5mSmG61IzimQtrUPEOSS5pZ/CRN+YcvqXsB9+hdlN92sv3eQ7AxiT+fvWNwCRCFK
15Rn5cEu8KJHhkXYhvuvmKL2Rgt951KVhXspcwlcSXozeOHZvagBo42bg17aSGkufmogTHRxR8UN
ACkJKt2tL9tdk1nWuo8mVm69fbr6yqpy0RJq3H1qVkhlTXG4mbVAPpS5jXKumJItqnNoTLlA63ZU
Ee7WTVVFD93SiLZpD8SUUO8eR/21zM3/SJ7t/7/k//ffi1j9Xq4I0b9/y/2/qwt1lVZT834BABzn
f/suctOuT60iItHk31911QzXpKqVcH3HtZHFWQTS/k7/UxDTsoVrOZbpGSYzfuX+DepcWUij+b5h
wqx3Tfd/kvxnh/tH7l84HmfXfcewTETaLG+pK/y7pFpqxHUON9j+q7KKs53r1vNYpeaG4JK/N3rH
fB5EZSK6UIP5X0Z1VqWvo2adW6+jaUpo9v86V51KOf/TXMP/GoXEHWEQV0fVeCnUDdbsf/f9EQQo
W7Jfw2pA2aDtEIV6ddSak0O+hNXCXJ+uTVr6v3cjtN6ORQLM3Lc+hWWanahwxdZ46VZTDklqkO7e
dCrxyQS4meTtcE/FmUXAnbduTd50HqYXYozrvDX8Tz0RE9uPW5jnuovWdxrMwXGa+PyqIwj9UImD
kLXFtZ8EhnXbI0KXTChBCxfAb0sYJdx4w2wcgQu6RFGEh+r30pdOd68Vgf6Nr398M8UiP8WzLE7p
0shgZMGol2L9bkB1VQNvoDglZaI1kOiWLcMNOibJSY2l46htQznGRG8mpFGs2buLm5qFbRl4d3I5
mkcUr8FcFzCVWJxbzUdfr7RLmxbQ1jUJzr7siztC6cVdAHf+LnABKtolJBr0tUKCICJzMsg6EEas
dtHgbue7sNTEk1FEzdbsg3BXj7X9JMNyOCPS8lxlrKIJBdn9Y5LEJDpQoXbs5rHT0/aRv6Nfyi1E
rzY1sDwrKz+Kw4PqAlELH/9tkjpRavc3Vl0UB+CgwMLtqJuOA9JFvzXKVpru+N4Gk/D51zX3rLsp
7m+EMaT3tYXgWBCgHdEIx6AkjCOfxmYywG42I9LXCECwt7aOhkHUsnQBXHmwDu/sEahZ7s3FozkS
SrQRTvuUpMhgD6PfH8u80jcU00nh4zcx60qO0rcjVGOiV9v1yLVM84YAMOJ/aY3ciZuDBZPAfNeq
P+S9vQ9hY/Ptm7pNP0tiFs0gn9wxQQu57qubcNS9x7KBmtJrWfxDouLXVjJ7aYPJQMlJi852i5xp
aCViExBD2RWdgMHFR9ZYWTowUm56cnIsY+/kJCFju3VxNy0N+kQ2MewaoNwyAJaNOgFqWJMwi7yq
/O5245lSRi9mnA2IIvgVWGe6ed4vEBZ31hBILV54PPmD3rp1LuqHZj4Y1pwdZxZt1UogoncECQ63
uwUTs7WGGcrEYnwdjxvjm1Nm8sbN7GhbSA0SHUop3t7WvmttNp4TN7DuMiCpXuym88c+hRaqV1HI
OtwLEfYzbMTcyUhNFx9k4muTo01DNaXfLSFA/aKq5z2x5+kyIic+ClNR5aKHAgmJlTnV2fdoCG/G
uBs/2U2NYFu1YOMDKPI0vPUCBL15j6hupl4m1z4X8B6eMhq8CPSd2p4KBbIWLjpF9vw5DPST05gO
Munzk5jt6FPm+QNp5CA+QWvLzqStfrn2+XwiLFF8+u1T+EuI9X/9Vj7PMICv/YYsE45PUT82po5Q
he1Nffn6/IYsg4kcddKR3l+JE6WHSBWsMheQlbYgiWA+ghZQh+/7711/6//H4fu5zTQna60dxVZY
s/7cVSEifNN4n0VR/FwM6wAkGjrsIB/T5TKrxnBmwTssS0450QplysxCIh28uHjLjFGrg63yu057
m3G12+YM/UfN+O8/o8opmZUP+dPExnGFHufwAHuvPgWOjDe205ZfQ0IXIdo9H8ndUeqPxNourL3y
a39sozD52mRFs2ujwrtx0qT5qFE9KiPFMszt0xjO+UVzWvsxk905nNzu82Tb8mZ20P40XGC2OfU2
Vig3yvvMRtCvDl1jbdTGUkxgki99QIGrTNfHU59DBclIT7qLvSHYstWzmUBUZOefZiBmyt75sbub
WtgucMvli9HeDxMQ6GDKtRvQcGKhnMuXsBeHNi6j59D32mMrZtDPQxi9WGa8+S93n0cZyD/vPte1
eOMJtAdY4XAr/nn3zbHlNY7uRD9iI7ES9tjaJdaT+UUga7hGeI01QxlYj2wm+ZQX04uewqbVwrY5
zc1kPcpQ+zTxwO4MEqmgPYLkVFt6csrK+teRslFL65LkgJDf2ZXv2DljA/GIudfh2KkutVXzH/+H
0ymbjkp6KbsH1xbFduw6xE7JS5yS2ou3WYG+V+tQI2R5uO3AvlSO0D8pV1OKX679DL79zbVwU/dH
obHhJVX6yQmmYmugkUZVnDYEUK4JbS5zwviU10DUayDgDs6QIz0VCQHwTv46+nP0vZ82RrsxKZjx
p1/hNcatWcNJ93JfP2nT/Hvjl8iUW059eGe/+iawYU+q69jFCUZCgAD/NCGR9g+nUza7yO/NIR1v
1FR1YmV/Pw1dxEfgecNmLBLUENLpAx9P1JE8o/7sTChGRiRXv4Vle56TEMIXG69VFGkdmR9KcLa2
Xz+S6avXmp0/GyjM3JsSvYa33uyHFtjz6tnsM+q7LL1lTPVMvlRXz/+nefPyE97Ocv15IT9B9d7G
rj9vGbv23n4zO0csKimXvCpSqWevDAWJfLNAykKEZ2VTR9cmUQOQS9cOANBXv39ylmMQ3Pz7k+z+
qfss2DtRZtRjf+Ig+7xsev58kEcZaSYgBu0HvNGndq69B7RAYuJ9Qb9WTzRLgu9dbnkPLH2iM2Hl
X3YPe/Nm7+EhoTFjTssS4vvoRv5v/spuhe73NPga1f6j36YzQT4K5Z3gk/y6YV+PFps+NzApI4eQ
IcxMHJebWg2rRt1t6kg5OpT/JtsgOKMyvp7cM4J8Xc1SJ87AorhKUUHKez8/VsuiOCtg9kjdgpW7
dPXcSwmdLTQnesXSWOS60YUkghbZL3Obrr1gso9p1Tb3gzlQ7wci1/fKlgSAnfElY5m8vXo49o/A
Ro/Xcw6uZZFHNBwWWdd+af2X1YD9Z31bdRWXza5pQkmlqu/7q4hMZgE6yPJ+UA7PoLiPbVTmVm0M
C2MP+UH7oDpJcjPYpfahjJziKZq+wvI8wjILz45Tsyp865aBzi8cD8HrqB+59YMfEnvne2PPlXmy
BFSyptTNk70cWYtNHSnbdbQoAw34z99+6oiyA49GPkenwUVJ1xXmuGururlP5vBXowaKzh/ZFP5t
Uy4zH9m1GiB8g/hdvcwzFqM6jfJWjn5CaPjfnxTnP58Ul82h8KhqZ3sme/o/n5TQ7iNNH6X1w85b
yN9RZJy6t8ZpIu5U1W9bweqwJGPYRs3t1VTlXJg06q3tHNnijiyCuEuoGRJbsjmLqRN35tIoexSL
dOtPSLG+G1Cjow91p0byuO18rT0Uc+Smd3rRx5vIzD5X5FMPyCE09w26WffWcrTYC4Gk3qtvEovk
XnTJsRe9+TybhX9x3ehYD6X1bCWTd1nGKt37baxZekIMH4oiBRlhahWFnsr4qI7iYfp1lL4dXUev
RyFil0dA/vX+36+N8a7A8/IAeK7nCOCnuk84SLyrmSxdGaTxpNc/yLLOlBdx0dCq5aSdQXXB7F/i
9Evv1eQawbyqc1SyQ4sSX+lr/208JkF7O7jQ53LyIfA+7X4/+cVvp1ED6lyRY4oNBL52BasqRuRt
1r7YcPpItFIchwDJ1FKTD9b6ZTTz6mUIypDgea4/6XKGzVtowbkq9fhgRnmF5qG0zgtiHUxYXD9B
sSWD28jwZTmjTFxgHPVJBGHy6MFa3guNKrgtJIfvQtf3FbUPP0d9FmxnzR1ujZQMtPJIa2dAMw2G
eqtu1+X2HEWnk8Zc7tkBOMLKRlRm172NXB1Rmko3Vkjtp3ywmgd/LFZpNconUfnyyRw6cxP5XoMQ
CbY3D0AWqOKNwWO17B/tWeY7MwiAIy1dZYtSN9tVPms/V+04w7d+zk7tQTkqm+bDPp2NuHlQA9dz
ZWrjCkltZYD7g0myqNJ6JKzDkf3wcuSaWXFX2jl4SQRT39mVhxpcZirX6yR7mVkvM99OqzyUXbmZ
0fh6WmV6N/3P0zZAKv/9bvf+421vo4vr2QgRkjA3bevdNxvhVT2eSFd/R0J4YxiuQ82qGa7LrLNN
dwwvO6ou2s8UYKzRiyxm9oQrNfzOMfak665f3ZXTuJxDeV7d1SlVV53SK+371LSyXRS3010kQAdQ
DBDycHlUlhm6912izG4ZB7tw0MdVykfdBDzHDDVO1JbaBW6a7Gcjmu5eh3+dhfLn/QowoL0twi31
Y0gG91pXn4wY/aiNOlRNo6WIGIVb1dGpnXr6zfnqNi0jUvf8IwIl1ErldMr0ehh0ER8gl6I5QZMW
5ybPpx15YnKIxN7QwMemGtsNKdytDr3BPZX6VJP2bOUv29VR+u2vMyibX9r+7b/fAIZ4t/l3dZuq
H2y/2P/zhrK8d6+7kMKltl+22rekoa45sQuLnKlXbYyiG8Ek8mW5fku83gey8qIMEUQzBDSW78yU
WdUmmaFrKn9lU0cz+Ne7/jtvkuWs13P9ef7XHxrF7k+XS5qMWfNARdHmAXKk1EV1eV0zLAsHtuBX
S+ghRVnGJ9GBbuW6PFBb2n7ytT7cNAJFzBDlnKd8RkvRqcCKqNHRGO2nZQJkiOZ1AhFXJqAMmTZN
vldrG81Pug3PTHGjumFWdRszNYobfQmmU3L116iKvF9HVWxdjeqL87u5BunCZ8Q+QRaBhaW2dXaR
usxfGy3sf8xlYhyUSQ12XtofYrP+mRlNfkmh0W1G30SAbZUViArEFsLxy8ox7htKM5mTfV9Nend0
KYy1tUlyv6AeQulN9D/mOdiEYQWNf+wkwiy1fOorSz4ZCcouYavdKxOy1QUL2VJuBjvmG9dBMUaW
O99JjYpMtlH49+jiePfuclTaIboa1GBFN/HvgTHxxbnSlqKmuF3t6iTovfe/DRArRM+IehHpXRSI
+djXVEyxE1ZzcVlcdM353k7u+HnqQdW6hj3tnbJECaor7p3OGx4TKf/Li9Alh/N7FMIlKqYLoQvb
cEnbWM67GFhHFdNar+bx24hkmaWv8lEJ14/2mXXaQ4HWTkkWTvy0eukf51jvnwjbNjcJZEgQIHRV
05cfnHyuHlXHJBm6Ea6LyPPigJC5fQ5j+0H1uiDvn/oo+JmkVXc0UfS9I7YqXuNc06Rti2HQjiqG
9RqrSsEd7WS/lMF787NUFMvvgi2VnjYaFRKXRViG2t8+Kal7p9ZdxZ9dH9TOpgU0SdrLPltp8aSC
+6opk+wS9nV5p3qU/R63FHkAtaWyAXHtXP0LYyKlyQL1VsSjtVFHmTN6H6qpPg1LnEbZSWGKW78N
vA+tV763WxAO9lMcURTT0MPgv63k7CUrxpIxJD0Puxc+LoRcgbKC43vCEsQ3/1xmwy1oKIftFN+a
afAAuQT1oSUhHVO4fgLoJ8czdZfHszoqkrw5OHVzx36usZExxnnpZkMQo5xvPaYIN5+BmGc3pe9L
iLFDdnbj2dm6eTY+8WXxAYJG2Vc3G49JVyKPU4PudPvE/OFOKCrlOqAcYoJngvg5ES5vIq+06GHM
yK2unHRCGRh2jO/O+w6V5ZUE8xL9ZeYRyjOTzNbz8um5No6MmpO3NFdbjxYCuFwwjaZvbH2Wd+1j
0TuHPKhvMnO0PlmxLMD4Cftgp5r1qXW8U2D65SMaasNj3AZHXoHJx9K9R+GeOoVLo45U4831hA5J
3x6LJjVulK32ezJEZqjvX7fNJJ4+oCEa7K8bbbU3v3bVxlrtu998lUl5OFq5DVCRPjRlOCFx9ncz
U/0Hje7sJgMIfWOhyQvZ/230te9KElZOMFMfdxD3MyplKHpUZ2vpKRMiC9VRb8ez6vGO+WXvCz3a
TbE+UL/mb5tyIYfzYnRTsx+I8dbfYoBtW1C/zsHKQXOl5RR+yaycCpRONB0LWKifDJCvyl4EQXGY
ZByjBRLKLxac3lXmGP69yHLnwRDtM4q28gtUdLKV/hjsc83NSSJNEpmPoBoNNOHHwXnKrSICxbVT
gSfRoChDR8WPhPTkWydd3ML+NzeK+1axL7f/vlqw9D9J6MsjxbvRNR3XM1k5OM7yyP2WKhitIS/9
fLa+ZZLnBSK9d1KN5s3xrprAV11tQrYTZUMJhL/65GlKMRVSj2+zlO+7rvK3wVyvKIXU79yqfZLa
PN3GEE4uqpkA1QvBSuRqciIk2KbKzG+QqxGvbpRtSnaO3qDnttgsOHqgR3yqe/neuIbUkx0oDOJ/
qBxtqdBbktFduuUsampDUT9GdWNYSUdjqfmkup1nG9AwxFn1AJkUH0L7daKyZE5/E8Sxe0Hx9Hus
Z/kxW5QvOoEkmEqBTcsG5J1NX2zJn35Xm2aTuX7Ntb2b11nedLQXbY9ZC7+gipV8bPpe24J35ZMy
UQjNmalEmdqJ/kUHcKcbnfPjT9fE5esjFle76ilaOY4DNcMBuAbw0e+gD8i7SiecizY2uhWpvHPs
irozalT1B2+kYJMuDhrMEcoELz5+b8u7WkvatSUnKvle54FEB+vigQOogPHfW3P7Mru+/hEOVXwU
GcEx1a3LQezdRKLtu4w2ZoqWuDcElCFYnFNwlGba10fVpbrmZ9eWYOTD2vgok4ZarvZfXQC1X9iW
/TTZVXQuHeOz+oopE7m5I/vb6N4tfPcUJuJRTBQaWakNmYHIKIhoYknXndp1W6ZGzYqA0rv9mhbo
kDqMyLv154C3T9tNCAFE4iApTY8UpEfKfWqO1tKEWdmQMORoRhubtx01495M6ki5KQ/VVY3euqjm
BEazJ+uO8l/YoUISuBbkkij67BTFBCFtms8JJfA++tO9dPvosx7YwZGiP/ladRHtERvX0TOYUowW
1H/pEdV+jOv4S9A4XxNjcjehE1BdU6LIAsb4WCPK+KLsINHHW1Po/2h3ianfRhrqLSodOjp+slVd
lRNV2VA1cE2bXm3djI7rrB809JfPgS6LHR8/naQ33Wvjv3UD3c5WdiWivRoNiX2gMrgM15UZn+fo
EJQVtQP8uELfX+Rba7a888g2fBUiG/mFwMG8jqQTHHsik89QfXjYYa6JBD5hbKYgtma9/FKZ4hzx
ZX/yhPRfp8+L27vpGWW+lJ2lktgijXaKwDv+Bn+wCkrtxZlr3Sr4AysB4x7CNNcB0ASiPXANZ1aJ
Xhcm9273jNQCovbsytkckGykoIxWb/uYBJay2Y5BBsN9pprPH265/TkZ2PmsZKn5D2J6RKwpLdaG
n2ubxLSinW118kn3q2AZBEwLFKJ37v/9C2HYS8Tg90WXyRYeiJSjG5btUDjhXWzTpeBT1ed9+VIG
qOlmrL+Oeh/l1Kmn8h48H3XsBDacDrdEN09SHtpWQ68Oaui1qW2KBQwQ7kl+Vvs+y9PXQDQ1bioY
RTLdqi0XSOkSBbOGGgYLFMrpi1+jMXWVHnweVYVfUHgGddQ13XPtdtHhar9CIYa/B5W/wkRc3Xx9
eEau6rEwc2hQCQJv8bh1+2z+bBqUxJNRphHiqqfP/jAjhUSM9y7xh1c3bXb7czYCeVULHlYX+i6A
gvaaH1O260roXUbj6vxuOfWuez0z36noNYtxPak59qeWamj3/tjeqbxkFg0PVHIaPonarrYiTtsT
Uiw+EMVJbjUtzj43FnLMDQH+TgWI87ANHwO+pSsoItW9sFn7oll9y1d7+mw1NpJUU02+YOkqNxMo
0wl+Sb4qgkWPiUTI5Xovh1P23Jejfvt6M1NwbLyxMva4ykU17XLjS6d47gbEXa/2q6865+tDo9nF
6/li0JtQM9GmY5OaPBKJNjZjY/vb0rfjR9WYWfQyZ+iXql4AFvwSJJ9VR82RLrBhq13K5ixz/g9l
57Uct5K02ydCBLy5bW/Zhl43CFEk4b3H0/8LRY1awz1nJs7FRqAMWtxko6oy8zP/6XP6NJL/xxFr
Ei369v5olmxZiq3pvP/ad/dUjUq8pzh5/CNAO9Rsi+asaFJ1jWo12uUVFi1Uluqr6Mst6INRETfo
4zFFDIya9f2pXlI2Q+bU0r1htrN0nNu9k0wGx7cbsuHJRZM9FTC4RBLX0upqLy5uAjc5M+SfoyRV
WG5YSG+ploro9XQRU0RTT2ueE7e3h/96RnxOP5Sv/329MSaQ5fffl+qQxAKTha/tP4K8qI8qaMhZ
/qP21WRHGtM/xjjcHMF1JfOIWG1hIEpbLUTnfxoWA3VuvFaVnu9FXF476Lt67VU0orKskD+2/bVo
Sn2jHGW3v37lBKJI/igyyzu0pY0Zg4LSlwuUu1tgMeItNKDDi64czE0RNs8BkSLEb7zG6nF0ToYO
jYJ0q/Zsp3q4E33mlE4J8f4+YCq2Fq1x0JsJmggUrGtzNowMS6xZ6jr6xZ6kcqdEArTodCVPPp0i
ueBmjX+h7j9HVrG7FzNKwNtwlDFqFc3CMu1dN+XFRFPRhGpn0K1jfUwPObSzmsPlnZkPJFmLmrSs
4k98oAZivG83iOCKoUqSfzi5rW8GByaMh+7/JoMtufBwWr36VtUuRnJhVy8a8KOa7sKpL0NP8iiJ
KMeKFIcjRQDyIPbPhq9SZZouVUE5TvQTI59Fa8ScnrK/s7fNyDqPUvsqVtoq88ZVi1fOGmcOb9/U
obn1U/dSx3BNBMKvVtNo6zswy81pBxQXKXEnPeHqKFq3GQIhKJ768xliRuD1w0xjgZzdthGxN6hK
5R9r9/1bt2haLchyMnuicdthxHYixtzm/ba3iLtCP7aVXULSY2/P7TA6aJQ2d4TZYIdCozvKSga2
yI570qM+xumyET5h1ImLa11kP4ukPjux7n6a9VubDugJSwpUBACX71Wt/EDbN4VVjg9hSn1ol8Oh
XqiSZh2RWbSOoVVbR4x8sm2qoAcZpahwosD1eyC17018igl+pClf0Xs4M7cY1t4ymX0arzKnPfIt
uNier//6cxN74VdP+K+baahWrJPkt9HelGP7KPkVnl1dSSa2MbDmEp0OFu/jAmPyHPaTFVxQ+jZ2
uYwjlt/UcjzHWsFbSHLkrMRZisW6vISYW0r2ugDzd7htFxa/jRXH4wRVvel41VbXGu7e0lJApXZB
FD8w/0Vx9eYNXkUyaxVqYzBiqp0l56jul5TcLDTqxYysUYJFXZbRMWka/IBcPWcdttQthGvOKLZj
7HMC/X05XUTzdikLed1psb+9dTVm1K01PNTHJ6XEUof6wJJcpX+nUrw99xT+zzaOl0Sgo4UMqS5h
MIA/ysovTHkuhqHV6ueg99EVlT3qvqhA2wFuAFqrOesQw9cdvhXpIYaUtGqUki+PruuIdbvWM+7E
v/rRSD/ySJtZDgYBs9EbNug09G+RBPQEgxh3gegvcDnE2u8z9DkcVTUvcWUX91CsgiWCzNFKDGpB
bZ1cyVmJQdHlKYiM1uRvt6IpyXG3Nyb5wqRDNoS0VvwYh1p8HIs8XeQG8OVVUaFaESRUj/yYWpSs
m5ScxK3oFJdoGv66k1UDsnpKreo2RzRZbs21rffSDvcuFWkGvUSdJghf+qx3Tm6ROKd2uoM4Js3l
KB+WYgB2fr9xSyhSBHsY3bgBy4rdDy+qSqGxt57zVnX3Xp9DuiEjViR6OD6NKT60jaGGV3HxpEc0
Qt2zRI7+Whtpv1eG8sdtXCt1pC/zXl2IPhVrXzvrQ85VFni8NQROCkte/rM2EFl1TBWf1E627hRl
6OZ8U5Jf/2FG7iEK0uX6i0Y0e/VIF2vEZI+iFRreX61pjIMZFfppZqZIy1trGhvgg38k5Lz3cdaE
5waI4df7hsR7uu5JHH9FNwKnnVbtHolqSPh5cjfUivRk4AlelmP74EpVe8VcbhvHmfSEdXN/KDS0
W1D2kJ7CHL2osPCRVZpGsRKrFn6VA8bOQVyIj1azOD7j7/pXLNV27SS+Ef7+CUJPS9Y1groIr9ja
oR/Va4PeeMxfJoiXCNT0FMDt6ioulJfv+jwz8H6uTobA+eAliSldUFPrmOBDX53xYGTrVqXy7Hoh
W5gpEcoiunDOtTYFOSx1p9Dfip5b922qrxjJWQzEidJPU9GpcdZtDpVkE2Syiri0BrUeZ9KPCiye
krkfVmIHFFTq+tFAsQJ+ZTMekLZS9nABUTvmTC3hUgomSoN76phj+yh7VrlrPfuvfh3XkWM2Zm+J
l2hXNp+5HGvOg0hMZUjHOkGXX0UrdK0XpXXdrzSWSs543jZFBj+TDFjr1c6CumW8Fs1Am8zNAwsH
zunTzKEcdpYqITxhu9WqVVDKU1Ucm0a3NA6yTiGqRCkTZ83af+PduyB77D1C0rU3uZpoKxkHouMw
FQRJPqwrDLberRhTVZbg5t4dPWnd+MOwAbTVXuPRRt5gmhLiDQikT/4BX5u/SOuD9VOT9n+VDAS4
I/urZKBaLKywfzBeAxf9j9N3VcqV3yVa96q2KRZ9HuLS2rRBKtNF3OUwt8dZINfXMsBvVfQF0y7Z
FQYD1AEq/JAnyY2ps4kC+5ioGqZnrUUIlHkEo6Zy+nbXIkf81df/ufv/n9ep5ao2Jve0qU5pAAie
+TqJNREWi6anh9FeFCZFM9L78K+mGL1Nvj1bZ9h2fZt8a3oVOgF+LLlzuVesg51l2ckeok0yITnE
hXy9Nk8cTVuTgPXv49FJT6aFa6kqF29lNGBLBRLqAk9D3eQRQaSPbTUHXRxRw7413yN3VhE7vJsR
DgxJjL8u+l3V3MwhfNt9nL54A2uY5PfKWjTT3nqAlpteUpViHOg8vBC05CWIs2qDCgtUA9EMR8RS
Onc4diF+oKgsh8mYosycol+t21OcxEfDNAhQv5KrnRgddMjzfloCGJV7zsf8BOLD5AQLW/ETfDUx
o87sNr00TlpcK6xWEg+7c8MIg20DsG5R9pZBSSN3z0E4YWSjIngj1HoN7Ey71+RQ25qB4q8qbE1/
2NabhM/g27cH3UZ5/u/RlGpO1f6/v/+kqNDMBwtiqLKq299FZkeNZUByzOTJ7Nlcn3TF1leVH5rD
ykPGo21geZuau/fb4uJ7nr4WLdFPZc3CG2gaFW3YNGTegYFtuk5PtoOJXE7q61kyt9QGb1QXr0at
NXp04M38nJnN3Cvj4Sq6Uux9V60E3VM0xYCuOvdm2QAYnB6yIOccKn98FC1xQaAUS3GXrEoL5Bfn
QXhL1gi3MmvccYndl/bMqcmfl3IdHwzACM99ACrBToZHkHQekkwW2sxta9QTHGpEGcHCC316ib9e
efEqB3WGVl659xoZVQ3W2XXojNVJp+j1dckjXZ3pGCH/NYBESHUST1jTE2JymptvCra489zJ4ce1
XkNxyomKff3nrhQjok2h17bntm396nGio4LBRKmX72rZPH8LbEXz1odQzAiK7SB6MtbX4y0GrrHI
osrm6jPfTv0dDBDpyQvdHzqZhJNoNfUp1jP7MVHd5CJb/omyk/SkNn6/l2UdUWujkZ4gKQVrzHaX
VQc69QoBJ70S+YeXij+IH8nGvRRyKfwumzl4xu9FH8pSa8yEhzVmpO1ewjt3L2VDu3diFVeYW1vc
3ebY02zRJI6580kyq63Sb76iEp9ofOe7+aOAUQjghLjT/QZr28wBaT7kRC8eqeTbPAM5KWwd8FRQ
ekU/KYFh4A7DkUCbmuIi155xSvX8MiF6d0NpBBb+dpF7RF9k9m1aWNTYgwh2nDy6+j7Cj+UkLmlf
Rnf2cBYNsoGkncksP2WNOm7TsUv0mRjBzpzik66Qtp0edfgy7e06PLLihNcexac46+KzaOVmlFC/
CKbVKLyKSxJT4hrhV7Ff/qtPz5HCaXIb17HWP6bl8F65rfYYmbktWnkQao8h5tC3FjW3r1aVqJNg
uvvXWAspakHqNVl4uTnucEWVd+Ku7vrx6070wcPUZnIXA9CfZECtSRZUyxBiW5pWg5HS172iw1NE
uibFKaRVt3YxDNs+aeKDarvw8aQBu94uGZcSdc9rBs0ehSG/fkwNuNMuBkqvfRt8hARIv4xU4evc
43YdBrh6Q7jGcxPhECtChg56R3NICsl+M/3q00Va+SV1MmRxciV5zGCJoTEGGem/L6j/YO7aGogq
oiEWVRZThr/BqyKcndOuqKxHJLDlmdh6uxwDmLhDrEekr3sJpmouy/FObL1iNAmq36OyApVcjN6e
FaOq0W8bNcsv/+n52wO+CsLYKEt12KcFNPG09rEZ/Xf6gNkAuSe6Q0LqKytjh0530NWgmhMAdo85
YndzCO7do04U2gB2lST1pOP1+DzawbjrrWyqyNIk9YUWtadhCjE18S4FSl9gHTPWSvZs4DFfDEWM
ilntLHEiQmnRroq1gWPFI6IlVxHZDPWIAQGA5/uww9+08uRi7dWh9Si12jWAKrXxDF/faH2xk5HK
fzUkoPkBSdOjrqXq3ndUY+lkZvuUVOaTyHL/mZpU6e+pVuvC252m2k7/jA+ptIAxaR11G1ryQonh
ToVZg3AOqiroGOK2q1KCPaL1b7+pCTbgvJRvslZ84OVkvmroHMzwlh2fYa1BiTTNFp93SBiJozb3
cYjcYNEQdctS3S7twtdPaSq1K4DBqAiVubzuG70+mJ1ubfDWdnaObaEwK2X91uo6eW8XRbYZMOk6
OkEWrJs+t+7y0JCWpo2mqAosmBJg11xTbHcXYWDXD1WpEpyqaffEwqXNmqRXXgJLQqc676Qf1ji+
8H9S/uIAcER21/owumSFJibWuxRtNgUyPsixp/FpyIbikubFWx9qyqvi6fKi8pQCDU+IkArqV6I/
6WvsUsG2Yettya++Z2z82PYfuubU83JvR2cI8XvoRphSFSJzCAP90nHlQZGrwdTGxprYRM0uQLxi
hV2vtq+L1DvanpEsY0wwnqPOfOqcsfnA5HTVNIaOXUyobgYy5PNMi5rrJEy50hpMcyzQrCyIHtKO
pZ/fV0nIculryZtRjCslx2UYQbh4bkW5vafwb31dRNOkGscZxECScRpQLKVDc2a6lZOQWzHp69aZ
HtcwjdhHwV8fIybbAX4QKGDEW1VyUMro5PLOlQO8Ys1UXXmgFh8APKZsOHr6ofmv3eiPv1I2ZqSI
U/miFmO6kULkeHXJU8+Sb/PqFVbxVnnlXDyTYtjVqHL2mCeokzZ89faGBjNbUlILCK/fk19Fqho1
9mTHaniP2R2nj+miTacU0V824/2t69ZPVRKxZWZ1rgopIg6qr8/4f/aJDxH/Qt/GLwmyWPjo2rgO
yZr30LRFdVcn9lmVQv9BdJlGvasoJp9QNvEfbBTYIFAG8loMhoadACcjuy2ajjqQYDLXuiXjp171
7RJ63Z0Wj/XJrKX6vvbRKokj8jJKi3KpYmjLdkrTQJ0OZ63qVKcCBZB7tfH+mtYMIC0T51mLrGGT
k3dCpAgUr4oM56E3wK6Ji2jid8/fzzBSdFpN7ezimXQOgx3UXBJwogsbvR+a7NS/+0aTFx0YQLEU
o5wy8v1/308InP/9gG5DGLFBeVJa5eVUFPkbAKdAFhMbpVR9pP5JdQF9qwETgtFemySSLljkao+j
g9qtXf9uTWO31jQmZtbTtt7/28x/PidmVtNn/vkX/jwXRFK57kqsP93WpT7gNh31AucgVy2YSRvr
PNEjLgOgKFxLEVD7NlCZaKF+ZT5tO5EXTonpQ2TAZJhKbrzg2Z2B97NoiYteBcaahaJE7cvvUMit
bURW8UBd+6kyH8EtwQFsnJM1BO4u0MJLgCrbSXSJOwkTReQIkdS9DZCuKVdp4g13IRKzejKqyMdw
YB2SIl+YkYSuEQx98JuhvOf8MBlJqm8licuHQLE/xlr1H0sFo8chdZWd4kaYMOoajpkY/OE51zlL
0iuwt2rjauVJfh/l6TpKTEyFEPQ6GA3JLtHswSuyahn1Cp/o/HkY1QAftp2Z5c2dFKfJgiSLCv4e
j+eF0hnZnVcuR6UCMlpJ0pajRL1sE0iw62Ecfxpq1s2GqK2XpFrtxyZXrxrF1l8Jpo+chKGEAA0y
N7FGJf0/zCAhly1qV1HXEHmUFYrpZOnVJDkSA+fLJJeTJ/ayd4gi7oeqvjZ1U51jmMU6dtd4o6l6
blALjI1zF2fKLiRTsoR0YbzIubTyeyP5pUjx7xn89PJuIp0tLZN6TJXr1dxPIo7gE+SXHDGK0yWx
soqc7wuY00Cyu/0XRM71G3T/hv7Qyx7CtBVlgVqq4INWSBVGQ6d+eop+R940eivh9s5aoLDPdl6k
cw6l0cOAe9DC5X/mHAdOjcW71B4NPxk2fQ2UZQhaf+/2RrbJ7Mw+kj+LVyHevxf+YogyaBSUBw+B
wBVn8PGoFQPcCDXTtp4sDS9Rzx6Q9w5JYLc89vAPJmHr4UV3K/SD/J5p08LVF+gu/5kmRwXWrdMK
Jg0pn1Ybv6dFiBkmkfPJ1h496/wKEVEoXz3kDpZo4vmHOizKO7wA3ckKT31TUB7xZPNXIMs4DuPz
AjLKUXdVXQb8sGrxHGXJXWJG5q8kjj9SqSsfrKLI/9fR1/jGLGCpchRNVxXSabKhQ3djKfsLK1j3
kWLFTTY8gtZxrqX+ZGsNCy9yGTujdWAMxFHxmgQhLpZS3ZzartAuvaogrUF/NEZIZ3YLHx7GXMv7
aCsCEdEMKuPvphg1s3pfBPnFGe344CpBt/LLPr/GZYSCI9mOVy0ZL4HA5Tr2Njes4rMy858aWt3P
EhTPedIpyZZqxmddV/JekiuqEU0+/PCt9FqhGHRfTv0+YPyFp2vDjxY5YDc7dTK5ZBHRZ9GIO8yY
eXMR74u8ABWb/hioWD+YsaXXayPDULIwtHBtxS0nS4jjFN/stPydHbY6ZQFaukVtLvU4IMl9dxBt
10NpzuuNhjQ7TtnfBsQUMzd5REysHRy1Erzwat08CyShwB7Cco8PUxf2CtXFz60YiQm7W0CqlI82
GlNLS56CIVlGB9UJ+vc6gLmqesanZRfX0LWlFwQFjHkUlsp5hKzO+q+Qi/vzeOCCGROP85v7etzE
i+yzDNrrqA3eqdHdbmMFfXqqoBXMMCFMX8oyqFe2ZSZrqazSF98yXxsXBbsAQ8J7B9qs6B6c1N4g
noDEz/RQOhD96WrpHnRfrp+DbKMjovuCrKW5p+xZogpJs5eGe/g3p3ASBEpL984KjeLB6+p4jxZb
uxD9XuqdANUVD1o9YPI5KjM5zld6XXME5yR/ADz+9+XWJ1uIpOpZqWE8xpTbgGiCFO2WcJasRdpV
w6JXk/jiFKmz5Lghs1EG7ToIk+LgFUO2jTgW7nCVI/HIC7rRwqZBIyRRVrLXwqUIR2S/k7C/xrHj
znM7rR6jGq36XlGaF9mv8H8LB+2n6k5FzTz7KPNqhY2k6yMFt7YNsKgzbUCPPfICbyZnVBVcq/7V
eMG91o5p+NmCDtiKElBfgTJB7vciT+WhzA52LuvbRYxRovga0yZS/J8xUWT653NOVPqLFjPAL/aA
owcmoFLH3wgEJtxYDQsdH3LWxJGuPUta6V2cA3XlG9nco8e25RjvfcJU3CIQHbySC1FYKProLnZi
bYcprL5KQtW6t0vKsgHSLB+hOeftt95LpZBno5pKVxsb3nXNYWDXe8gleQXnzUKNh9es8PYBcpDH
So60tUUmb0bi0/sEcpog0v4p5fUr/sLKs9VE+QK14PGkWfmwGTU132oYna8iBKv3UYgGa+xXyl4r
leAo10W8BPQVPWtd/IQOQPMBbGPVRLr/c8Ammchw8M8QI1hpitTfeGWrXSwf/+BiUI03q/vBkRm6
Adp03TEQNAWzz7v9VHDrJr6CGADi8vtOV4YefYNsnMmDYZ7brn4tc6d/ae1hWFmpTq5xAmLVKGrL
jeQ8DHFXHOA1BXO51oOXJguBq/H12IimM5ZHDMO7a+nW9aXLont1muVkWrxJ6gFRmqlJ8o7Mp+T/
So2uuaOewK8ih4x0A0mN+PlSOg3I5f8BWw2Y30lITp1El5VaAdLs/ppagbaPox7ChWc5az2vWBlk
xJ0rpWkeIrM3Z3LZdj9qL7+EfDuwvZSWURQh/p+G+X7QWu+tHhWI/V6gP8rj3dfBQIp+sVA/ubWu
Pee1Mm6aJPWXouk4qPJLEm/a1yj/W2hIm3f//Zw+OcL9nUe3oZ1oJIhVEPyKI/+D4a10IxRps5Ae
OidVAOug/zcUY3uSuyTaVV052aH52QOGEwCx1MR6z8EFejUv8W3uAK9xO0R3HAuYHuTpQ174eCNn
mnmbnsgoUomPjiG47r7mTh9tTGySyq3x1xCk7nRsgNTH8b4m4/tR1squb7LoR121mAzWYXrWo1Ld
ZMQdGy9TwrMHa3RuSpn3I4GR7XEoFw+1nRWRBQV4MAIEUKeVIDeS4MHykPqcys0+glcPEcaogqYg
xv60hmj8PjY9B2zD+h+yMto/AyUYJxoaBrKp8R8I9H8/fZC+cXXghNaDRq1yETVDlD/HBvbl/hit
QT5Ve1vu4GaK27IB3FZPl6+RVB+cuejs4gpc2zjg2J4YIEnN8SiAGwLfIe6+gTy+NbsOf8dirE19
A1kKbaCmbTmAt/Y9XoMcOu222SsI4x/qyGyXFdIaj0iVeLMpCvpIUD62MuNdPJRIAQ9ZYbOSNWJ+
8VAVebyWvq09WnHOUT8+qWruvzddt7TVirek8LK5OYDugN3306rN8QXfuWoOl8W4ykMELRZTzmMd
6tIG/qG8jeTIPxrUv1f62Ek7x9efMMw0ljGokQMpOmcPPjRcScnYPaRw4tgru+HDBd5c63xBAJgB
YGjx240cYxk45e+HSIQjpD49RNha/HloEKXvEqmuMlaDr4fC6V+awqavf8lVpe5Bdk1KJCBa1q3u
JMsUYGfwNNbeT8WwlUOnReEOX1yHwy5ZxsrlLFv1vbfRpxxkoeHIbhSD85WDRF4K14ZgfMxjY9HJ
4DclSTFf8vazmnDudVP3q5J8ysY2QmvqLrQwO3t69JJYiYs8GlzdqlIxUezdO9ElLqLpJPGKxHt4
+NavV6o6b5KuXKbDNWq0Ye9PAohUQCATT3e3i+iLvDbfROmBFcpuidvk+xQj6dkYu8ZBmUq7lgme
VrVT86BOiGcxOjSycSide6/sq62aRNpzNKLD7nnmvdxb/qX0u/t4IoFleuVslCQyF9KoakupQQ8o
y8t005F/X4i3VrGHdIODcfPVFKOJmW9dZVgbef1pTKFZD1B/RRrHpIumFCoYRSjW1c3etcGScAAa
rKM44PrKKrDk4vh15lVts8YTBWPUBclpjjMR6m6dHKKeVvmgqzmqEWV6C+QK/EMe+sm9MYZ/949E
fX1qJPfTfKNJnFddPcQDCP+khmMbNf5SFz9RkORbjv72osMlFWNcgz9Agh9LUtf2sY787FGqvaWI
M4e0ybcJ+eF5F6nN/dD7GAvaWrgShUI3SjT8V3TnEPEre07Dcy4rwxNwqocvVAfgJW0xapK84mxs
4YvTSEcb96OFG9bFi1FHmBeR68SqcYfrvfHaRZj4apzLToUbuFtHqqp14Dn6NU7xJbYBX7zX6kqP
qs8UrsNrml1JBmeQCP91I0nfe/4eSkEvhLO/56RFbb3KkPtEyQEwx1Qjski3Tl+ntKJkpAaKtxKj
LTRJLFbebGuWDsTqLn/OOVSC+i4OrOjQGFmA9lplvTYJJi9xrfxKsgZ/cCUaLzGHJJBtpr2Kg855
TOr2Qcwok4CANYgf6zwu1o2dBlslboprMyXfxAwL4YncaIdjzpq2qCe9kXK6dDJkGtnHKdJWfGS+
IzOk0zIxC2is8DHpgztNjYuz2HwyWjyQn8XXeBq7tWrN+6v15znX5Yv433d/R7b+uf9P4G0qPwqF
un9qIWmGVEme3A8Po7MrJQW98iABZOM4ertos9DcC2KEuPMalwBIh+O0CCsXmfi6dVdNiuwP5BR4
+OQm9oXe21TP5YfIipylyVK1HvQa23Q3JSs8YWUFajacNG7qDH2iAsJagKjR3mRlfbJ05ym1I/Uk
WrLXz7CgeIgCsjaKmbo71u1y4WEA8Qrj+t0C+XVB6V+6i8a2nyUwzO4GRyrIQfQXv24ryH/Nu4FS
7Stq8xN2oR2eQ63B+KCMz9HgdXdZCAs9sO3srnQsdxMqXbUtiU4TYsjl0BTtfY/NxyEOmh/KqLb3
ONur87BuvZXpUFXI2eveHbOaafzuNpESShsc298wh9KuiZ7k/D48bdEpTvlT4W1P1dx61gfdXUMH
TtdmkTcX38yPmJOrr3iALkRdSa7RJRq6zD9bYXHp8Gnd9n1g4kMOF0Vc2D6B3GUFcmsTT2jiVbWf
ncp+S4UmKJwXP8MTrNbkcm9bQ01S3WQrbYJhqRk9MtuRq59KVqd55xb2Cocdig+wtlFtwkngarvy
SQPX9VMBMDPL8iyduVaeE/BgFC/bz76Rtm+2HWSzosMRKBybcG2WsjJnBeieHRO/gFL3218edPjS
K1B1b7SHNtWdT6OVLgTFm5rq/GKwYCwMkTqva6WedYlvryMd952sr/qNaUs7F5vkpTLAYo+rdiYD
F34e06ZftQC9JqsXIvC0Pqk5gLQKFN1bE3VnzLKtD0pO5GwsZ+65vr1CLqjexcBiBNuPCf+iBeKu
24LDR+V8UkIXl6KQlb0UgUmbuiJJKucBSvDL3MiUY2cNAOq7/KW38S0z0/wBmOmDUjrxCREl+TGT
lKfMU6w7Ncyr42CU+AGhsJsnk5q98xHKTXqQA+/qwOveelaCP0AZZPpBIgHtLEffTF47k6xx3kz+
J1NTGsyTnRMemmrb3TUm8veelKavuhQGi1Ju/L3qNEdwhzaAXlTEBIPGd7gr0GyKct9bJ0P3u18M
RiQxSddMU0QbtbEfkpWli9YdMI+J01MRh4+cTqq7oQ95k8ZO2XVd1T7JNis1WOdkTZLknX23uyR2
qx373toYse4HcwS1SOjpYKqnQXlwu0vbW9YuH6M3aozM6FBI2DoBumRf7QBF3NkAa3Lm9mm7xDKv
eOIY0yzBkrOtTU1TM525jCXENkWfeRU4+Fh1dSUh/2Jq6f7r1tIbwiROXPa8m3ojjw3KVjE96e7y
znd2aTWciyE0TnZSr4k+l7qjvWedwgkvrN863WjPY51gMpLZ5aoMXscS5GpIpDM0YfXZ6fedbXWP
WFE4h8Id4Q4XMTyBqIEVEbKkI+HnbuQuwAiM1/mcSE1+Tqc7S1fOCYv+XnSJwTarknXXaRh3TTMA
NyV3klK+RZSEs8oyHspIbrddZZa4LNO0Am8k8xb9DKXUfEBbuLsmmALGUyvPYGwGXtsse7mXDuN0
AU32+y6OtHbd+ubPW9dt2m2uA6OY0gb/+p8nLbPaA0v9LNzc3vVFFW7txnWghPbJJtAV79gFQbX2
Sy26o5Q4rLRcK06jXVpLJ0Hao+u8s8POvMmSLNmjR1zvfF7/TRNk9kFDKXWlDvJ46jGpWGLZJl+b
MUJ6Wu/khzy+lKUB6sAekwu61uGm1ctyG3pOfRqCJiDvFZevqpseZSTpP6IYbIGSVj/CssEuz9KS
s0bZdQOQSt60eRNhVKhCtyOLulVwlUAKTpq2jK6Y25am/DQJLHAbMj/sPLlXOEPgaS/L5w7/acRF
8k8dUpnPWvjqtfyEnR9lZyMNmk051Hc2r9I6Uu1u3RtgZWTLJrdg+uqzbFRvqpmEn6l5BKWJwAIv
89mk9vxq+Vo+L1qluiL30qyKuM4Odl/unZCaoOtJ1RnKTDNPKyoBRdZjwlLGHzLudzMn5Uxi2nq6
gl6Y7cdRM44qOJKF73TKi94NR3IgNoVKR2HJXlWyWfwMfAPrFVsudqQprWtadR+QBVgoqdoTEVfm
JamacK8FHkp+STvcJc4UvhjGW6jkHjyDetgoft2sTY8jEpJFlwbO1y8HmBymvMlwHRK9AzJdyqsy
bZtn0hMUSJgRTAdnu8iSi4rDBTiAaiNbXry1RsfcKmOYHfhbRutBrs2ToxfOIugmuao+dDaDGgyH
NAdf3geO+2DoenW2yn4XwUzttG6mFZR7vb6OjwECfGsqyPVSgLtwVMsWZhcUWwH9ahA2Byli14ha
Af2q8BBr0DR9kOU2vcq4G2t5beyNEjsUTW+7bdMo3nK0lfQVZsEHVZf+XDhwFTLNfw+mNRe/0Fne
Svk8UMnDYnBqbtugHdZ9G6VXT+0c8pVN9ct0SsQ8G+VDomRRyIH1WMj6uFSU6PX/aDuz5riNJQv/
IkRgX157JZtsrpIo6wUhSzb2fcevnw/ZNEHz2h7fmJiXClRmVqHVanajMvOc407IchSLmkO2DADs
h40e80H1bUVXNiSCtN1cO+U+XKQgJNDzbPPoxuidrDaY3QBsWHyxLLtIWGqN9oN72fuyWWprx4Cu
hn6YXyYlQOqnKPOzEpAABB/I83NvpLde7H1zEsM7Rwbn67B5ng0j2uqzDmGtB8q99k+O52rnEsTF
doZfm9YTSPG9tNGv8z6d7hE9ne6jq3zK0Ats0+iq5KSwM+1Of4Hu9LtRj+Pv1OdmOpV5UOG0jaBX
tmlar9gP5L75ukSk46SkfFGbivU48j1ypU5KvEsrW/tsx4Fz5SdKDkljzt+rln6lEQZhWBetOEMt
p9vZp3skMyznENvGCB9QUhxcdXJui6rrepiUumercLIrsa2D1rh/hDSuTl7Nof2LpxEYCZvmxW0Q
ikRBNfrSQ+q+6zPLeEi8kCMqvRCgA4+xMdPzToc9/T0QQQ46uiRz1J6H2uAISIbqOaPOtAGUPV6L
TUPpFg3KdhEPdB9iI3J+oxaFCsK29QP3KTB4So509buqKNOJztP5ZCpAJzY+3MnRtKQmKmXgQTD5
qqBr9sughsAfaQdaGpddEuDhCYxjDwGaYW+T0a33NohMK0RUNEXc5FYtx/w6mnP+HkpVQVRv1int
ef7T5AxPgR2cwUYHIeRACgmWpDv6Wl08kk8Dkoy2M8CsFti4zVMTkNr6s11M8Xkkr0EqpK0/J2Xh
3nmJ+YnPj/1pnoCnAAf/AyHuLGwxK7ap4hS3qxAH3QtAXBxx1fh3bflDJnYYqvvCGZAodOr5IYEa
a2No7UirvTE/XGywfRz11KX3YgkRB6cFOFIUOGCwlEOMto+V8wC8EKiNnlPddl36epUaZbKHNtKC
5mtoWuqwxFwu+Sbic5Wq/QHKfHgTLSgnFRVod7ZIm8nAx8C77oAOGXCLnK3a5gcgix/bSkEuuuBr
kSdY51GbR8hReGeurdpyHsXWusVJT5r5qohdHYIpoEpdalOFH2GDU9EMLKrpjqqT8aBOk7U1/DB4
ROSyPqIwlF4pHC0rHWlhV5mWFMI9Hay73lJNfqbp3PRKHXBJbKIo2yfnsP85GQWF1m4qD55L4raM
EufU+A3PYsuVlkCfczHKXIbWuaPKOx2Q82v3pE0pUZTAzwYl/cVPwuQbYgILI4rSfuH7HjHQ2A+e
6UWJ9mZc+/e2yociSr5zuKIA39U073cWPy3LVIbBQzpsg/QtbIri0kfHPuXDThlS/cFoniKzAamn
2lCv+LzBUCLAnKx6dXrt2/oAGlhDsK6cyQeYCerQ0awYjzJUIRg3nra6gxaor7a67ToKNnp1Paa1
eYkbNO2Ogp59mxSWdyjjpU/c0cxTG5Fp8eCw/qSFdvM0NMNGhQT3k+n0ey9RlcflQd3vGu3FoGP1
lgSBf5laZZahLjXEiMKWMYpfPQoYJfT/RyiYUmqxxQ/XjwuUA4bhxN9axInZHB8tmDQWCdz5aHm+
e5PUypcwLpKnAcif2dXNp2Ca6k8F3Uil0Wp3ZaDUnzxjsLY9HNV8wzJFhcU/aj2pGb/176yCpiqw
SP5dHts/tXmOX4Isrq8jNaQi5AXJiw32em8OTXQlXhARcHeGZkn3Cl5kJmC5TZRn1TXVJ34/aGPB
PDo9QLwQdTebg+aNo8w0DPaWcWUZDVJGvmoDAUoaCJvoHgPYbH/OSCWgX+GqO/L6eCdVO5YFP+9K
4likWEL4O2kT3cta3euDY6mV3f6ytqPpjF978nxLME94zaGY6YwXb9KT+zMnJKJkSpsWP1jTqB4k
OB9S6pujCZ3hcl81SPJ93ZEYu6wdR3/nUNA+SrDRt/quDl3/4k3tpoPfAiHjy9pooPDWUxKSf0Iy
h8qWCmtyRIznCnHK/r6H+v6QRXN56yY3dJ9En5Rm22vq8EnRnP5TVo9fgAV558LMx6uqB42oGONw
37VQ0EW9BxJdieyLrdW+VzN8ahdTD1nBnUmx2VdLeG5jTsw0mocnd3CHe9kjr6MUzpM8Orr5uM2c
fOARDy1m2qfTmyAAyQyM60dOcuo7ssn6hi4P6z7zrfgqQoy8befsobOSzyjzBS8AbPUTEhYwW3tj
8FInbXsg1z4dxEvzQLOlRuidxFuY9XPWFP1DELnGl+57U2XBlR4WKBYPVg1jCPKYDUDMYxNT5ETT
Ahokr0QdZB9bzh+X6XJpahlC6u8C3l2amVYekon0QWA9IfAafLH55z17Jm28oxd8Mfi0PfppcZKZ
Yg3mfRxMTzKL5xwK1Hz4ITPk9izwyOilRmMVfplruIPckRqd7BqjQH7w6UzZxbZi3E+++jqYyrWj
DAHain+YeeAvT6kffJag1Z6anbYPJyrFHxxFEKubygctsAZLCPkIzjrwmA1vt/N7DoxWrWmfAXgf
oqGdfnFnGwnLlqbmScvVs6qT7qJ3eufC9QKguw630SJ2IgO6Sq9XqYH+Jsql/IY7KKOIV3u7SovM
2489gJIPDgkW79ApwTsvYB/kV+yhIStB7vWya9O4m7SZadzrQMmSYJnm/ARd2OsQ86hwQjg5P8nV
6ljjVseHuH8Rsm4/2y2dbbL/uk6ma8x6p38R8mGrde3fvsq/vdv6CtaQD9s3wdKY98H94U7rNuuL
+bDNGvLfvR9/u80/30mWyavU+qk6dGH0tP4TxL5O//YWfxuyOj68Ef/9Vus/48NW6xv2X93twyv4
r9b+8/vyt1v98yuFr6Dm6RAZVxgveLSLlj9DGf5h/s5FKYpVeeq+rrrMUWYuLrtc5pcF75b95R3E
KFu9X/X3r2i96xqjUnee96vn/U7/1/tzmOHoPZgxT+frHS+7Xu6z3ve99f9638sd3/9L5O4tGAhU
IdHHfXv311f1wbZOP77Qv10ijncvfd1CPOly0w82cfwL278I+e+3oqe+200o/GzMeGruujF09jUd
8VuZhv2CgTfzhs4dvPRoWVu1cv2d4jaFfkwbRP2a2uOJcnFL4DgF9MTRvHIL6ro+6QWaTTtxB/3e
NFPvTM8vCDox9bOX3lQeT4GlXupHfTKcnUlRaQvub0uZgdbLRa7tIuYmum4i6QZmD0pPubTGGX3q
VehNd14XrqZVCs73jRiW4yb97keNcm1C+bzNsyw5UpMiH6VmxRNdmVdmlbd3sAflTwrZl1vLax/E
J1EVf7kHz67HHbDw/EnC9AQpsZBky0lCdF/lESnn0ZRdJSAtC3q4zFjbrBv9y7vrbv/gWLpPEvUv
7uxNUAnp/q9BbpCBy93hPNOJNW1syCzOMkdsMtyOqffqXh3mW4htKoQUIyHF8LpM1sogcd7bLlaV
hIfCBLyrIVVOI1tMFUAuZSBLCEnpOn8XlLjume7L6fhuDZ2nf4S/s0KumLrb0VAHaPrg8EflzUZm
OHLu5CpFu6Lv8+78wc4DUbTj+ZTP0IcFYxve9kkA/cAfe0iEDCXHW2iN7P642uQqTJ3+Chjkbx/s
sknZuDd1OdsncYrJSYdDpk7DdaUNFj2T1AkRcrJ4i5xtbtfexS5OscvVOtBehxz7snQW0ju5dCmm
+HX8ulaWNWbk7yKjbtE8y8YDLQD9Fj1y3dvAr9c8bCqNJAmiRgqfWlqoSdvZ4yH2ivZhCNT2odZK
5+T07icxrXb4pD5ZWety1iBUhox25INtBv12WlaK7XIP2Wk1yn1cJ5gu9xGHWs5fs6JujgLTlSuI
jR5f8bofoLuQ8HklOr8LlvdyLZhdQe9CC0u3Q7vz4OUMqeGe1NYwUnjNq6w5KZVic+0rav2n61Yz
anUr4X5b9+NNq+n2Jmj6bNfExit2OlE6zyW7ATp6HYyygayTbL6Y3oV8RF6LP4hd4NjvQg3FH2S5
ALGhL9hE8PwjnEbO2jQASjepa9+ES1MECpHqt6yA7mZR0lgjQlvTIA0esq1+/aHpJ8loPj+I0VnU
QsG/WiRAdsVbbxAkPTe5HVA5WjKA/KU8RVRRIa6EFk8GCNkzdOXa/kKaVwqf9BLXUg27xNFqMeyh
8WjgQiubx4Wh4BC1dbwLoXoPt3QK5rSDZPFu8L36sRym+lFs2mLrAHUjOUSO9iBzcX/YZ1Tj+6bz
g+vebobbXrX6W2+gQryReQwL/Y2r3xVdMea7i4PkE/0Ao9P9GiJuQ+Fe7+FfDsrdukOXx697fbCF
y36+fvfBbKuRclT08bF7Uwl997vyqiJaI11ODkF79wtz+dmhBHhziZH5u5WXH5nBj9RtQNPTFoQf
/LgKFdMsjV4GcGHHfBGbkyF9u5pEVG6di7sfksuKD3aZcoLuj3T+f22Gzp03JD5BTXmAmDMzUs7r
kPvN69QM2k1Hm8itOMV+WduDxtkGM/re6zKy6v6uLytte2G7NQEcAoMaYLczjSiiCVir9orT/GJM
XRac2twZbvM452AaNdV1PKfVdWKkrvo0WOQO1NHNtxJTL4GJQBUmj87ojqrbjT7eickN9WLLw+gA
PUijqdnW0234ikdnvuJnTrsHzKrfy1WGDqg+R915tetIt91mugUZD6GeSlPtRhtL6+jwsoH4YVwH
0nr8S+j63kWKt1QGFndkelBVvt1NbM1yy7FQKMlwt/UFhHXe3PaNebnbO3ueVnTHoIs3zPr1nEbV
kTy1+ux1GUSVim//1JHzCLts+NVt82FbA+p/8N9iI8OZP8QOztea26QVfMqBRgmga2D7Sr2GdFIe
XBkQEA0Xd2VHZCTpdHi1FQCrirFCYWdZcVks+wzhktSrQnfTLJ4aYi5tJzvaY3glIR+XLHsDrY1g
fWeFeAur2qW644z2PT3r+d5tIBrmv87+aYfgRLSk+h7aMbweVpPeV3WC9i9ihgcLnMsniRW6lj/H
qv1sUaah9UHRa2XjaPwkCWagQfUAMEzCdGkjVg2IwsQraAPxOi6NDuKVtUVHHVL1DNOrtz77bE3q
5Jt60ZMiX08GvqJ/ap2Kt1qUqMSbFajK1CYNTY0Gy6/XbUw/be4hKgHBs1ytjtUWLl46OLSjHYNW
kDgZBtiYLw6wGz9nKnzzMFBEXRfILT7sJLeYYDuBEZqNJXi9d7q8KLqvmnNFW5PhmOXenmjHi+wx
/gUcFHIw6i8BbwDFwgiq4aHTfqksjSarcnqeigF8npKkVMID7RcnVx2Kn6p/DtJZRQCRD+yyXHbN
27y+Hsn3/rtd/VGHG0NR0Pfh4fHaGlzrqPk9yGz6szYQYvW3kR4FL2E5XwcV2f7WjedPRVVsx4Xp
C/xccad3yEYFSxSgRZ6dbTRmxOslesU/hS3FK1uCyhtuxRuZ6rst8ymnUMweblv8pKSQUmHwCjro
ne5JhXD8unND+4DYlf1FmaM7+R1eI1IaP6/LyLEOYWNBumzCdTps6tmqjvKcPMeRcWM6+fbDszKg
Sp7AZ1U1bqz41ftqE0/U1O8808jPz+byqE7B58oomudkkW800hQWHbM5teqgDHdvU4qiwVmGOXeu
AUeXZ1tBz46NiqtGc6MnGTwaPMqEXjyZwW2hnyuzvTF6EwGYbMrGY9YNPV+yLJj5+39ysrTdLvpb
xwJuNURiWvVUtp1zlpBJ94c7252P6wLdnpMrvkFB1csCXy2sbQt9+iXmct85uS+LIrxsYsBXeB9O
FD7lVTi04SPb7lsbiZWBrul0R2/TcDCX7WfFLbcjqgjPSrpTY3RRiq4Znqeg1rfRgPCt2EY6bm/p
ivrpLQSmYqoKE6qgTD07i2mgO/2Q1DZPkcu05ND3ZFhfxSfhZgyO1MuA7LSqb56mzP8F7pDhxguC
4WbyR7rQ5VIGvt4VBV2Lt4CPUdWbR2Jk6hdtUG1kDnFutNetub/sucZkRTz523W17GvV0+vruGwh
8zJzPqlDHRw/hNiNyi9q4H0OrRollc4zT26vRPQOziqXMqxz8UukuB2osl4jZW6vkReXhFKQmLZa
AM+IBMkecrXeEm0Cxdj+5d0kkjNqCI0enYmq3oz3Dox5u3jUkr1Mey/E1hvjfe/OzmaAg+LwweEP
6c+Qesv1R3sxnsIy027qvE5t5FTYZHSf9akc7gI9aGlOypyDx8nyEVL7euPX83AtUxmSzn1SzT6+
lVkVx9pjZ427HAGh+2KZeWYQPALMXJdUsHCcu8668qdmjrZe18Iy4GXfNeDf0RaOl5k/ER32Olm+
3Hg0w+HQRBl9SlW9pb1neKwdNXwGCEBfpf8sgxHbLR1Eln9KF5vb0Kg6zwriLsuUan13nwf6qTK9
1wV6TwuDhdCgmICiZXtn7uFBXeLpvc1v+8L5fY0HGkh7l4263RJQ9dW0DfpwupLp3JYdzWh2tJWp
4qbGU15+yZL09W6wIlWkL23n2kjbhK6bwiBp4y66ZZBjxvzL4mAHxXpxFltUWDQRr3Pz2gAoB1f/
InG2LJIomcpgRHZMH00R7D441inaLeYhtGx6BL8YmotOzmQESKW4FJtGeOwtGh937dDMB6rwUNe7
UfioRu4mnsrsP7yy1kSSR2JTww2eZT3g/o/rJSKEbfUSsd7h7f7iXPegKRhyWprQPaj+D1YIh1dS
I6G3sQHvnF2l3YPMCCASsIYfdRsHp3jpsd5IdGdHznYKjfFBhhYa0HPpN9Dat9NDbgPyyGI/O8pr
gjMZSQarvr3MXMpojWKNm0TejjevvLrsL7wpKbF3a7tl7bC8dbmaWFfUqgMQTinQm6SsT7QLwi1F
A+zTGG7TaCn4L5ZCjb2TPea/i+sSVPvdPq3caL+uCYYi3Ux98LqPOGDn/X/cZ733+L+/nq6f1a1h
wVBWpZZxWzT6sY9167r1DZ630r43bqeKbXj0So3b1Dbi0wgEGFlI41ZMg3gvMRJeAcrZa60HlmRZ
IpGyt0yVEfWIXRVA+NQm1bQXo7gvd5TwERDSHvBVvYncKHn9li4n+nw2pWlMV2hi7FG/i8wtSQ3z
FFWZRes23/ltwE8eEhPMPfl+Fz+5nMndl1XbXr0+1/hjdE2WT7njDyS4d7vUPYxFa0De+4dNXRzo
34HMqfWLPYd5B7HkJQRZ8q+9bpXXsl5MskDj47PjkwItyrJeHEOfube2PimHOBvBcwzlLb0S1e2s
WeXtX03FISETNM12PQOt/d9jZac0Cr47Noxotf1cKoaylSuTppXLVb7YylRB/O/N+89x6MEqdAWT
zHTT/QduLJnqtPEqeUTD7PIcJyYZ6rAP3slwp7QWpL4BbVsWnDUnAHxGfdk0M3qcR9OggTl+Nhaz
n3XJaeIsvZWpVQG9hyNJoYF5Ll50jSQ8WSAIR5dgnugve8w80zzETvgcAFZ6YUj4szV5jkHhws7Q
ezsWpfPU+DbKZesUcMh1H0BoclQa7+INICt7jG3TuoXzenyYoUmxJqO7gQRtevBNhiZSoHWuIn3n
9CVfXmNsJ7ez+7pAVsngGullqcxk/Wgl8d6hlWZXulVKrrObjoUWGY8lQKt9V5InMy0LSb3F5itm
uy0Lu7mEiGNigw3MbPmp1KffusDSTqSGjUdITU9qHKpnrWvdaFu8TGDFHtvFNXWtctbs8ao1HC9C
SDubTomi/36JNAFr0Z1uFlu55/pi0gDy6pi2mJIe9huxp63XbiskPo6XrdYXI255gbGTXl7Iul3x
onmJc53HegBhAgc7YzlPupHSX9HqD25L4Ui/WY3aNNN3K+dFCafnm0hY2C8x6xarY7Wt26D2E29m
/k7Ruh+/kEJ7AVCpfGqLyToWnVletVmdflJmOMtofPzx54AxQvCiDkjLCBXQpIKTMSDyEjJANbSN
nV1l76fmMpVg8UrwOhXvh7WFTXt6S4/1dugs45wl9AONvvuV/lbNPwUa/N+AeGD5qktlIk0Tm2dy
u8ZZopux3SW1MdwU7e9pYZmnEIqnG5Ck/FdVCjqVIEOLGhIxrOiYjzekhMQ7LSFyJUPdAJK6eD7O
7ag1Tnb/A0kzG1z0EifbyZwkUgcUujrFUwD/eJD0GTBoBmPWQuVqrEjYz/yObHuryt3f09TMbugG
Lkl9Rll209ARtU0cX9vKosZNvX3UdRHPVrmjmGe0mkGtDxMIwEUhfZnCGjXde6HfIULuvXotta8f
Z7juzwDwXjh1Fl+7LJ43WhH5L11HO5LWF9OLX0XWxmub/MV3kB0sisBDFqBRNooFZrczQDRRNvBO
Guq0F5y2Gcf+ZaoJ1QM0NO+mq1dwdf92bZoG0dYZOJK3C/rT6GiPMepI41nBc872wnZC+Ywu9oma
4c0QVHuxjbRczruLe1mS9YW2r5cdTABde0/T671bK+UV9CnuPgG2+4uexF8aIAaPal/p90NWpRux
51lv7jKVNnJvaeoF/syjmfbVn6v2xBvQIL2RJb+Abms2TeD5d/QCzk+l0j6KPdCz6pD6pkVijJtE
TXvoTNqJWng2X6JvRhiPP4c5gH+fr7XHvmznK+Q8qivVzIInjoP00Nu5/TP6prfwn0gk9GbTox1D
C/P6ZA3fJMgnNB13UFikYKDe5OfFCNQg3U+Tk57pxnPu80pRtkpg8Wv2dhXkpErFFr1drd7LVTwW
5y6HHCsK7MeQp9drPovGnQyA2M07K/ZRbUQ5cPPBIdMp9h/LMnOvJXaNgLicTJhFz2mfBk+Q++XP
Wp3Ge1+l7b9oAI7FSllurd5Jf7RjvJ3NafwWoC62n+vkfUSzlEj+MUJ4otI42mZRiJpooAD4yKHa
PMJuk/FXpKjhvb8cOJrQc3aWCifYRUQ5lMOJs2ouB+AblMi68eAM7Xbe4hCvl7r80aT1eVLKGlDI
cqZ5t2zZmxrweNPU53aR2tV7Er5G5ZVPE42J14Or6IdxLpUvZLAuEQagn002QTxkx0CicurD2iLN
gwr4d0rP2g3Muu0TPIrTHUo6V0bOy96qxVQcrEkfdhIrg6Gm36Gw025kVnXRDKayv0IdqHngcLnt
55qypI+Ymwjltg15uMIgOzI37fTZ0fOdQKChR+U4jD7ITlDOru5oG9e21TMAxW0aar3yHPnTtIdG
vrBBykCLK0Noq+pJsZaBXvOMbxEu6a01dSAF3a8Z341UChaPhC+Y9r+7zANEIGvgsOBeq2l8jJbv
a8i+LGo4qcWxHuBC/tvst/lhlfSc6btF3a9CK3ByrsT+UfVTQvLYGG/SKTQ3MywcOwkUx7qVXAVJ
c4zftvoQlrj3iqdlTXSEckWPd21m7drWzh+sMuWgaSbxsdbbdNfoESdNNQU436nojJr1r0OZeQe9
V2e49dGnFu1qsbVeP29HZWwexfG3NnVZC8IPaOoaI0vSuhm23TRqOyk8rgTRl7LluzpmiBzPwR+G
z1K1vLgv3NH/eX0pb5oGknQXzumu6OxDX3Sf3WgH+eXG0sf0PEx9H+4TBaink//HNFlQxvlAhi7t
26PM3kLbBYtcL8ObXXaUmdgl4i1e7Oai+PMWL7eUUO+bXUHAVC6s1TIUpW/vm76eN6tNrhb+zLNe
eNDYSozlwksIXv91XesOgIIkckgqtKGGxNkXVfI+Zt2xhXjtSDXqJ+pb9qmqrLvL+yFTWK+ARfMG
rP8iqmyXMDG5uUMV4G3pZSqeDzYyvt/9oK42mj6o+6blm03YBcrG+ElDfX8f0FpMD6u2EQ6CJqiy
W9OEJ1SiZJET9LAvLFTm/7mobZLza6lEizSUvs0cuFuZTIgiIc+8SUp7PMs8QO/l0E+UEsWmLDHv
A0Fd7/m2ci6rxU1OWKOySP6N3msD4qH4N5PK27WST8aDDHPbOztnaIL9aquB11FCVINNlqsmx2Kk
2odFCUsGstXwrdbkvPPRh8FxUcIK7cRAjPqbBLwzd712gM4224pt3YOcHH1PjeNc9hCHnWveWQ94
1Fxu1b3djy6g9DDP5vDRwTPHD0qv/fW6eeXxZ1CaHR8+T7+CQQlKmEW0FVLD+tHQC3DWjnnf5KjQ
Iw5ZPy4BYpIAGWLnvUlCl4U0K1uXhX/ea93+z3tNRfvVi2Lt5OrhxrGt5kmGWCtQvNf87lWopS0g
RdJnz7zu1LR96vvMe+izcMlRIY4yBOir+irRlzmJK2rxufYa7QDHeSg4ynyMXu8nK9Rlf7FN5ug9
jOwvs67UXqIsfBmTyHkcBx73qsQIr2Uq0B1vdm5AoTVnwfBksRc8xtqNTCQohJkeLKP5KVpwP2In
2j8mPV1TtQUYbNuhBbfTGv5yZIXEgEB+vdW61XIrhyQustu8GK0twke/Bue37KGCvLoduE3mLZUt
1c8PgRrSZEGf/kOY9Xf1nE43YpKhhNXpiCi2DpkjYWQe4ZKPiVMtmgcSxalO1WjGDkrCyG5fyVEi
kZ84uZQBDkd/12qatpFjitjkWCJXq21d8cEmG5hU/TaqW3T7EAAoLUPwhb0jDQMs6lzXaooSw0In
Btz1lTCsmOq9ZelQZPao5R0U8JOHeimQzkmZHYAZJIdqqaau3inQf4waHTSU9KItOCVn/6FNXqbi
LSk5Xrxrm7y001OlDS9rPzguWy3eZOaTjFgf2S1QRIj0fJlLmLp8DUZ/t9esL36nf0NhKL8XZ9fq
G0jy9E9VVntPkx4exRxmKMsZAzjcUY/sL2OhNte5WiY78VpBo+wDL6aOttzAR/v4coPLlqPz4QYU
E9/dIHIb9wCVKV2vwFzaWytMtkxJu8g0s2jomzR9myb9CQJP97bzp2jXWFH0awWQY9bhP0XZzDwM
emFDalEkn0elfpQAGigdyC4C435did5d+GulcQj2fPNrOmfWAXEXPlYWrPXpmMEPs/Ss9EuzyzqI
LUd4Bd7b/LjavageDhWNkuS5ULv6sFSmijRTLmvB6SKA9Lbx9BRHfJisLqjLTbfoU8hgFx2JKrms
Y1qw2mVY3WKb5iDczQOJIHF83OKyT1lTKCYLvTP0Gh7Ft2Ho+ubUl7QuvZkCupFujRGivd0fl0AO
+7l5F1O00XhMWu/XPhiLO7iS9XOtHGQCNTQyzzaP4xd7lR3FLha5apc1Q9LoZ55tVnOAQiKcdhRZ
/7Tpu/1W+582DVB46vMmcp2tDnJqOVPIAcTyXfs4jsk3Ma3Dh/MHQOGvqFjRT7uspL9MP0TxSLZ4
ma6xzrJbFUbfLicg8V7OM3017Ghocm9iI6tI6eT1c5MC4FOVGTBKVjnwCFfOp8kGmQ5hze9osrmf
Nb4/yeFp/u0c1/WNbtAIiX6R8cx7PmxCpVV/Ku29CFcta6xKf13ja4p/2wQR0txJMe21YdpOWcGp
mIz2t5bv500Pict93fTQeagBp68wm781DtwP8EVO27SBy9EZpmJHRSW+p/V4vLbdSTnqTlM8uppX
cfIBh2V40C0v5GFTNDyMfaN//bBIa2sFtlWzeGxreA/cSXeuzcGbMlQneIAEH1Q7h8TKjS9JPd6l
k5v+SIwEJCVPb0/wa9ZgTIkIFdX4Ug/9neTP/iribY+/jQDE5m5zUMA7t0s+w0uRPUijQ7dXqW59
saamBgAWfpKGiiJU7dMIx9alzSErDVo9UcM4GCPsVR18u8fSyPttUZiobS+dEHEeXTaV9e1ONp3o
lpRNpYcCYKdz2bTTpm4fI1pCazGPKaozPARqld+ibcAJBLWty1RE6oU3VsNE7gSGleVxR+yLqY7V
/Fa2eNtHTChUbp1Y0Xiboe+3aXoEeAXJR3A723py3yzKcF0Y5j+6kI6p1vO+TbPq71IOWpcIq1X7
TUiTjken3cFuYgBUb/lU6ACa+6JMNRzook2SP12NFjzY6DYqHF1kNUWbaqPD+bD8IAf2rhhn0mtT
lt1nJVyiomveVfFIQ9V/Ompb4SyxOAIyapcVSe/xKV4cQVyat7oBD/F5JFWVFY3aPL/mdwbDyQ4j
BWoRcNv5/aR+b5MXpC+zH2T61G3kTfOdRn/TLQB2KMJeA/I+2tepQj+fErvHqe0Olto6N/bkW86O
dElyyCFSpMsIjXlxR4ru3ET8e6AfQoAxBXp3neqA2OVfRpv13qD7/6UbYfpY7XDj7M00CV/+It5e
7HrkFXQ2NnCRFdB7pEnNX+mSk5S56gb1hrKxhUIbuQuv1MaNaWctGqiV8dJQealbkpAkB+7Cuis3
wrIJzwqUVgp8hzI1bfOfF1WaSXNePp1JUhXQ3y6DAk8l7YXoZ7TzH7bFESNThiLMQNuTau8n2I1L
za1u42aaHsNlyEdr35QF7O7LTAYa/s2o4aFzsXhZp9531IplBqUjfBx09qHxG9yspniss5uhV38R
kwx25xXXrqq3l5VNVIfXeW39hkRPdwP3J63P3Zj0qF0W3RYidIsa01CSb1+M4pFIubqEy9wMst/y
VFXpl0nGW45M2r6a+2EjvZbaAPqG53I8MpcYuZIBljR4C5Lb1Qx9Lw2cZde9LqgbJLarWb1PdAcp
I6X1HL6TFZ13rqv9/VQF7i5OjOlT04fkUS3vUVfp5QrHEvZQW1NuxDkPqgqgEqF18brQP12hwuxv
xevyU3O2J+c7yOLpkwUX9DNyAEVd1922qJX7aoBbTCILC3R2NeXqteyj1/zpNNYw7cWrN91w0sC7
wobJK6KPI36I9fIk20oEnZAQ9inVk8yiHCJKjpzVrexGzqqDxL6aoNGyEdA00cOztJ5j2Bzqn33A
rBQ8ImiikNa8GvggXxvQ6J5BZfPVXAflpwpyjI06oMxW8Kb5JHwC5IKanRrE41UX5DRcLDlVjtPa
NorCClY8pplehMaGbobkzI8SfC2lCdhGMZ1d3MbaNvWzPwWGDiIAfpUd1LxC1nYpwSlLCc5fSnMp
OSCvH9s7MYnTbiCwUT1zOEiEOOwOIidZL7Z1E83q6NHNujuxq40yIEmDZhZ4fe227qr8qgz9R39W
TKi/hNIqyHSIrDQ4Umc//pHxWw65yuIJG49LtGCSg40Y7kaMcDcTLpeXUKgr833XUZZCb3nneS9h
0U73awpgUkxgAX6kXEniQBxRY44oOzf1ji9Y40Ecqd5Q8y60Fwgy0pNTFDlffJ5+NLPOuytbdA0y
K0JQwZ/nrVo78Us7uMXGmTP/e+VWd8NAQn4zzt9KDny8q0ULgqSv/oe1K1uSU1e2X0QESIyvNc89
D+4Xwva2EfMgQMDX36Wk3dX29rknbsR9IVAqJcruKiRlrlzrR2rnz45Ki7fOwJ8W9cvjE84D+UoU
mbzr+hIBAduxzr4Ypt0Yed2hNgMFmVn2ryeXg/35yY5+siGqSzWWiLOU2RuS9p+f3Hfpc1Ll5jIp
7P5miosNSMzAxj3ZxtYuR+MrV/ieB13KQIbd+GtQ/Acn1Pz3B+TRrS1XiXmbgtBs6cm6enVk96JB
2xj/E9RGyHRO6VfDMsyXqPfSFcOP/jbKQmOL+u3kEKeJPA9tMq2dYCofPRGCMFrY1jcIabx/DAsf
wwij6FvHEQT842OMU/CvjxHbfvnbx2iwsTlz7JOX3YDfc60gX4EkRP4IKtjyjrd4reiWHZi4AMtX
eGNxIRN2W3IVSN5tqUnDxQSsEjVbPszDUdftyaUeisIA1JiDFNmb7HjVc+E8hKWV3+GoBWBC6zxA
T8B56CMdhIEI0pFsTRRp1K/mugLJ8QMQRvmdG74PhyQY8omxg2iC3ZmnrrXfL1LfpYC/u0YPdKlu
uXE/IbaScQROdQ/IeaDaY5l7EyyVK9J1sC1EF5ACmU5gg4WmnvmdzFAXhVSM9iKdGvIqpnE8VbV5
h31LuIyrCnyYo7KbU68ZVOjC2r7H/hhk0DHoH/fXDkgjwNv88B6HZl224Q5ynd2SI362p+RdloL7
CgwTPshQgbOmXnBeB3tK/OVsgr6sD3pZNwzXM3BgUkIswlD52zK2Gr4iAXNLG6Gp4G9JqZzUz+mO
ehlY3Bat7q1bYGc61UJGHCRhN5Pgj4xYanVrdM1HorClPt269mlP88Pz93FQzJ09K95wFJIBFhYq
Z1ynLTiUaAs47wbJOMQVdEL0ZpFS5XSZve2Wo8oXqfnrJRiNcT1W2P0q4e4S2+AAKcTjG4BdqyoL
0pcxbiqU+sFO3LRpHIDJos5muz9qhjE/HN+0/epvMfsHtm8K7zDEXgbN2E6XNmWoFlFdjHAbbNfe
SPvlXjsB7ECnxSLLxSWysHC1rUKlxegNr0EQRquB5+xA2R2vvJ2mUb784aW8ROcWDxlO8HcG/mgd
d5G48GPPXvmFQIJTC7MqLoe7esSflNIaPcOZjdJrAze8u8w2+QNYdtYG1htopjjdychwXiOlGpZZ
2M4xgSIirWMD2ZcC0HQhj9TbZs5hBG3FPTTebZqDzD2kRU8ixxw0JUccDHikNF/kokyhYNWJh2qs
a9DvAKhU81g8lCDuB1mLv5wGsM8ua95D0zAMvU1tu++9KY7VNJRMfxuvPajTQ4Hd2oEmDWoHGq+t
9D9FzgTmXmnXJ/xToO6uU+GmI5oT9U66Sb3IjsNZgN/82ku/JmoKj30e+zdnmhlvtfSkjkXsDcvC
DYxHIxr/dTcO7N2mPu7+8DMSiJMPshm2skj5UQw+SHf0lxY4iPuxGsYHp2/5serGDKqG+HI2oPvm
OL18stOXOfzlrxJwgU59qVxzXbkeAkQgMTlOUrDjyFp3BY1zviDbteNvTcQSWL2gcdduXkzuqhWQ
fP6jw9LzZ1hxV63PIfFlWOKGLnmZPaJ+1QPi8ZeJ7sDrFizBKZ+tS9LLJGOVSNCmuD4o0H73jgXA
7pn77WrmYxRfn5B75fsTPAfYLc0aFyxZJLI1jbg6u0b+EKl8bxhg2UT1UrKo8yHZtFD5hJacz/bt
ZNYXU2d6DZEHR7MDxEBnerHSynuJmBNkFmrotmoP6silvbdQQzYPQnlxt5IQNxutKbxAjrRdGFlQ
fWkrpCMdlotjHvbVC/TIZnszQqUIgkT2uk6b+kuFvaplleU9L0KwFeUjkMba3uvhqICKrsNrSK4+
RG73DJGLcgXtvfRBmQi30B3ZlLaN2kZ3/z9+RonwQmGCa3oYhLUM+AS6ff1Gc7ZTP7avNhPjcTSB
WSZrmuXWclB4o1SCQ79i3U0gwQ4gwmOAIG/TyMTaktDF5PGLY5XmfZoP6W0s2T9kJi8/9s1tYdvj
q/YyA2/Lc+BhSsN+wF6zOFoOXgLIxzsPZCuFWA0ocrzjDnceEgg1rzygrrfkQQPsEeFOLQD7QDY9
oHfB3jrHAXwWxQDxpWuwdosXwKWbfdg3bC106MuD3Wmdz/YSx6I37f83u5oyqM/W4UIMorukhfI3
KevLdVmI/Ak0hnwHXcpgKcI2f1KiQdGyF3kLI0AzmUIEJSrQY5KzxcHn0+fqQp1plUz3KUjIImyd
FHS2VnlUskfWqfhOea3a9anrmwjDue2hwmKZLZQVhXubby1Hyv4f6jBK0F0dcza0h9kdsn3Qm4EI
FdBTNVhYpmq42HHZvbQrd7DVi2nIFoJTQ7agZlR1mmHSgAys7oUqaQVxBZSyUDMfoGAWOeoBmeng
zu/cM5nxvwuGoggg9yptMKUPFbQcQjA76vWs8S20x3aTZjjfXZdbREeycREjQgItgE/LMK2218U3
HNa6qPeTA/UJUmBB5wSZl3mtpoEMMegYZEgnG+zuOENaatPrLFveDe19PIWbthPRDZk604fesWj+
oT4yXQddbb8PaoepPlqd+of8/6+D4g5oMbA94KN10kec1BtugiQC1KOSitffxiY6Ggl2mw9F2JaP
RRr+tPSuq/aaeOFjM3kGnSCfm+7vTeq9OiNiJc/XpkpRcWZlUb0KjH1o68rigfvTLVoR1Rn3f21x
rygWKnPre0BC2NLJBbvzmTVuICvdnEAE1x+UhFhO4PnyBvFlvjIAmHiaaghpjGXdfPNrsZcW8LaL
EnBu8BNAKDTn36C8I15d5rFlinTbPGVvaNpHr3ifUk0ALHXKeZ8SJeWnCN/duJXq1ShZD2pG3I2o
wVtA50C9FhLPpDulbX/1K/kEmtgAhKXLoc3FhrTBQoRVzq4HiosaxMlrajZdA6FwaG2SUhhphlU5
884fdpIWcxHAwGKcJtgLnv0CssEL3Ngh1p8FpDrmm89d/4uPCcDPoZ9ivok63q3E5IX7OAjGVw9y
1p0qq2dplck5A0P0YoCuxyu5xXFq7MERDJ1N21tUrA92ScrCrUCx4gqFyfY6VhX+1lU2dSteZtD9
oPbY2h1oRWx7PUBUCLqg7rTmprcFlumf0BmjPfHWA3TV3tDdh/1qIvvkWLM/UdyTydGAkQF2rKrR
nuxkos7/av9jfnzHP32e3+enzxkQouNjbsWcTYCqto1luDa+kL8uPYhsR9bddEUK3vda+UhdFMm3
hnthuga2HfGfpgPJiB4w+/ApgdBL4kEVJsFb+t9TXS0f083DE1D6ukMOhXCthmCXjv4WyWoZWH62
IRtpJ3RgPr2ozFzwnoEXG0sptyNrj9SoOePGlJ/ZC0f63dkDy/xTXPP3BTip3t1mGJl2C9qyO4M1
xH1Kf7lN7fCv2X53o+FlGOFP7OLbzyccjKHAdNNWDjTpee3dxTK274D2VKgfxhe9NE9ZC2YL8pQ2
b3euy31wJTIcSrR/M8WgOhQNuG7JZzQcd9FIoOkYciyzj34C2JedT08wV7N7psLpBNqIW/KmaYcA
7y0+J4dMORwGD6gVOzTyXQYdzGezQkoi9MLoTE1Q/W2bvI0fDCjSPeQjX426xjXNOEPVkywX1Jwm
i+9AxmzOvdkgAIQZimJHvTSlgODGmZp6yjEDJx9NWYBeJ+ui9uxEIWhRjADBCrFkFDfRF9nkgIlD
Du5EsZQuqiZo4sXRhppWKtSRmdAs6mtRPEbIGz3Y2RxKIYemBuXzdbiUtbkMvG5ttRwqhVES3A01
StWYVgutVA/aCa8F0Ljrwf7wbw/lt8dmwFL/hweQUwiL65THX+bwcH5fDTGHPjz2LDlbA4mDkIrL
bVwnTbvfJ8aGiPRn29wPUn2Q7NcNWGCdwrC2Tm0jK8HAaoo8WH3yqImUydwkhA1haoRyZtMVU/Mx
iNA65PVhoha5fgxkKEc4iQil1Akrb7osPUJ+0HsANNh78Bh7RhlXcwZJrAfJ8tpfI749rKmz9Yzg
PCJk1epOMhVFdim9jIGVFqPT2EnWKKlvNjTcN6WFk2jzbR6tB0FKYwt4f3xLJtPvsakC8fOWPsHQ
+91RQA94Qb00B0MOrjBZf0cmVRmoIFJeuqOPAHXt+uAw1wQA5NcnAukPVL+Me7K0Zg7Vp+lbmMT9
ngJwEgS526nuqjmAp2LeXrDQ3lEnfcmQjYXoeyLu6Asm0hZlH78Pl3lVrYTLQN9cpP4+xjoA7K6/
b4M6f3RYUjzm2CfxIR1uoprjO+4we+kwIXfUCYT0tOMgSljSgI/heF/lIHEdvbXvlsmF8wcCTTAs
QitAeiew74DvPq2RVG7UEH8DDe5Xt4O+D4hGgn0uoMboZZn1hoHUTwPHyvBXTgLQTLEyzITtHQ3B
t4x63CEtbmnohbxDXthZhFWTbXywFijIIL12aczBdpohg5FpJSkt5aLtQNayT/bf/ZEzPLOgEd0e
pcsDIKwpkAo68vdHDLDy4mrJYyQ0rh2fgoUNRQI9BVbNIsY7vO9LcGmo8A4qXuGdayHLgu1xsO0h
Y3sHjgDE/F2Ufik/OJEHCxPrdui+TqPjJMssEK6mD/8RespNlo5mB270lORLc9CUTt1As08/oe4Z
grcd1LvDHkVv+mSH95ILGb+o3VOzYeZKgBX2KcbJA9uWf7vRUtE7UNAO8vavbrWejYDMH276HDPP
RnZ6qNHZ8vpQmq3rwajcpwrACQiTbdspTY/QBcuOuWXY2xEohBuhSsDYS8t/6EKErmvmlF9YLL7E
QlU/6gR6d6k3iAUfAIFuRPmjC+ovoyGKL3ldJJDGSb2HkeHHXBkiu4FAxftTamv4/BTXjpM18mAN
6I/fam6+s8ZAaVodgdkijphPZmhDzrQyf7PRIE3B4UcWJDYCf50h9vYAkZjy4CBlA2Eex34gWyRf
W2X398rCchA4kB1uJnBhXf0hfQVIozSxS22s5m6+vPTtBNHS0r51xsE9cL1ZdYHd2FjpmCCNPckb
JNsHoF1/N87i8WTk2jNZ24dB+v4/ZWqeTLCcXG8815otwa+b33zKJBif47Z+oz0y7ZZpozz2EJuX
obknuwr8G8F9YB+y6UsXQXbgGt6lMLC22wxi57YbbajyYFTPVQSlCkhFWKsYeUZIziXThYfSXJKD
EzynbW0vRYFi9UZG2VJOZrSZYse+GEDczhcrYOIUSHvd5yHCW9RBLgpyS8sCP7IN2XrU/61MJ44g
TNfJm16BLqR10mFTFhL/f3VpIAApxwM2jeMraHI9SFQ6xqHTTcY2dTB4LxXIa46OD/U+obWjrXzy
lp0Ehf/kGQWYsKof1ciNN33jp9X7jQV+3FRCEMSxkF0srMx6rv22XYlO2jfKgrZA2sT5AQkDMDqE
U7CuGFQREissllkF8p1Iy9MV+q7zgfYGkAdt00LSLxlMa/2ffciRLkkCthOhva+T0Z3IvxZFG+C4
xU905OxLMd0yYzqRDFmasPFW99EJk/oahm+LPpx+9P1v48CHApb7wX5rIMuwAPGReBA89DejD4yN
Ao3hmSVBvO5qaT2XRvc1LweomcfgwcOu7jvonvli0IMM9msQwLfDGQU9CZg1DfN5GoZ5EGRV50FN
iYAW4CZG2KfHuHaMZTapZImYU3qMwgEk7dTThsn4fktdU2oigOLk04EPSKAVuqyyNFAIHlsQXocW
WHwKQjBoGLls7g07qZZlJcXbmKsbz0Gt16JXX3vptz9QMvVT+I7/7GUcPMz+YN+knplC90mKA/5n
q3M6craWtu89sES+xGG0nXT+iC6qHANgawTqxqmdcaSLU2c4WJSB+uTz0S18MR6o1ZpQnG/HYNoS
JKgcoFPeN4jozQghDR8CJcvfbdIFAwWJUpMz+Q0fYwl1RPOR33+cz2mwR/fT9gT+DZSnmJ6xukZY
ett8BEs6MDc6SFPYAAWWjguqMo2O1hcaFELbaX21TUlwsYy3GsfuQ+wHFU7JpjHg/zBazc1B5e7N
qPIElbtxgHABiJNifaEOMNmFC+4UYvvJG7vlVTNm/fnq7Hia2DutHj65Qcg9Xg9O3oAL/AUEMcFZ
lpXDFy3iAfuAhy8VY+FllDi3rAC/37gcDGSzC2qupkUShwbeLmO+Ap4IogbX99PAsgpk1mt6MbVk
t8fOvhRZm6+UdqaeMEMGbmFKAAQTOTv/8fKj2XPGLZAtoixdsx26mh4xYgXqMunWJOLDaxcZlZXY
QPUBm6GHkAbeJz/RW6VYkaMTWygP4pXH98xWs22egY/VroFMmy0WeZVDbsKy7Ns4neqdE7fZvuDO
eDNBCBIacUn9ZYDco2dExg9f1Tu3ZN5b6+XDkgblblLvVGaBeSToxhuOKedBueme6Y1gF+0OMSJ3
HhQC13YbJOOaQaFvketKBVdXKtClGuolglbBmdvKAq5GH+3BtSFAf4XSAxAyvvvh1ATmElnVwJsj
5LP4GGyWsdpCHw3yxkjn3AAzPNzkqarPzIVCvWS5C/EdUKCYcTMeysC8o5arTXQH3pJs17m6PEEP
pUmoozCidGNWgN95YVO8zxJkWbtiHSKpseWH8bqwcdAcUgZCwuujkFvCpwGCZkezDWOyC5NEXiRI
Fda+r+I1/aJK/bMy4+IBSm7sRK0mDNpzUXfg/UMfXYLaVGsXiIt1UgbvNlSu3oWl4c+/RVTVFudq
4jfkTz9FkMfLdSRUvb5OpEJ5yyFbfKZ5EBwG/cboJQgygVKl0vxXVhr/lCrxbp0e4t0yBGs92aXr
eEursdixiYrhiSVi246+9SVTFpSsi2bckluKFHpm4WDfTD07/KdpJ2aA31KBhoumzUNVHDjBAhuj
4ztUDYbr3JnaDbGQUTNBbP1TU+gmUZaZTR2ur72hQlDCLH5GWBaeemgKHWSKfyU1bYFoeen6KETQ
vYmjOSJFBVyibpoJsIdS0/RTEymD+JxWbTo3o1GZ56gyfswzIeNxSaLiK7Ui6TiXvjWfvWmantpC
tjcGdMSoT1hc3DZZcKG+AcjF22bk4AzAE8GoUd9hg7ULQbDyFBuTAUzRuKG+vGfWvQvCQBrXOV3z
MLbxkvqqKYof3fxnhW/eViXAundh0T+ovEhBy5X1R1eTOwE2zHcJsyto6YAvanZBNU3NHeeOWkmR
MWAAY2tDzd4ChrtIgwu1aFCBDfoCAYL+SE2a0vO7Oy9NHkdNe5L1TXpv6KhtUQl7iw1GD7kbUe0H
1O5fyAVJGXGBBsX+OqDNpblFIQAQFHoSunR5LOdJorzu9xzQ5QUYJgKksit3kdQB0MyVbRsLZjgC
IlsyWNndFN5WWRneoloy28WQN1qY5FMzlNkVVXehXrqQ83gogsi9nZ3SBi+XBt+Bed40AFOS6aTR
7jro+qxCP8ZKQGEbpIWzQsEVMCRBZLKjg/+cj71ArmKgtan9afUf4jFbdx6C4FVrbpMu63cuqoUe
IuH8I5Ip/16YATIHXvmUgy7tbw5p4z0FY1nNDlh4+1014tClZ8hwWLr3wCOziF1o2hdWVJ29zOAv
TG6mMI9fqnqoL0McAaetzV2hxDYFcHyDZBR/uQ56b2K3niCSNU3lcV4ZBxbgNxKLEuV9kEf6dOlC
AN5EP0LlFx2NXlvpDjLv3gUHnpgPwYosAWPY56RluQ2zAmp4jh1A1jWTa0ey5Enm2ArGbdT+UyJW
ZTDb/imRxqq8MfnitAhqZMBn46Td4XiI7ffBqhoU2+nhIcRu5uGTbzZPSHn06yTDbr/RWAhX4yNk
Y2O59LoLtTwTbApTm8qlNVrAd+jezlfvvVGEcvnaKYGY0kM/xgf+UGzMAAymMSisEQtAIXyva1Qy
DloV/EAekLf3wRWFs0DvMfOtU4/UH4LbbcV4MB1pYKYHtlTcMg2PdRaPB0+XVdStX1wcfUfNyA3x
Ow37kzVBaxssHOBnrEt1IjfymIyo3LYdyGL3AB91S9/Ja2Q8R2OuDQizpFzElqlurd6vLsC+GECz
InXqqqrE97PS4qS/RvAoDe5ACAgO88z+7klfHmlx6po4uEAGbdsKrPTLhkX9Bkx6zeq61dMDXJW1
RzIp0PRtTJ8DJI3wqEzc4S3Mqj2Id4wflmOdIFw6fZFgFlh6qPe/AW+WsXM6s9+hvBSoTT3Ic1C3
mJj1fhpEeTOFdrFIx0KcM12VmsaARytIAs2tD7sjnUKucpUfCg4uxSvJDGCh0PUxOg/sqmZxoI4M
X691mdnI8bMQSq6dOZ5rMKS9dD8rZXUvERsicOSCFS2oA/4iwf+1SSw1bMgJrK3vY5hb2y/WdzvK
dqou4ruu5uKB5RzA+MwEfVWTxA+ZLJsT3jhfqHMSojqDovpcDG524mOaraCMC4FF3Qw6rIALuqVL
aCR4hemecUjR40G4Uwv1uGsy9s43QOKyO3v06ksG/Oii7QPzVTSDsSprVuypmSJjAXVM9ZRa+ggG
nO1CgBnmNUzqAdgK0997wk+OqDp1l9gOLbpUyucpj8TZNMYABLqAAUBItl0ZpR8dSt3UblK7mVEt
zohXQhMtapAMAwprBSobcaDmh5ulZwNYDNxoBCqYmm+o7ADDVlV+DVzE1HXEPDEbBaRV51+GoChP
qIhzVx8eSEmgBCBRaulqj7AFpTx5QJOo/BrV73OQhwHFOXARgSMZLyTzvkUybT3VqAEZytq6Rym9
dZ/JYNMgSnlDHnmccCAOgmGB6BR4dr3EnRZ424x7crY5arLl2ABzhaE0otFzIhzZrO1STfmyco3N
0DtfGDS19inomBatZoZxprA6UhMiNfzJ6eR7MxrGeBOjVHk11NLdVQUEw+is7uJfvZOlild0kKde
atJp/epstyo8IqiTLCir1dotqIKTot/EjW8ApJx3B2lz/2gCtTVnx9IQlFwDMqw0gOyUOmvGId6O
wADNM10H/DknIkVQJVylAtselgHoJvI+vQ1SrGjD5N3VYQETMATHgflvV1OfuJBEsHO1jNqsS5ae
yOUqMdp0M7eraNKc5THfz20rxOJbl8WFpihzN70dhw7nQz0YeLt5/gwltiCpGw5ZfMwjlZ6w23m/
TH4CsM+fbVFW/TFvjmSnEW0YcNComkQ1wy+eBptPfQjBYA+1lDw02IJsju7An79cFgBFra80IHSH
MDrSqEDaiTh/mJzReRwkYDJjfNNJw3kkCzemPegjulupTT0360VSdd6RPApkJFaNhBJaYzQudlQo
lZQ1OKRoqICU7AHFWMGCmiiJtS7/5Uker7vbGBCXBln4oMscVEpPdX5s9SUeONrdKHJghqb8SHfU
XdrdAHJiPoC38WNMRO7UT57VVIHP589b6jeavl5DSive2lmUrkg3fJ/r6rAK35MVa0x17gDAPztZ
lq4yk/Hj4JY/ZJh2J0t175cosbsT2Vwf/HqOnR2pc9IeHdgaEEf7cKGeARV0oHQGr1pu3F3TVFPv
iaM51l/kR2W5jTQDmShNRRejBUWl9qIWudLASbTzwDmj9Wuu6/S/z0X2jyde52K/nkgzs6LgR9Ri
4/WJl1GdovKWELz+RxPHHfaUtHitXHuxnfjcpF4kxEXGmrPtGOo8MBnusbQdWpYAsUO2+dYHQGWf
WNaBbHQp3Ar1zPqCMgOQlL6IFicI8HZJb3wyAL/3E+OlauvyW8H9Fx9fhG+ggp5vgCedb37rMsPB
e4ZUxkF3F3rkf5ni/90HEmCo8gJ/99rpHOdUD669IKKHXGRi00CndmaH4B6UXarKdC4t/snPzH+M
J8Zf/jYo9Fkzs0P8e9CQVPwl4nZ8UgWKL7vcGG7p0sZeBq3M5dUyIRB368Z6Q54KLfpqajbLorK2
Vowzqqus8dPQrFsaYV2G85S9Ba4Oc9BBCf0EHdO7rUNhbdMQRLBks5GhXDStV4AatKjWPWrq96En
s+fRmLZFzQBq1XaTp8HVrqLy3e6BsW1fA1/37JQ4Q37Yr/6/28sa9WuUvZoTXzp7BcpLaDKPc7Ks
Bm3tqQuax2v+LOtZve0df1he82cKKUxEYWN/c02KdXb0JYvs4Uim2S6WZYiKMsq5TUaYngSvHq+P
7vDC2da1GJfXaZqw/zw1dYxWNk9NE5mgcr7tXLacLFQISndCYDADJOWSVa67NBqZow5gCC9zD95Q
4x51LU+5tpFfw0IoKAJBsqUZ5rE0wccsCuw+KGjSk35csD2dZ7qarnPWcbrFeuMdqRM4sPvEybpT
jzL+1ZB72HHrjcy888DCV402UrPa5INneldmI6i6dJO2K04RIdemwvRINtcHwQFA4TfUObvpeV2k
wjdXW8F+Xqc1Rv/ztDQoMBDMSpRMcY7CNoim7cFoTZ10aT+mDSWOCmOFXdXQGs6+arGzo/2MHwEH
QU3az1DT9XuFQiSkJq5N6kUtG34v6cmPcOrpUUG8DYfpa9DiSBR5Zn8CoTj2eNT2tJHu6BKHBSRi
02ZLQ0OwrGPZ0EOofZ0hLEHwz/vm/g/7PPOnh4xZEC88v1AbhDj6/eBFD8zuzTcPQqxB6MTf8y7p
l82Q+BcI/rYn0HignHAsg69WfSYHB6rEy9IDp3w9VNW5gI7IijrcLYfG1DcoO9crt1bxORBRfhET
sAdIbcXfXfbYV9b0laMofQUd20Jvm8MtUsSIPUgId2LNHd9y05aLOOXRbVG49oU6cARAbYXuMFBi
N3dUBviXQ4Y6iqE+eJYAtaKjIVCDVPdkU60DlN3Yj/c1IoMbHhnqJswEu7Ea807qTW2CVBK1VGuI
jQHGfCgCQ+Qx8jx2QFRlT0Ut10IXakLd2TmA/HzuJH+y02VEaungxO7uT7ueFuzQxqG02t0nf22n
B6STIY4oyJk7/xiO6l3kj001f7xrvQ25ARJZHKcq216nZcDUnxNfLWtDDmfXRUJnACb/pg+xXKPQ
LL6XaQDYbwnFhqEJiqVlW9WLJxuU8akme/N9oACUKr4HKciTCrf72dnFKk1zD/qh90gGJTilZHJZ
BTz8idQZYNxZ+m2I/0GNXv1kd924Fng1nmqzKI8WsqubybexqQT5wCLK/fY7Z9HSmLL8Jzi4nztn
tF8CY0BwH5H3i2uY5r60Ubrv4Ux2lxR+v1Stab2Ndr9XrpX9NL3p0I1B/QbQJgS6wH7odXIhVD89
mKxItqFdp4fak+mN7YtoZQW9egOSfjtWafbDHMVrlyXjc6+GEadPqzgFVmef8Msu117vlS9eh3Cg
duXttI89XxzrJnaWVZR0oMB25DH2remhldYDeDqcN2g0Q80ptNsT9MOqe9C0fSM7/jGIyvS1Oheg
rbtrpACQOvZXRoDiOhBgRhcjL+JzbQkc9jnvvzXO2k3i4jvANZDJ0g5MuuMWNZRinbC0uEXxS3Fb
hijwQsChQrzeyW8taK/5iyrHJ56yGzKhhstAZloFXCwGo9xFRptslAZ94E9t3DE/ixcIG6sD1+ve
3BGiWmAKy1tqCTcszzkT5+ugrMSqP4oYJJ4fExVIGK/wY0o2BkFEsKF+n5h8PGHJRe4334nsbdJ8
nFXajcc2XxSOpnybid/mK/nQ5VO7GqLpKIF17Sz/AAmbheOCxaPM+GXGLEyQxkBwINkQxiEqmDyj
QOOZOsnkCuvMeP/uL4FwR5osco5G4ztLoqOwy+a1jG3rniFodvqLva+Lz/aEta9OJt/9awCAlsRe
ge/NaxAm7H6IUE01R7KKsJfv/K5Igpw8F9yghEmgUrUc/Att04J7IrRv8R9TPvWQZNq1KOHetCO3
Xie8eKPOE9+whIE+RabGaeyc6QYq1T6IMlCQrEcip1s+DXqkLBEYitxqHkkOTogiMBrJgai46RKI
jnu/RtIzTQ8QRRrpCN98lQAfkQN2eqi9iNZ51Nj3QIgnG/wxgpNKY/ANQ7x6xyWvkBcQHGrhnQk9
ag56Vc7S75Au2oyVN0WoSRRrcHRZ3xMblYVAzCbPzmSqVcAUuylVZGz7qW8Pbt2OJ+TZIT7ulfV9
jdc8yvP64gu2EY9hCnDvQtxPXQPGsMqrtKqI/UUaZrH822ebOv6vzxZV5qfPFhsGRHZ17ReVbolB
5kvJRXuYi7N0E6j59kBlX5IZ96gjkftKpalaILIKCjkK1/mNV695DMaA2egibbv2B2EskMYucGpt
vc0AMbOlGEL8r5NRljHW6Mg5TVrFa9CXojO9jYwgdu5Vw5YPXnEwAAk5K7cbznRHly4pwVAWuu7q
2lHX4bdYmuEib7xhw5OI732vEvf+qEvaRlD9AnlyQoln9UIeo80Z8pv8CdU/agk99ugw4FXCr2n9
TzH++ZacJjhRCsBLYmejBoFjP9joRgR3Hc9HDUqYrWsNK5ZctgurBTKwByzo0XUAkbbT6ZXcQhM0
p05VIQLX46wRx217abVbH6GWTw//m9uAX/62ABQRMlZe99Tk+Ral3Mjr4Ze3YY6YtrluqqxaJtAN
eUmL2jykzIXsuDGZX0xn+DEmgX+LRPNwAzZtVKxrf24F7lJ2HjJXetq8K7bkPybe+7Ql4sa7KUdl
O6i1wbC78YEZWyK7GO/paEvNykyS/Xzw1b2o2Ig/NRHLjPdJbSITXaO61CfgahQ7/cKyemcdFIF5
cgjtikWidzcoz7h9fyLUaY5RizhN9j+Ufdly3Liy7a/s2M+XcUESJMET95yHmmepVJJs+YUhWzZn
gBM4ff1dzFJ3yW7v7jgOB4NIDGRRHIDMXGuNVnMAyAT0EjmIqg8Q6AysVVgAVK68vltRPW0ML35N
3MJa99LSwLBgE8uwPaq6VIDyZw4YZITbz8gYq/q9je1qPS/qGtHfqTVVaC/swX8JpYW0QPAWWuv6
qLsAyYTQl5o3ChKNXYpsfoTusYuZV7MC41szE3BN9jMyVlMN7QlkymxV6d3d7IVpgfrjWqvthVkg
0bDHzMDBZ3xf04OGRyg6NinHM0e7kbgUdpZA4Qx+c9ogRpV1cOn+UW7ALyTB60+WDz2pPKaxCc3y
OY116wMhIbjip42Ve/aS95mbnUAP1qwYuMBPhRnYR6afzCndizZkpr0x6uy5mwxyGWOm4mENEojD
GOZzapKSbfBlBf2eiC9vI1Qxe8LqJAJNn9ByZkCVbOdPG9oLU6eRYFJwYcR6zl+StRkrjvTdqZXj
cSid18OG2pCJO+qP3jTkrUxtqKhU7vD5rcY1PbUwXQhKVh0CRp2M3zcJvJEV8PIoZ70oQTgUfr/a
Mqqh5k7lqVWbGz/IA/nBSZnGMVR+IpCnN8hmP2Dt+NGb+YtzkzoLJ3wyYuMZWdD20TLAD9jZ0QCl
+CE5lkMmwb2kjTNAaNa8bCILPp4snIExUr71YbpEkqJE7kcM4RoniL7rpPyqQrf5XA2I2xtuxB4w
4RHgnqwZ/o4q3eKj1YIFpwKa30uXLj6ueB4ciWuRdMPhumvY2tiZFeZUMi2BJJpqaON2yMwaQIvX
YzXYxBZAe6DDeEHi5RlindVFjIV/AFiwmpPd0CBfVFVU3qWBPd77To/5y9QhAlcAIkbK2XPgix+F
gpxux+RTqMZq1oOR70CboTPyA5s2NxsVdafruZNZKzUiIbyT9bF2Q/XkIwv2oRbBnFlVhLyWReXK
7MnpG/UEzyvSGwv9QA1DlZ2QJSXuqFQl1Vsvy+E6CPTqQKuaRXgOpzHVtKDFi6jbUjEbnXGBXCC+
pmIjCoQH4eBeUXGIgxqrsUos7Omg4AqNt4hu2HOqRSTe2JUK9BZUK9w2PjYNZqhUy3qruoPL4EyV
mLrGs8IZ2CY3DHsE23JaAZBR7RpMDuBKytPgiHsrONKe0RWfwZfdbSxTOePMKoMWDvgBTPBmjoVh
DmXmaY82IVQBdkGMza34u3a3btSDmlC3W/F/P9TtkL8M9csZ3I7xSzuq8OpOb1vzEkQQWTagEqJm
tHvbgPjDWSi76GcQSsj2twovBiV9qfI/ulD5Vi2mEW9F2vv1AFmDiKTpgeXw74eJyj9PjI5CZ3I1
3o5KRrcquZq53DyPOsbabTqJWxcqXpvQLnUpiuQTlDfLrWHH6r6BNKSDUNBBToydtCkGB1kgRlDM
B8t+t3W0l6QrA6JGx2F6ApAbretVpVNgJf7sSz1Ugmy53rOON/vIgN0eM7yJ6Ki3igH0Op3bpScp
IszMddS6y7SI/fn1iH8ODC8VgNvg8O7o2JmWWCWXZrK4DkWdI/2SeV10dx0q02axjGKjvDbxDf9k
g4RoDYYJvXM107vrnpe173u/sVGTXnAvw4ONfrSRf+7dbO40zG1UqrjZSrCEzhOOJx70bv5D0Xrg
porApE7FwEn9B21BQrtLrbtoalFCXm0TNU47p8qSC/9Bwd+Slx07Xjt1GkqBAPHA84UUUalreSds
+wSalPKtGJ2T4bLijWvvFHnYkbCIIKkPXpyBm8lnwdar+idKSKc09HDKRYcn4Gq/magF2fNyvAPK
fMYGLAgyJ7kHgR4/J3HinfBCWlKJNsYINufMbt7aIUwR6WuQkVf4ZT0XbgAWAy8P91XGp/V86b40
f+6lifluo7024+5LFA3ZjKnce7nWhmtm+pdU6/TsOE56Bu+1e6ibcU8miEOk5waJ+HcB3mVQzevD
OTVr23MEMqZ7akWbpqo3qa26I5X6OEnPlVSflCfBpDGNTKa+BmeFa1jh9mZrlV3NRcLSNTWhikzn
AF0ogHjIRmNGJeREw4ani9tRQ0/b67QHA/VtvNDOrK1n9sjXMgVOOFGj2HO3OVM3+knIiyihVFp8
GN0sQcObXE/h9hNSrCg7sH+dbiYZVPe970WH25lpL4hnJmgSgUnFBaO2tVsFM8NwvQ+/qrQCpJFa
oKuiJrTxR3CA1GZtXn8VDeq1PkT38lzPb4dljRQbo0Te+u2XtlVr7JjoPt8uHByk4P3X2fZ2dr10
/DsVvtBY17+h3xeT13W4uxbHgu/AsNFNYJpu61kQSTBU3r8mdfNoZXn6mECycecxhgzdyQ49O9tQ
zWnEPBzJn6JeNaAy2oq84E8aRHfUiLmWOW9cVh1j2zEWhqPymYYA36XtzeeuGeSxm0pu4Y8r5IqA
Obn0zUvl9tW9AOlVI1LzQqbWBLVXmIfxnmx9GxabPFZsfu3gWOGlN1eB1iaYOJGih3l1m2xpcHDi
pjt4RcwZFamDj5vFcM3+TKZ2hCsx69tqTYMDbZIfElt+p0o6XSM29wjhhnfXozd2h2yz2F3SYMJL
uxPjxYna08ZPkleVeuaBSj2mh+vAs1rQieAHjUYfnpGpsqBKMilIZM54FfQ7KqZjYW+8GM46akKn
0AEZx8YLGQwPGi9+ObINnQBoPdgu1D2WklhTdfEnFtvteeSevi/G7i3ofP8zpN2HJRQBh03Yoxhp
YwHSLeRoJr5/KKocCnxAUH8GTyEHJW7e7Is2Ruqadb6aWyjw6bIEXwh8NPP3FTco1DbXPL1bbn6K
0Me+lcXsQ6KendQQEzftBwOnXYTBJ4pfh0x+1bVWjwWCbBtdQ+IHXlr/cWpAoW3MAb/y+osBJ+fX
xEECZNrxH6md3TXZYL3opBmgB2rJs2vH7VqUVr8LSjeFnyJlYA3k/WM6QBlXQqDz29QdGqX8R4zu
Xg5nMG7RYBXYGW6NjAGSMOHIY2GA2cJMAT7Lov4ZGhXgcob91qyb0OeZ7yGMCIfatZkL7D01Azri
fbRhanYbLU6+BUR0AMnjATTfgHcYs3x4y70I2aW+9QmywyWSEs18U/dN+ly2/OAVZvQVeJ5sXiA9
+qQ9ix2VOSC0Zg/x1z97dhnEKKinckOkbds2WxhJggBRKLNn2pOhm173ut/YftcuZCbDe7PIPsTZ
DNce9mAG23yI6l1jbM5wMZzR3VJ47VrrIUq2dIwSMJM/Y3TUmEbJynpD9j7JZnJEYPdUtEWxdkE/
8MnKiyuflZsJc5naotoiCwnivJm68llhLg170oBA2/KN56m9gJ8MKDWkKTiDAo+yVXTWcsqdn0eu
Dx7sMkr/Q7mbJ3oWxDrY+ylkR5Aqk6pTPjoIuJjdgioQJ1SnGBqC9iIZ+wVyqIL9rVkwONFqCDNv
3nOgOTskaux13raPUWfJJVjK+tW1OIKIjbsVTsny2kfdmSMIXLMDVdKm80AYBlDXmUo0Wp+a76Nx
s3sfLbSNcNVq2cDjJax0RpxZkB86dMKsTlSqWVZvEj+v5lSkDZy8IOYM6xMvfSRsTi1qEIjN+SQl
QrbfjHFtMXX4eYzfHcUuof1atOCejAZeXIzU3BM3QwB10k0KrNWynx4KaPTFky+6uysh2n3h3bhn
EH9d4uXo7aM6jOaNGPmhTpX9zECXfqWt01LtwEJZLEJkzX2mZkFW8oPJwrWwVAtQvfuVnpi6hnBF
CZ/FuWGs2TdhKxYsTOOvOj+q0va/tCloV8dmjHcsz+Rl6kj1VaqgoWMhXciOU3ebZhjHrS33LYTD
J4qa7iuipd285X50nwrThJjrCJZRW40QUU7f2zpQZNGQY5QLE8HTFgy94P7gbNHTno2laie1gLsA
e9faac+OXp2mh4q7AExo2oAUU4frGgm9a6fhCMpqvIkaTCPA7++Nax/vmXPpIbQ+8aVd/xhRMyxq
F05X+ltmUZucoSw3aXDdOz5zvmTg2oWYYvfFGns212nSQUsv7DaN2xobhkjnXQdI+BxxufGl7PsD
cWj7Euydseq+sDKDHCTwF0aX5I8S0HtAt7EXVgVkQ/FKfjQS/W671dKeZKxedrICMxDHixIQjXxH
pxy4WXZwy+r1esbTT3ELkH1RizzSGygWJE9+XhyUMvzHBIRPO7xRpqewG75M9ozha2FFEd+5HqhS
fraPCGTMlFmXG7z++iMm/P1xdNwO+tBcrVOriGcl6yFCQDVeFI+zpnSiteoG6JoZ0EEQ/uTUmoo3
m5dmwwa5bdW5nTY1iPURvYCNilRxs6naq1dlYLVzynKjfDesgc8ed4Mt5bfd7IaXjGuG3OFZRjSt
N2Ur367OiK3VS6nx9ggN07qTqWMs42kvdIf3PbL9rhaJpaDPQa7kOsHdsxMIHazq0Sueqkq+2fAy
vsVlvYIjrvti5kG6QP7UcNJCwLNnqnolM8+dW3I0ZoHIzYMgRgRyFFPZgUcO85xwRybaeJMXmfYQ
poCWazFCiBbJq6vE00ArT4A7SuIiGwgAoH9ju0c4ctTJn16/Ulsv1tiwTcIdvJILo0+3nBn4SpQp
NNDbOuQQ0zGTtwBPhbBc57Xwo2RhOk5+8lMm9tGo6mWvpQbWG3hxqHm+8Tr/Mai2eRRR3KyDQOXb
MHeglDYNRi1GG4rrce28wrWfLAJvlAuPiWEDCkHKUaeNL2W5DDzHWlKxA3jvwX1vwG1n7eY50sWH
5jLKAND+NM63iGkAYAiFhzOUQd5tpXc0gmQrI3f5O82KwMandqocp1C8JyO2QMpiZ1zgXcNV6OKw
WBD2P0XoaoNYr4VPGFSeQKRYnSM4Y642KlIFstubjT03PBAgtLy1ngADb3fcKiZuagH3YQVpiFvR
BYEirqt9TOwQGdLC9efpxDAOqdZnt67Ci+c02aEd0mBOjN7uH3at7Oyg7EmeCR74Jbh8M4gSFjM8
tuZX8G1o5Pxb2b2n3QFcL/hDZE7cXpioQDg0vWqH6L1tG4HR2LZ09BCZIK/WAQJZWBuOXziDMk+v
h0+Qi3m3UyIGODKvdmo/yiRYhsYIjEHTpBvexdEKQQ7E9cSI9yJi5WC3ASgkzbKNmebNZ2oRNTFf
JxDnm2Gylc+v1PONwfr1b8tEPI94GVAyjvA3lgtquMitoX5Gl1RXH4tUC49/t6XrX8bdX2p/6Xtr
3E5DlcLQ6zEcd92AoCuk0Mt9Dw/ASlamfZFICYPMsRzfVHBX9F3w3R7LH7YjxJPOTKwswz44IAu8
uvbReWEs5QCkEj1vbODVOjEiBd/TNAfS04SnmzaZP9pzxl5vmOkbrroAmcQ2LyHuw4G87ty8hkDx
oN+R2Ld20GTA3LzNnzirGe7TrgI3TW6vMgfJxXFaFkeA4OUSaU/lc+WZ3wjaaLjf8NpK3259WDxG
CyNwXrSLPyah1pBhXK5uRb/uyxXkkaNV5oXhwRkAvXL6T5T9rlQLabooGE6Ci+5gaSxk4jIwX+v0
2sDuL6w3Z4gWlMgQwSOhMMOEW5gXB5KhyaeiMxWp1m6B7aRarBWtJ6r9Xd/UjRC5yCUIVA15wjQB
80oI0FplL/alZphqTvauckEYMDQvpRbK/qFTTzxAj3YBhtswP0fhBGDQ8QFM3Q7/JoEhXoBWg98Z
BVT/BsNLn8JMVUsoSY1HQL6ynVuk7noslH1vJ4Uzbx03emkt+ZBniv8AsB/5jb5+i8o/unuRRvpG
m1og8se3AvwIPlwxfn5wmjZA9kD/TI8/2S0u3bVXVFf1IX+w8ntgu/dSQhjpJkiUF1GzdnQEMtwR
gkS3CrPgEPww7sFgAyaqAln7cK7MSifu9lRsBvVeJOghvg4fa4efi1SbMMDD/mNfNSJHp5T5AtS2
B6f25NafJljIRoQimyjz6Ehl2kxNAjXKbZJ68cHE5JP4DBLdfQ8cFd27Xc8f2JieiAzBlp29Rtpo
sqJWQz5+B0ovvMfc9tqKzNZgo1WfodU0c/1zLPBXXFvJunBXWtT2Eh5KJAj3FfsU2+CGw3MdnGVU
g48bL/8jMDKIQQVtBKdLZx9HpIpDHLG2HxpVN3Nlyv5z4tuvre+l362yQfcpDuVkJZZKLH1zfQit
9qHDIMgW4pkOa3CjdAPCJK0ZHwPTeM2MgF8nlG1q5geVRK80TaMFggDKdSbsNt3RZM3nuAcBhi+W
xOZFvF66D7KjUeFTMTF/kb3pNaAdk513Yn5rSnbIdGb4MPjlDIS94xqgmfyTB3lxaYroax4ABu2B
i+2UZFF3EgBQI9Wgib4mkAZwGLg3LC8O1j/3TM14vJe5/UliZnMEBZM8YtYrj1iBJBunN56FHcd7
O4lXoZWXlyxL2ns39ZDQ0kEZtIfPZV4FjG2o1mid5hCG4su1lg3uWw3wxx6TI6xaXG5A8hIeMmpL
GxDXrZxOGndUikvfXfz7X//3f/7ft/6/wu/qHmmkoZL/kjq/V7Fs6v/+t8v+/a/iat6+/fe/uS9s
4TgcHBaOD/YR1xWo//b6gCA4Wpv/J2rANwY1IuvCa1VfGmsBAYL8LZFBCGxaWMJ16/ON7U+sCkDS
PzTpABiu1t4bQucIn8tvrbG4rmPDLkr3QKysU5phdY7TbpBq5mQnd4zytSBeOcil8lk0lPH6qjKY
xs1PZeCITxESYW7TjCR1kgWiMTkEQsBMRJswDT7aqHGZZwuGe3wHeWJkz04bR+b90Z42fdJUK4WX
HhiZ/qjNKv0ZZPr5xmkZZuxO7lbIRxLttQn1pcY0ANQU2OzvLz23/nrpXZe7uLMcBzFol/986UGP
p4yu9txL08XDBkHgEFlT5rjMuVG+VCmCJtN0ohuBgy4Fr+6phQvME6DaDGliv29VycDY5ZH4ME7H
JpoNu9cQKzZ2jlNHL1lcWYvETrujB0nMfVmAJ2NAbOp5BOkzLq/7NjUF/zRyvKemLIDSSJgNB3rM
zGq401Fi7zi38M4FpMH7h/vSt3+9OJzB64urw5Ea4jqu8/PF6URaCqTOy8t1ku4WDnD5ij8jQqHO
UJRtz4DqP9HrMK6lsaJXHhWnVkjXkuehgFaxFfmv8AHrpevkEqxpeDFFsoZYg+M0ny1dHb1pjoiP
4oNMmPrkGAUkg4oOTQfF97V3Hxmqukei/QoBe+eiJjb9Ety2oDtIgz3ZQBmWrpsC/I9USx2quF85
Ey8/vGZQra1iDtyenc/hnEq2oyfB2h9IQB77AJwZdpdW8zoAijBqLtCudy6/tOXmfe1aWwHljl+m
9qQwZ2nH302VJD83tiHQSR2cHpj+soPJ4+9V5+ePzbSBp7ConAQEYCjksdvOWkAPd7lfyEdLm9XK
MEe1pFrq3XXZtbcCee/d1d/IC4stLd6kH8jl28ab3spms6KK0mLRP9wR3P/pjnAYEyb+O1DM9gBD
9uzpcfrwpsKbxRpAJRNeHHyiIB/H+lNngl6ZcIZx+Wz6tfVKkzButP0hdIL+ZEQ+pmhGBSnIJD2S
quxVJZbEY6/ysLRb+UVRzJpJ7S1GEiC0d8oE4jJpuadOVEHF/2i7DhayNFjXtUCWzWCLbON1o7ln
XJh72uN9apczGQ/ItkKgiG24SLa36r+0uRp4pdf/8O75+bU/XUwQQLmcucK3QETnuz9fzDSqmJnl
LHjw+npAKDb3ZybwC/dWbPhI+s7NZZv58kUxZ0lzXWpRVRFQeh3vwHAL4lmEEQsB7HFbbGrEGab3
bDW9XT9sADI6thribWhAZmh8wOlkRnCnhaOcV6kJeleL5WfTT+MZOVuoguXGewWiMzG8BKB1N7iW
86QowGUT+NnZRZ7L318V3/vLLWZzjzmeaYFyl3H7l6uCGRUPZZO5DwxyuUd7EswAtUmKFLZJ5ZY4
UUM3SRZ9cY7dMVt8oF5WEDQgumSygT8PwFgBKnmiVg68AXlwvdss6ioxwMWd13NKBVQO6DkghRzu
nSljMAnXni68T7dWtYvsNI9BurGbXENFkIAUIzbCDRX1ZOsEEErRYP/FRu2KydV0bTy1I9tQC0y1
ufFSTfTeMy8c+QWvYeiKWGECpi633FJNXEJjK6ggw0W1H1r7vK4hkMv9Q6St6RYYvuB2KlaJVY8b
6SBRZbIz1bt4R8CpCNYUrPhB2C+QjO+IWVv7/cWaACQFgMgI3WKlNJWmum6AglLWwC0HibAolKB3
7sxgC3Hv4qSbGDTzYxPsRe59zqRuHsik8OlaZIhhrKhIFWYGCBUzX//+HrGcvzw6PvQ2fBPiAr7D
sQqf6j+8hwaf4XM32OVDFJmT11l+Suoq/io7JB0GvcvuEfmJkZ6HBGDw60VfCzBiIL4fvBQIK62g
mwqWDM+NH3/u6VctwwJmOPi5EQPjCi4Wt0sq+KRAV0tFEY/LqNDjpY08sIqEchVPiniFMtQRNLFI
NZ2KWGE0G+FNLDdTMa9APloKp99QEUCj9yGpCCnkZYxUs6WwcZcTIigOrHoZj27zAXoNtDhmRlV1
BQ7BUTVuMw6o2xV67eQgkoASmHmFXkNtTt0FtvMBel2Efb3UXa6vh6DjDADmIO/bSr0Xy/L02bX8
8C5tgX/tAeJ5sbUFpXDG8gMyFLxHMyy3QVSYL2AVaVZ4pwZrapYk4D8vEOvqGoF8pxYrCLK7vHm9
DWuHIzzAU3cattAqhCu+ONSaj8gbhXTjULbRIzjXOfJz4K2rvHo71IgIAFbgzcF+Eb9h+iRn+VgG
T2k7WovA6LM7idzQjVattaWRnAYRwNtIHcvDB7/oAU6GTlYb9HMLonFwTgObLKYN2Z2qGZa1Y+u5
6Y7vNqqgdj162YzZ1zFEvIaIVX0nQnhQJNf5FxDA70gZskmavdOP/guSGN154g0R8BOQT/Waytz0
MRz2pmXbOAORfxFxvasD+QQwQ3rH8Do8D1gYQfMCAteOah8R5wohZxeqR5WPNWQCinZNRbfM9LZu
kThORYgw2/d1zVaJttUZHnZzoVjmPVilyu5Y6a3NofceyNTHQbMIrGBc2ZPN4mUN5Y5r86DL5Mkq
5JactRANArth5m7JYRRRhGyyNb2H3OiWARCOyZIAdduLIc1zXDlw6ql6awdV+aO10lc7GQUwr3Uw
xzKd35emXa95VhvIBxpB1wAU56qItXr43ThZuu3zolzDYdEuyxaSeDIuHooJjYI0SKgkT0AUaSiI
NtaZxCMFG20cCAdQW3fEW0rEJWLy/fBZKLUYBzU8JSkAGqJ0TcRasGLH7JYDoKHwIZ3IDZ2sWABY
1O+6qqkQgevaLj3WiSrntcn8M/hJo7UtihiKM2o4pBa880hJ9C6uhUCBqyLxFZiqZZaH/Eeo/X3b
ICJD3ZEO4J95GMVrJDSNq79/E9q/fi0xa+DMZvgwuKZp4p3y84sQbqiysXqjhWC8CRdrFyC8RJAB
0E3d+5E2N6AKg0eEbC20o6KmfRwbt4TgDVjyXa8wz0krMR/oyvybwl2J5DL+6dYCOfwhAtVBvPEm
ihXiWdEgWcX6p/WXRKqiJwFb2oOEI4Rx52Fd59d5hI3s47nmQ3rSUWPdUwVDBOT+7y+D+eu8dLoM
DsO8YfrnurTC/vA98Poeed6C6dN7TrvnT0hSPPIMyscg8YIbwLZG8GXeHvostBe8t8tfXwbUo8iQ
5E9Pf1SAzw6RsmT+96fMzV/mOZ4pTCHwlxN4efC/rDyBNDUhNBgnp+uEfgy8CkzoYfwFPuFscsqD
bSddl37A1n+Y6RtfmUil+qs5BG/j1cxsHX+B1MatdZ003sKJSwmOpiW5OXPPj58sB1wuKlsOUQ3i
YIQ8FjI1owcjLN/3IITAF50GzEOGJl8M096tnYRE3j8sx2n9cPOEOPimYxnMsbCwXZ8zlH++nbth
7ONqdNLNEADq5cxtiLK0I6S2PUw04UDyHrqxg6DuBDjpdHqPpLfq+dYiMPiI+JDVz7owgGqjBShD
3PeQcopAMJ3hmwMUqIouDsvLXTfVUpE2IQLBg9uHh4gzaFX92V92TgqcsGl+Zd3+7+8Ba/Iu/Pxz
8fAKDywh3PI8YLJ+/rmAWuQDIlnh5orhsov51SMD375/tEKJwCU4VKppk45hDR5w2NtBAtMGgupZ
6oLFMdQtiPmYB7d1aNnrAVzOEdYLgO5+KN/qCRMmqn+4m/FHsidvwIcf4zALv8T3bQseHi7Er14s
BlVf5cVRvc50yncacuFzZAohg61zws9x7oMCD4nnwquAlOR9PCM7MoC8FbgYEYCOZfTZZyqD2JHj
nkzEHJ5yxEWpmVSO3IcR3C5UVA5oqeukYyB1jDFb7ptih4jZVyRbJT/y4oRJI75IMrQRkQrEy0Q1
PIdnUD/wIGtWOSvLQ5O13g5B5G7dVHy8BzY7XOBVbn2axmmbIP4xju/jWAaYHl0EE4viZIYRPiBg
kGxPSLQ/ijBVOwtPtzm5hzQYqEJ9HI2nCrwbJ2pFZioOuhw3QD+/kp1MVEmboS2DhYlp//x6BDLW
05C12bczLWW4JtuHgwmvWeshqfcfbHkr80PDyoXTldCbpC50KAfgr7WVVflHG7UxnEpNGmgtHBZ/
PWtIUWNNKJi/xkyr3IYMLIgZkGNQcTSBzxSZXADtZzmHpLDgrk/NADR52mj3VFZChfMmNGPMbodl
FtQuVNXGdJiDQBlfFLfJL56OvOPIgzuXRyhNJp0F5qxumAOtECdH/Cbke4PnP24tOof9AAm2h1c7
TzFfRE8E4rxt40Fmmcbwp4FAnA7SAu0cqQXPynQD3zgc0FMl2eyUL+G6iu6vR8r9YZUPw7i4jhFj
xpuMyZ1XreM6BVPc1M+qhVyavuktryOooDzb0Le8DeqZY7wA0LNY06h8LIJTnIU74TBHzQEHhCJF
EQybjF2P04QBP0C65RM1p3F6hPVnDYg0d1QMIsEn1A7yOqdToE0Zgk8jc60D9QpFaGyqAn8TOiuy
2RbgCIh1n6h9zGOQcwRmtKBrM/TBF1vV8UGAGw7vmHZlRZw/gOiRP9gjqLCgJ+EvG9eJ5Lw30hkU
W/IzNUGOgQ0IG9RIY8tSSyvhzdpvwSZcZ69Zl2WrfuTxlhtW8ZyNASYgXvaKDMh64TbK2kN1tH8w
2varWQbpK/KiMJWQjXkSoZ/eYXbqzqhCuv2PtvSMcxyo9DDWTbagA8AzvhdTOqNqhxOo+kBj3+NP
QQfJgkdV+DbYV/tsnRWdv665UXyG9PZ8YFWwsrIa0FIfYRyj2XdJidiDhjNwjrdLsjVTjwFjjUsG
zyObFX3MynmAl1hghvJMtaYbtwsXK/81FSPDRz4ThFevQ1W4h0v4aE7C1+wCQYx4FVhw5FGxlBW7
A6Rxc23b9MBnQypArYLa/kajeYVnrCGy68yxCjcvltHzh9zeU93VIoGEyJHxdj1VYTRyhzULpFam
M7czrK9AIgLYUI2PJvyx7+c8+UQTBOvWdB5aMX6wuXw/584Vd0gnltdznm6HFbgN1JKOmjnIYB89
D5H06QDThs4b/ubuel5/d87Uqa+Nv5xzmFYg7Efc7a6R/aozUmetK39bIDYHDJoukNhhtJha0O6Q
6Qppq4iJFLHnbHyqEYYCWlFmkHW7tmwA6kgcEUK1bcoLmcbokFG9CmLxKbUjCEmTjYFeNDrQ7tVa
tBabIdUukEa6iGJ8AOz0ktQl8BwVWN4wBckuwF1mlzKHImXnn6kBkgbsJQOUaknFgqXWAzpTQ+oC
BTCx6KJOrshWCwSLdTyHFOqwVW02f++GceuoQV6OLsG7bbXZhYVOczeY7vrWIi8HjZ+p1YbG0mPj
H3FFZDsvi2JP7ahrFfaQY2N9vSWb7Fl3GHjyMpaj3gq7zBbw7CZr3vTOjqUyP4Z9hZl6vwhksRWp
grwVk/ksi4rhezSuMunVP4Zs/IYVtPUsFIILSRVI5ISD+G6sORaWVhOe+wA8MrK18i+WKRArRick
zGKl01iviWODiL8Z8wc6cj8oZ5ckvbsFNeC6EC7ohazR2zdJ9N3urBJhUgPklq5wjjG+GitehCbQ
dJDMHtLSn7MAOQ9GvSw5iDkyZFm8ipCdQKE9hT/htRE9LnKCRIEottSbocNvJZRdP7s9S+e8G4JL
DX7KBWQYGGAf4/uxgeIvdr8cN9ahOAMPAdhcFHXPyBIGwNlERsFPx4NEN/B8qi5W/lCAwRzs56sK
HCCLIIOEjmxNTLiH1nwFMG8WtFb94teA2kdgjdsw+DKefe7uynwatfLNuRghdGT3rXkn4xSxHOoJ
X2QQlcMl8M1i50FMekkdcrkerUR8AbQkg0BOV2+Rpi8eR9+9p/rRTeDTNcvuFBVwzwPdCL3z6Ui5
H4Loi3uPeOyabc+idFVaVfAlqFbXjrZol5Ye1c5k8HBB5O/z9USQNTszJC5cigXB0UL8Zq6mAZG4
tFOxls+jiIaNBSj4Km+0fkmLYUYNDBv4PGj35XuQL5UPvoD4FB2qdgDerjFruA+RA3FwwYC5oArD
qVc+3pqftLD5WoCqdB2lvfFJcfzlp2OC4q5cjJHIEMJFxg80ksvr5VIQVp8h3yV8+P+UnVdz20gX
pn8RqpDDLZgpJsmSJfkGNZ6x0cg5/vp90PQMXbNTX+3eoNARlEigG+e8wVZwqAkWE2E5oo5B/BBI
+mxnO9yNc1nvcSGZvs4FPivLPzrJ0FVAADM727PiAcGLdX9mSXojWfVWTTh4ROAJ9kWYYBt2T3yT
/bbQTiCeZZO6XIRgZIMWOl+UEXPOZTWtldh6KZeDm7K3q4xY2cjlM/J6Gtw/hT029wW1zKJ5V6D7
s5KDZK8e9O7EdvIsS/bYebhuDCzDRaHv2OZqRxhUvgMq5i01FeU5CcsnLejD99Ep+OdA9rzHIuta
A+akZuNGttpZmK4VUncHGXwESfozLV31IkvLjDooird8mRF5OoTViV9aFdf9myyeCvwmIYWcwJ66
p87q2Z321ajvB6e76ksDXDdIZL81K2O556FvH+YyxsMOXJZ7Ciz979NJ2LjszONfofZtMEPEvrs+
IwjmGclKOKJduayRu8pQzWSFHeNO713j0sA3eZlrVZyNTL3+6pwrJPzGLlvfyzrxQhiaVYvTzTJZ
k+NDqsbPaeSlL6TGCfgL70dnp7TpnZtt9LbhZyYv1JjFn13ZahuQ6OoGvLOBEpcdv6ehYm8yxSsw
tqFYDUiyByIpT7I4GvoeDBq7qCKwvuRzuSmmPHkPRU0mYzH1YiOdvOOW4O5qNfjVGqdjskaxaTrI
1l51/jALUV/lUCXczIYKYyGtyhvBlzd5nSw3q6P8UNkyP5Tx//5QsjUj+ig/lILCJ5uFpNoF06ye
JMrzjvdcijkJcD/gTeYuFiC73GUEfkOGhkpAgH3p5EgxgcdE905yzmjpZGXZvK7acMMr/QpYUvwF
HMj8ZoB2T1rYwbKkDgVbNNTYZcnVjIMxq8m9lJbTyQiL4Sbbgta7otflXmVJD9UvFdKS9xKoyvdu
dLSLbMvD7LsmrOiuGq7iME9uxBzO90uodepzbwQnqQ2OwGrt594EIGT5cEFXoFmgpe6TbM1Z530t
M8nTyFb837mnUpC2Xai+2Y6XrjL13Np1ciA1VrzOthPvEkXV1rIYpmp7duvgw1HtiF8xPqXhhNqY
bFRbLlUYjXfMG6V4HZO+2OYxIXrZOgRGdmomnmj3sS06KW76KrtmOVLlBOrZuC8XFd3Qb3B8SMm+
M5GHAsMR9H9aD80lNbAWSJNMW5Nfby5Whc8voBxOYwHGYsKxYXuvrIRHU9VotzjrzQOhhwlLuGUO
FSBIZmQf9SAO4wxGHXHE/IvmDdmlisRFVTSlACw688KmGdgJLa1W1LRPwQTiLMiq4ousw+jqm5Xp
ALGWqsgbMI1fXoQmOcGkwVrQi4anL+NHDehUIDB3lEU5Qi+3IunVF1mjCfZ6k5UmW9kmpmS4EQa5
d5c9hhHD664kkiSLLmFPhPv7l9kZvyGV055kdasAa+QH2h9lMWwqE6YRdAFZlIeh1l+NNk3P8kre
DL0iYvWCssQHlQfVWuO9seaHkt4Gc1Q3htr1G5401TZvC2ctB/aFprwMP+5/bVN583qCbA4sj1nm
2NCvSRrvdDHlX2R3Kycxq6uz/uvju6HJO5D17iX4Ta3gi8LHD1c4O6Hs7RjGLXEWZLbiHh9V8iwZ
nS1IvvEsS/cqDDdIG47jDkLtr+Ho/BtAx6d+hdLBQZSjs0lNeA4TKNhbH7vZ/RA07mK4EBy9rkBm
JmuQuxvH/Fc/w+uGbedg7OeJMloPSaidyWe3Z5CA2ToZU/FncJBh5ke7avb/s12OZ2nOePlLiy1Z
LmddkSJ66lq4+dId/VGUIjqPItQh5GeWztAU6cz2++3RKsc2wDLXtaeOB5cM1rUxtJ8yJWy7Aom2
urZ3MiXMru08YUTw0rILlb2C2HmbBvSKw2zwtncPJV1767uoffZMr3pOjfSrRMKUcehunbL0th1L
JylZf7KhVUIyLnYPna1UqbOT4LUlSSJRggL6u4vU2EpGUa2Rwhk301Akk+94+Q3dw/ggAVL3OgmT
sse2Wd/N3fD8BiBSjiig26rLPw0hZTGbQHZziDPo/hlvshWLMQyO8XVIkyHcjiFxulIZUNPU9EI9
i8TbaGTHbsZymFC/uIVZ+X3S6+QoS7Le7fRfQ2WdPKi2Mq4nXtquloHWcYQ49dPkNP2rlXTNpq1E
sx2WoqlozsGOw2glWwsz9q5VbR5lo6wq+37tGar2LEv45SDPO2XFEx7sv8+matsorO1nnLLbFyU5
d3o+PGuL/fmQkUL3glb1ZZuss0MFG6toICC09Jd1XnJu604/9XF2eQy0p1H1ZfFfA43cIi3OIPhg
A2GK+deV5IA4y4N9obtuesnZJyC6oBHCCp29ouT6Ux4M9v91xg5/qzkB6K+W6BGRNKIUCwsBeMBQ
9dZJlrpRsZ4wxvhDluQByP+0inE63xnZgFB374YvPfHUZbCcJohaZbm7o3XfJKhuLzO2wrJOw6CI
F1sAkkpzPCDnr7r8k2JkrdemsF0kUPn3yUNc10+pYShnWZoGeLTjoH2VpdoZ+lNduPMuJXN2ikKB
o+RySP45syKv27VJ9Sl7pFr1q4csTmm6sswyxpbQbJGghQQ0Y1nre6hlX4Yq9a7q0pAtDYUJmBVB
WGj6xeBdIRv/GgHb9edc6tB1rPTQLxAFQ5vNZxP1y1lvXrIFpuDwaN83JWEU2UHWDYsYkAIW9j6o
KRTz2fG2uXO2rXFlJ3oEWDo3L/IweCM2bHjobnsMlXihp0G4C9B5WlpM+IujQUhN9pOtgAtfe1zZ
9lJZK/dsLFFs90kKa3kaGvu+bJDlpVUJwj/BfMK/F3gJ5d6gf3mchcok1uVSp4S0mon3e+uj31hY
J8xuvothqD4JzpIO4eu/kHfVXyqykbK+xoOesFlT7tUxqj4Fr0nZWNpf+44NDxKcvHIv9Y/hOS41
TzXQ7Furo1gz4+P0zosEAujLWb3UyTNZJ1tlv6Gvxb9bXW/4Nbaog3rlDULfKbMBSa4ViCShxH8E
gLKRVY96eVbYbXjuXLPZeVYyv5ppcFYw6fhrOQEyOcgTTOHvNU6Nk+/dijzgm+jiThyVWrulAe8Q
kfzm5GnjzZj1uNNAgITv1F4OssGYdXH0/h7h8pde7lQgB+MWMB7GvNaLsd0NbqW98lUquyEN87Us
pg1IY4uwjS+LzZjwmsZOIawjvVsZir4dhjgGO8RQD4SjX3HnPSmtob3Kieu4IrC6FIXNxF5OrD0g
wotO8OTeEBjblEIfL95CDkpGLEJVK1z3sJ5IZQetabyjGIakYZKVK81LzXfFzonWKnkFz60y3uuy
+ZwsI72FxD9f/2OQok3qOi90+5xjq60occJeaR2GoC65Y9aRPBnmNSuWvbcN29pmip7vJjDexMdZ
fGXRaEzerJbFVxZb/FRXcyaq52lKzaOeesoKGajpQ0U0adV3VnYi5NK/g0nLTTwTZC9Rmgp0M2/8
8FxEexF8yk5Gr8hecvB/9TIUuCC5ZguiIUn/bipnOUPZdr8uK4v/uiy9mnQotpUyaGvyh9nlcYgN
9OBK9fyoyTTWcR9M1qqurfIkG3AXyS+Q37uTirDvR55xL7POvOESZu+zqbK2CZnPj75u1umCWYod
TAzCsnVPMUqw17HH8vwOZmJkUMfJW1q1v0ZqQXYfKTuk/4ys9My4j5RoJywmn6ei3Ud4VfzR5LsR
waqfNU6UflX29puFSsem6IfoXFdK8lQro771LLv4QqSF3JbTm392c+fLUUkxfXZijt5bgvFrUGXi
IkxSq5pF/A4SbPISN4FYhVlafY8GF5UHMmdJwIqqlM3HHHkVmi2NuCIX2R/cuvhk05+tq9EkFoXx
EnpPk/uNDSeY2i76uRidJLDePvNMc1ZBYUU3rQ30vesm9r4wNJJE4O+x6R3GT9MusLFhbdWU4LNj
Qeg0y7sElVa89lAIViUeIXvNK4pXlVQVdE9vXpWmKF+HaVCvLW6J3HfFq+xhje4+nKf0Jqvs2mtW
seuKg+w/h721qzItXctWgvjtBXm0Z3kpWeWKcY3VTvcsS60wPPhG+JjIuaOoVrY2nspIw/Jh7NAo
AMGW32TfscjqSxZZML4jxcBMJ8peCV1d+jQvvhkRGGkTSZ9j7bpga2dIHY1WfJuCCTXPzuRHgZfH
R6l+l90VDWzS6LKxl0V0GZyiHT4Lo6v2OOs1W1mNj+m6NeMMLkWmHwpdVBs5aa9Yx4Kb8dXOWyh5
hnkAQ5a8JIWJb48JuLtxevypij5gKaxYq4kmv5QtKCMx9ZC88iFZ2WHd7VHxUkiQLuX/x8H3qZar
/ecEWogLaNwWqK8sig0tzH70LN5iDTGyTistX9bn2jivy3Aw7t3qfPytW+umv3ez2SwdVPbJ5ymS
luAkEf+KktbzG0fDL6GdzXcV590cPeivquqJq21Xwp+Xhyj7g37nwc3YyKJdWeThCRScZDEw3vrQ
br8KozYvYxYmpDGZrLctyMQdEodx79vk/P+Ezb5W9ZzgBMCmp1jzvG+mgZsc1onqC2It/XZMWuUp
8KruCXK3uzWiUnmOJwTfBBzvb1bfXXQ5fk6QgRqi+q8yx6JidNoBhVa8h8vAyy9OOXUHZKynfRw0
7TWbFFSFsSL5SoLoRxb34meo7i3d4HNUmv7mpu6IGw33nrKQzOK40nYwA7pjK2bcWvvc2kRof76q
y4OCt/fxu2I3aFkTE8Mvst8nhhrsJ6UO122jG2951Lr7siIIIYsTkLJ9oiTxvYjJqbHXvSa5F4eQ
uzTD+mytFrH5lqoj2XIjz1lfKbZWPFK0i3tnh3T1vsJI8d5q12G7d4gI3ceKwmGflwqsBpexpU32
pJk07B+XTwW9J8M2TunvrZkFkbRzVVQol1bPK6N9qCnTvTX1AmUX9pp6b53TONiRYoeMscxcOyRC
sAQ37q2WhtOzpSM4LqcSkWrs1BYdVVlkbdN2c9cgW7CMzcdh3ulWgGnKcl2t18cd9m1Qtabm0Lhl
uw+m/A3voXH0YVk2Z3ng6/11FhtXp5nH0797yG4CyqtPIi/dyWJTYjKcCwvTpMU+MjN19+zNLTij
Mriy+BoO4ih2tK1CxE9lpewnD2ERf3cikKWyJBttBf3JLhu28TL+0TVOiUWlMbmwR508a3X1Vc+x
NH3M3eDM+uQK69hEASue7BbEcG4rtHLWcmIt4+HjR7DHM1jWT4+LBQX2I5VS3BJeyH+7PhSOBpGj
PN7Ivo+LOXpysNymPD3qu1DJjmhXf5VXfswd5bq7IjCm3edwvgSOBlV0sVuRByXCaUV4uGRPC6vs
7+o0FVbry7KOVcY/pxapNPRbkBwwlGytArA43U9l17ZMFV+0+PHJlv8xXZtGOz0ISS0sl5yWeeyw
461Ils1JcZEY8fSNFrvszdDB9QbNO1Qhv3JZtK3E4b1JFGfV8sKvNR5usl4bXeNQ1SrbWMBXH1oD
FcxugDuDcjbfMqIBsj7JvPEwixFyoJwcWx5yJOAKiYGwodVIBchD2cbeqV4Osti2VrVVA4jism6o
KpLU5PhLX9VVk8hU7Jxjp3XOSdqsO8+Yn1iETWJjS4MdOP2GwBfrSpKzz5YdZYsWYdu49BbL2Ee9
PPMC7dcwWbyPrUPraBZorn6v0mY3TbpyAtKQumZ2lofJjBCsWg7yTNZFJIzW4KDr1b8akBqHgLiM
lZ1jpd9Nalkc/1Uve8ihpMmDbc12+X7F/7qYHKvV3ncCiEtkjtBvOgTTVl3sEaflAK7r16GUBoop
tJKDHaqbWhYffQYjVFeqpww7vXFi39KsCEPpOjw4ZZbuBhGmX6MgeZaUkrkJYn4W7e89PMDo/7tH
oFTteppb5GE9FES9riV41Yb5SVedjWngtfuoctIYcYRH+TGi1pNubxTVGXpMdpL1987OpDrrPsPR
zuq69obWPMwWE8eOkdiJR7qvdvbYUhV+NVnt7V5Z5s0OQN8i5EpdsRyaOo02vGOraznNvUFz8I9J
UNOe1cXGafF2GpVJXaVp0K0edbErHOdeLqR306NJ05BT9eVIWflbuyw3DVoY/5ruPzuOyyeQLfIg
Z7Q191fdo8hdx8Iu+7h5hSPMNoGAtvbIuIx+GU7lecSNkcxOUalPFdwU1RAUZUsXNHq3DtsabiXf
8lZW2rW9mIJMRrxOarRPjaF5qSKVZ4keOQfXSwiXDHXyrLsfsk3WgDiN9w6Rx9Wjzrbw8Yhy2HRa
YtUvAqzAS/Eiu8tDanhs21XXuV9D1plCjRENEc1eL9xhr2UqGJgsS88E49JzQ+xjL1CBqIJCG/jt
uhxli+wDlrMFj92j47z0lg1wJ7Vt0RtIhmWpfiyspG9egwzDX6vCCs9zwy+ZFY2fWgZmvbayljx0
hSldGgKQyJvpOFWQ6tk4hjeENDFoVGBgJrw6+0NmTn9BtF9BQhlCP+0GsEaGB2bJRFAgjbpXJSCJ
1xs10h0O0ttqmsQHZdl3wV0qNsY4ja9lA5g8slHW19zkcJ8Jo1OCKwGCjx23X5rll2DOEFFtyyfD
0snjOlNakh36uyzP5KGJmmJvNgZiT2F4tv85EFqD+z7yWMsiV9+pbvMpGx/1/+o7j5VYsG3/Ocdj
qEjc/ogn30bO/aiXZ4+6uXSjU4Rs9vIJ/nWlR538MMmM9LKLC+E/Xd3cjHaVnSO0FVrNGWFYjOqd
0NiObtZs6ngGv589ew5ETqVo3dcy128l9ktXlUTqa9Npsz87bfrUD5n3Ogddsybu4vA/oNVsBntr
sP3f6EvRW7x0ZwUIjpwp7msN3xjxh2y0kAp6Cbhd2HOf6sQqsWELudXxXucYLHK2ZKDAMsiyPEUm
fTiCaF14H6P3lgX4fKfjcJElqJxfslwdrveSMAlsuePtXrKdfTYX6rMseQkREhvdgNxw3sGfQxse
2vkqDzpA2E0eGCoQBeryyvzVUIOoxHLFdTetanU2DP+lBVEVP+QJtX/MUKETcI1DscvTCDP6f2aG
HO9tcgP0pYcJJ3SnzNygPWbfWkA3N7Nw4v1kOjDL+hJoyXIwiIqcM6zn9YC3EXal1HVGuDPqeWR7
Skn2jSNT92s7gq6Ovc+twzQpVsaTGk3DOiOy9R0Vnkqzv9co7a3VJNNPhlI6l6knrSYbKtjm+Haq
n/1gweGc2x8Qstzd1LTFMcOsARHAx2kMPPtIWreZV3GoF8dWs/HuGpXggKUDMWcIlbZVl6+iBwbO
Cl8fCO6VrxkbnF2NFfZatmaQC8/1kH0lGJ22q26YfbeLmpdySaqiMjP7loOLYx96mALAkMJWpMvV
Y6MF8/2Q5MPvxe/KbGcI/SrhE1EheCnLWTAX4reibPhXXbr0K90cC1o5RJvbDc8Wa18DBxqFIOMx
ZWLjCLWGFRvFz5pVw4Spmup709uv3qgar0k3mvvEMYNtWvbBuwKNYARK872akRzN+6m9xGpmnEey
nauqHvPrGAm12YUhTLQclBd6GENw0JoEr8hGD276cuCtqboMC5EtJty/AQPLJr0ZcI2hUXZjif5B
+Do+yjnkQdgRIPBwCy0VXJowZ7zNkTI0jembUZYobZJIxxWqi3dRDyI86C1xidFxuBSVQPO1CWwi
ERQfDWIpZmYL9MnAhOnRoNhWdVYAbjpVjnJu3jgfRhigtSxq58mGWPw+dN/tpTrAA+rQLcFBsgSV
D4I53GtwXVHAGhTcUW3lBHnY3AxhRuJnaZB1stXSeM1FrJ0+wGGrFRqEvpLNztVrQYi7jhl9V6f0
pakq5bUE2rVvZlPfplWufOSWspIdJhy2112VmCc5MsiB6kjrFWxGXjJNJb/7ywqitVJWu8S4xral
X4lIDtswU3AQ+adOntWxqFZLOGM7eVMPh5A3o34aXX6YjJUHq071i1e8yoJR8IDwM0B/h7Fw/nLq
qUs27LvTjQmDb/0YVS3jQ6Ps/WYKnJ1skB8lAPuAhU+IyPziiu1AxVe6Rnyd8Hy/9qUW+iT0CTjX
87RzqsbZyG5uQIrANj3W3aX1/3uU1UfVW4f5kmLo/Q1xov4GGwGpDwOfZDJJp0d9F+UkiufZ5XWQ
brIhSVX1RIj1IAfJev5eRB/aYQlxOcaVbDcR9sG131VL/ZCiOrG3Q3fA+aGEDfL9mlt+dRrFXvce
+DojFO2hwTFqDzLLuFpl82s0/9EP0MM/jbD7wXTh+a7zJxUAnUWaRli4OEUBhp4PaUDZ0PbjNU8T
da2nGmDgxj1PGqpqUpEq7vVdqEbuWZZk/VIle3mzCHb3xK+eFwD+TFt8KSc9eFayF0DCUF6Ww4wl
0zquxmgri8BFFxvlatpV8YywpdudGq2drtacIWRJ1n0FpWo+yMbIGactLsz5Rrbidzs+ZTk+PLK1
zlD0msBxyUZZBdMCqK05XWXJCogxBM0p4PUm19eL33S62Gn0AErXKYD0lSw+/KrvRjeyPC59mkpp
V9LTWnXcEW60Nn1xXWQ7dQUjU7a88xcFVg8vE+PbtJRklarrX5GJTc+yf8NPdodNPKvO0sMFRvTc
C5MAPpN5kCkQ2QAppmOjo0cX7LHYAo48fcr0eVJtdo9mdCYvpa75QMMzsnY6G1uf5+bzWPcl4Eo9
WU3ZhN+e0uMS0H2EreXdkqPNw+bZgdudThPZ1jRzdibR9a3rePbWLNKPMi4VQPq2shKkJ/ekYw8I
AUfPXsDDXYOj+M0l0G22KDRrummgcWGOF3mmWMCNqhIBR93ma42VIcO+vVxEj70V8SdWaUKxRM5Y
kgc1wO24Ccy1W+hEcZMFSb53xufJW3ZEHtK+IddHAmMqjoZez6s3PYLljXzGkft/9IGx/VkgsfdS
qkZ4CN3s0+vDP0Qcersg0rx9EijEtngdZpWM+BXNb1Y0pTt7QTO4zXiI65K/Ff0cN8Km2LT8CTmp
WwkTcSuQPUgC0OeV9toZ2jdP011fBRG2NruAaKfi+LVBgkidAP4MYbfqB+4eogQ5nlMttl1ohqg3
z1ORPydP6OuzgABEImID6NmBeFqOzZpMx2YYOtZlNY2fRmCLvijac0c4PiRi/1di5UjMVka7CQut
2patkvmDCcBUT/sVupIAnaJPze7mP9qq2+FfeGhm62qUtfrkNWBbWZz6jRfVua9F08+g+6POUV/m
3fcHUtj8L5pPVAZ3sZe/9xlgEr3soOIWLzpoNX+oMZfXlfcwT1ZWXbGsVC32Y8L8I80/0P3aGvxn
cg/TvNFpfqhsE9aW+RU2QHUEcszbCWYvvhn3hAwUZVjpc54CsLK+6ZE+A/hmT+lFhVjR4RMy6abM
WWCnDLOpqkwukQ2yeg7J21kJHgVj0e1Ai/6hDHn+2gU/KyR0d5DQ3hSio+wT5ks5EkDKokVwakxZ
PGZnrWr6BTwmf8lcocpEeAGI5PAjjcP6ok0GZmjpa9f32pvhHHsQlCslEK8avJB1gbLBeuQZQMTT
PGAvfjHn8VgIFSeuJLsMLZ5PGhSZzZzwZZDo7XcReNJjFB68qt04OuaJQVFjkWMOz50W1Ww+22oX
2YgO9n13A/qxNutpAIVsHrXCVXw1ijKQdt0XZy5IWE7FvO6CvD6KeDjUHdhcpJZIzQJfVzp1Pwxw
zAozB/gKrgvZerL9kYOFSkmaqO1wi+txZYgC++I6wJxxzRFdZe/aLkI7M1JXNghIgfTCfp7hMZhY
APlakGtHXsvd1dApbN2D+kAM2zerdgLFoR5jT8APr6pI31RT1Ry7BOH0qzyt4L2l/m9ts65SkRd2
v2vU7lCUBLpARzJKzqLJ5vsEIR5BcaD72TgPO8geOWxns/axeh/R0Zibo/AifWt16lXVy+oIkHzm
Dotc7FJ4P143EyCTTp9+sFbZ0GRm77kRi5o8OwOf1S882jriCnm4CkoHD6rU/esFP6fP2OUFbnKq
yM/177rtfBFB5+vk9A4hXNWNE/d/lg1fj/DmW2naCPiWaDeTgS/yRSS79651mkToB2O8aovXPJqr
TdoBRK67H5mDZglAXQfZ1LLczErkXvs6OGSzq3wJEPgNpuhJM7q33GqLLcoln22eKhsnaPjyEHZE
/ac/q7boSeGTqNaa4ksT9d/C2mxRMozsXWKTUCmHbhv0db7i8yZPWTbuvIh/SFai2aJnVn+uCv5Z
Wipes4G8vl7x6hKIXRJn25mA8t4WzSnLCqR9kuJtKNWVWLxh8KnEJgrPNDKaybYtglNdoiqRcDOq
Wn8rA+0j0h1CNU39pPK+sermvt/AXLSOiq4IYvaJeUgFIhd1W/0UWlH4eFIbav0TlZ7YH80Ya/Im
xTA1fG5zQ9uj0FuHnbVGAblwmi9qKr5Wphr5njHy6utml8ixw21tDOgLh2BTay876BqbhMRNPtra
m/0ucaeV05zKNvVde7J94eUYvmeluy1I91w6IIt12LSX3OqI5iJHgpgaPKxWqGhSNt0bMf3YF731
YRQhjCxCTlehevshRfPEbY6FMv3wHPSvLO/TGjLsP43hkJN58iNBupjFeVxNFnC+QvfcFWHocc+b
V0p2DTWbNKue4qHlGeyO5hbzDN3vFqdPI9W+Qugewa7WJ3NyvXVc9nhnJJBTxRA/yUMvrPiJ7OhT
mtU21GE7A8bbf3ETCBZElvzMVvyurX/GhvXVGqY/a70lBxaZJ8DYTyUsRGcijmjabrVGB+G9wWx0
4+TpK7Li1mVkuffbOq33Zdhkt2wCh6dE3bPoZt/ssnSTsalb6xCzEMWKcfjSBrC0mb3qNJyVK10Y
CAK5yb7O3PCELU2A2o8RPc1eZh0CdmpHESXaMR4MGJpRPj8VcTLsc0SQT0DDjZ0mxHTuoyxkMwut
FXhMte0HjBHJNWmbMk6cW9aG0Sasz1UHrccUNslUDCDRzmBLnFf4HEaI/64WFOSqTVTy5iaQeEsI
69U2POwCZ1G9Nc2+V2z8BvLYfWtJ2q9qx+pQ24/QGO6AARkTlkxI5Kvvc8Wbk1b1xYdSkRP1knY8
lJZpraG8Nn7L4/JjtGD6RPBaPqAVt4CTwT6AU8X1rxPGBwsYzopQtT5Gu+vw8BUq3poW/hnERT5C
BFF8HuvDB/F0XtiSqv/QvKD3M1BSH56FFJI1u/VHWPCIQMew+oBCNiKqjcRbqBhHDAf1C/qTHgEJ
J1jLYixm/ZIrsIjG6GNuk3IFL8kE0x2228ocWWRN8xjZvBMHodlfWkRcLw1/69Po1lsAZ7wrswCt
Sy+Dapk61pm9NhEl76bMtfLaJvzLBnPV23xKJIYSpLzHAY1kRGG60FiioKj5AI0C9hvioGePpray
gYxvVVVpME5p/nD7lBQz2iBw/Isv5HSmbY+eyBqkkL3CDcvwe81Ir5U1OP4kEmOTEAL2Davf6UXi
4UkeD9u5vPRJNe27Jg4uM3+LEtsnMItvaRSIG4HUzkeTiiWrVtQrUugo+uXzzTYnFuyinlYEEkDX
odxNYoo3WbWPuxVkhnZrLCaoXR6vYMQnV3voioM347SKtCMeLOX8regKfEaKeVfhyreZSu8r4OB1
Vw8xxBfu/2AG8TtVruBPscGGYDjczqC1HXsTJFHoBymB1qZGB0dwuo1jKEMiQONLG9KbrSQXfXl0
hymBKzvr6nWHdqiCDhsLt4D4QEAALdbAWnVe5vhqVpCIZHlo48B+GUqPoLqVbZvOKP2hIKhReKG7
TjCA8xsyy5smKu315Nb9EaEO+xwLLeZHN4NbaAiXaSYP1Jwt9NUp4lNuVIB0jdOENN2mt6b4CW5H
tWPjb/HJruimVXsNxQyhNMFTy62KOFT5p+nMHUZswtr3SNFEUUwIeXK0TdsGxa4IRboy47fG1qpb
OI26T0TtG09vMsyDmI655fdTX/pREypXu2y6y2iPip+Trj83YhArNJv5w1XvGGG9kReEeZK2vhHt
BtzQAfwpahQocwsDbUfTUKZH89JHlNZVteQCvXHLT2K8tA3ZRmwUvWMYuDimZu4ZIfddHyqp37vq
1SSgszHsafK1Vjm2XvEmhO2c8lb5UY98UaOlGWezrPJNMyV/NQb4nRpRcZxzbkVXx6e0H0ZfiSfH
H3EZaFn3UYVgWVHt7IiRd7CZAtyDRA9TugsCTNeQ7hCO8sMczeHJDIBvjWW0irrRWjWC30lX6tlR
ET0UUIPA6DQWB3fqcQZxi+qE5thFrXmlMoCKGFgi6lhuAJZlRyYy+6kePRxdRjZPWt03O0i2m2hU
oKxVYt5nVtoArSxf26Z4VlQAbwhsNzunaT41keoro9ZM7rCUm88zr3M3wpKbw4Mb4lq0xET/D11n
ttyokq3hJyKCebgVQrNlS7Jdu+qGqCrXJpnn8enPR7q7vaPPOTcZZIKwjCBZudY/9EOcBshBE8FH
2rxVWX1UXixOcJRUqlfLj7Y1wMoRFmx5KOBQ4LPuL9OE+1Dvfc/Cwtx0zkCuA5mmKUMburWfKZVO
1wmQIZpF7S5zo3cHsZpg8nTcTEUWLFNksxgeuEDDIHZ2FKqBcLJ3DIGmbU3KLEByVQ2yGDRhqUQI
rejVpZjQw2pDXlG5bRobB0m4nZIMjt/lSeeLMN6Tg8tOKdK7tqrbZ2L8C2aXHTLmyYuhacq+4kHa
hPNLBoBjzBNxa1nPRhaFZsOlbiLglXR1y4pVbXQifVZ2lRFN+7yytW0CwGYjXORkk+dITBbhTTv4
OQjJreWkt9gTZ9tym6BDIpe6da7uBuh4h8VRPRi/iJwwh0OlGdJ81yP8vvR2iZxXghcDeuq7cFaD
1nGbDXTlbBd6FjNJKKIAlafvGro7Qd2340PLSQvlsG9qXcfqy/PwLDUQ/qrDZNpi/vjgp3LJsbg/
SX9mO6HgdDEbWycDIxORlAOt7zQ4mjQI2ulhDsxnEu8x+Rl4rr4CNhBQe9f4AyHFrrZQMK9RggAd
Xnb3OoPCZVAI9Kj5NxMI+mwy541KJG32WIMx//xCZmE8iyS7KWG9+IOqhU+iNb7bJnX4ZahOSZ+K
YzEzXZsKcK6SakblnB1WmVBPz3jvbjVc6Py61lBEKkOocyE4pbQ9dXoByGvK0HSM6k2IwOpeVViz
DLXVfDbWAgrCLHOskWzrFnrpsoOjiRlGCiG1XxRW6lOeAATw6iOWl/1pGsVwkltfTWSb/SlPgE7B
qeFN7ZBuB9++n4vM3fPjVicjU6uTTb5r1y3ldUbs94Qk0nJKchZtHrwkX57N7SgG9Nm0rykwIkNz
Jnvhbkj1X4XmNae0Lt4bNyeBUphjc1jinCWyB6vZzWZkifv5NBo9WuZOixeureX5xrJQZ9EL8zgo
qyFetZ/mpTjxFilYBE1hYPXlux2DCuiGqOT8pFpafHZzs/SVuIxZS7nhSTaEr8ShcXq1SLvvQkVt
TkvfoJc1WvuG6fDUqCnYxZiwdFM35WuSdr/brug/r5XckpcpXiy0z+dwcVF+6cU+XN0o5TpDbrlr
d7Xm4/feNlUx8aVp7CkcT3b0BqmpYqILNKT+WV1QlfWc5N0ookLzW7VOj123UHBfttqY3jTFS3Cz
5x+j+GYhQ4kSBBF824ahzyS1foH6eSjba6owXSCh68fpHOabWA3D/ZLVh7GtEVYocEVM4uPYwUtU
CNaAwU7GSX4DxDyoCzvLG2W7Cr8Kw118udlqccXyNzQ2cQeIEqkQ6N+vZeGxtBpN8jUYUp0AOugn
Acfcrxx4bPUvd8l+kXdxubIhGnKDbrmsjunjgYUNaiyO8req9Kk8NWsju7IxEfPgNl9/yv9rd4gR
/T+OHh2v3c2jILlY7LVq9DFb/s7ipPdbE1W4wFZMBEaK9DDUuUdRhwOiCv/v0k0QS583jdeAzxRO
DeSOZgDxt5s/BJ4SVAAnTekuYdbHx0zJkXN/7rEJ3PXxcCvC6pIyD5xQycYhrcp/IicXkShvoWn1
eMwu+nOLNjzpcMUNnLRRNgCjKSdEyXIP67xg7l7ynTZGN4eqWJg/8F1/a1TX2A9rmkC1rPw0RchE
No1+njWsbfYQEZxH3/AMe4MLXjIvXz1Jg8R+oIggUg7jUSntlEfHna9iRpDNcpSWqIk8o4d4Qz1k
p1AV6HJ3CmEVZKwzl+aIFoxibRaqzhtlAqTlGvom9SLzgeJRUVXpySuXD35s/GkArR7NscBbU0+6
bUyJTB877zqKxdiTVK5gjfkJS4it1bTls5pDahxYRvkiq5JNn0Xls5VQcUbICtH+Yg/RftlShfE4
CsFnY0LZFo8b3V3Sv0D9N+ewSEwfS+Ri2ypLfUkRzjC0UnmvmGZ3ztS4xwxfohvemdSkraX7PaVi
7ywd3vOd+XAcUe55BIpDSB79vSxCFBMS5WcfmpWPPO0AYlRkV0Vl3dN6Q1BlsfgZVfEbmSQfB27z
+xCJG4Kozp9ckE/jvaAXiv2chYQvRZTUm0bFts1s7V9k5l1yAcxRjtr1B5Ild0qDcFz6GqIV2ZJt
GbXpUUdxfuvk5nJAxXTZL5QOtqA0je2idG1A+LgtqzHZq/Wa7/DISBVkWjvR21eA/tgViuFewCcx
kjL+HiqVDROcYoL+SCu1XMkrcaAa9nJvR/V712p/FWNXo04OYZJqP3UYvFoSN/HQARqLLZrL6U0k
aQ65NZ2ZpIJuzrNznVfj2VqzdzNQ39Fo6oM3NMob1teB8AxSqjD2tmGfBVOURG8gBX8JjKaezEZX
Xg3VUrDPUMfA7XOQjVYZ77Jmcr835K8bzwVb34bzmcRntM1M5JQGKsgHFPm3LkruP1tvNHwndbRn
VgDGsanidt/CPXvEZgfrnUr4nwb5YMtLPhoMiYmnNePmlVm1eo+YB88YxM2oQ1Ibiih+Z9UfZAVi
aqRxtVka23uANg53UexAGK4XPLaWdHkmxfAx691xmUX3GNvOvfUIW8QFeGaMpps9SuBMR7L+nfFl
T7LmnVJLyzZf/c/d8kg5KPuykYd/ffpr7P88hdxtL6Gc5xErU44RmU/YH6up8edmOWJ3LPtyS75v
hljlINn/x+bX/q/D5Zhs/mtMnkeOzVpXbA21mjas7TK034qi4qW6bqoOIQzp1H+PGoNJQLDuzxQg
uwF+bP/qf370sxUzZUDFUnZRKuqTbKr1NTuaJeJjsm+287/7qFcTRQ7JpZz16G5pKo+Dmxs+IKLo
Lseq3GZ2T8xxL8dko8JNV+MxvHwO5Xb6EjGNfX2ow7nxaKLm/zkmdxTt0lDfWbWO15N/jiVKu9G0
QT1+jbHi9BGzN55LM9OC2K2ivVUhNV4qtXVVK1O9hrkX8+qbup+Nq73nAJEfuqpMpyUUeWBjQHQr
54XlUzRvkHgrv8cgLvYJBpAHCiOwlmEnYrK31XRv2A5NRi4lLJ7scmgvZpLtXd6xZ5w8CZGWNDvC
HNunLPnPBZKte8Rd3oomc67QD9VAYdnFtBLZT2M3JUT46lM6dSfEUPIz7r0CSx2A3KColsDwNBvT
kxz9uHL5KRxkJ7nQ3oOE/lPRNep39NaKrRjtIlAX7YVyc88Ss0emsUwnv0XdcG82JZUeFUEmTYco
R+i9TYdBfaudEcBol65sCjJJGf5QWFBFxl9J9WG0fctKGUBjH1nvy2hW2xzu3D2LESmopvIXufz5
LIeaSO+vXpYfZU82EIWjXQv1eyuPl2Ndr7951tBcZG+Iy4UK0/TUdbMHTq0T2zJPx3shwgIabDwG
SjSOdzkWlwS7gKOusufhynmO6/wPMjT/OmCZkKomKwkGZT2HbHL973i0xE2exquW+KhiXbj5OmDo
sXswlSY7yrGa5/bSKeHVa6nhz+UWvcToRVtyFRPPdN45brSmJ5i25Vhkxbe8oIIqh6xyAHWblb/l
vC6H4nGZfbXS9L3sJnNb3mey4p9nKLDA1gEqScyrBLkCB31JqsQ5JC3zK5It/wbdfh7SLsTnWvjt
a/y/jyPFXwCHNPSdPN/XgYMWPyaqcaxs8tFHwal8QjLQPBrTqp9Tx9NGjslmKNXyqVubKFGAc+rz
smo+Qc35z46vg7V0cQ6Vrr58DcmtOQvLp68xN8n/qF5D9NPE3sZt2uSp1CkZC8x6P7e+xmylA0TQ
eCd5hEKF6fOwIqqzg6IDhul0VMeTysQMRc27t4hEUBASM+xkVxNljhtCD+/asdo3EYYryGfNFa4H
x6PID4kQgKrX7ij6CsdgcCZINbH2Evab4WXg20qTDPPaNSmqH/QW5H439vbbVDTjQShEbHJvNrXp
oWuqeRuZcOWHznZOYUNQYqdk51RFE4ikZfarMxQswTzxLntWrqWPtU4ge7Eb2q+GaaGS1OU3OVT2
EdFEXi0X2QUxZfp4OH6v0XnY6lPtvVrxoCAJFiuB5Xnuq0ZodFALgjrZLZF6QX+NIEcebDBdvMBg
OMudIYiO1286t/Xgj7PBc1VVL+p60rQj3O08r7jIA7ElJqabe5yRMC7cyLGRN08gWlSoPNb3XlwN
kGh45U3yxSbfTa7uhKQ71zJON0AX8Q1bXw5O1u6EM2RgP6N4X6AW8hqNt6pq8p2nYAydjavu5Wg/
SBJYFH+1PihBZb0p6UB2KlO/9VHK230u8jdLm2bifGY5TGMyYnHDOS8xdGd0RLO3QZkotnjhO3LQ
WHBMiD97vbmXvboam1fHODI7xoGNl6UDKujk6LoHfStFiroIxVs7kcnKakpS0Gj0g1ZEji+oCaxZ
PscfQLoEcWb2O9JYa27MJZzPH3NvFL6p59HB07eIj7ov9uoHIxs9Oxim8mwUzbdeV7Dicev5mS+N
DEc5ka/OWLsoBrTIhOKxH9kVVEMdDUFUs8qfXTG8hGGtvuJkKBE3m8b0wkdOXiutidVVpeb6zBro
orWRW2KNMezSfIqKKPsc0qYwPinGcE/a7Hdlu8ahxcbiKiz04WZC3HNe538Re7e/XVNchynX/mCz
sUu91mKx9NzOy4aAvKCG3XXAJax04yGu/C1a8deiaDYR3hhvZtIeY4C8v7UcYTjlJcPG5K7b5Rll
3mJXauRpCyUpAndMKore8TeCvno/uBAZROcJ9OnT7sUcyoZEgB3/bsRPNVrsvddqKzq/cLezSo6w
SESJcbZL0lYFGWsv+m1JxuJ17JOVXZiJk+xmNXqjgCYuMO/tl7CfqUP1Yw1Xw5he4sZc+WVJuwMV
nBzaGo0QSykO2D1h4pDZzYGkXxOYK62clblxJ/Tnzy/UIClQbAFBBYlCoZ+iVrZJ9C4meWNvTP2G
6+A9WpiBDKbaXRTqJW7fBagvRavedKdDszYvbhartbdhcbVb1+o7uQ/pU+/c46G9meyPnsn5zRSO
98gr5PmxyHgbLGPGRRsT5nXfhBAcuWZcTdeeit7ivR7I3K+9gWLxvcCJV/bQA67urZfuRFhZb11Z
Y7Zb5Hu5r/cs9eaEzeGzV5n1rRuXo6mmKrIW+iGts+War02njucl6XTSNfSqvh12g6vYaBnp9nXS
NYc175xvyOigGSAHjXVPYvGOmef8nOuNfVVHjb3h3C2BGccDgrVrX+6SDQVMbJ6Gq+x8niqvW4ui
akkaNR/FYRxy0pKtwDDNtRoBYQjlMNkt1z9AEcDm0yvsmaoFcCK6U6dz9OKqy7EX8+tnV+7Rmmo4
xVZ6zbPhL7NMymNOxus6DPW/GhQwnQBfudr/rx2j6k1POl/l69jOcDRj005avQFAjrTIepa4Ixk0
6QmCAWYYPRupO+3EAJlSy9TomScJkoA9LPNl9TCSY/I4F2ugZ9l1a/MFxh1ZhvXzX+NL3SJf1NgK
uoxRQygXalsxhwLGKU2RdAUAYyiWY1ZRRF7HYpPZEyGgCDiH3b3mVvFWhbW4yp7nzeEKrcSRfN05
domyV0Y7YSFd9K+qXehPNr4fIEY6QC8cUQNLZXH8kB3RUGNCr365yK7WAeWAjJftZbeai+QYjh7I
4fWTyHjmz8sYf/5hOWRbsx83WXSXPSsfSbGOaKLIboz3e2CbayJ6/biwreoEF8PeyG6mO9ZLAwVX
9uT36yL9kNl58yK/e77ivCYrUfDTXL/3Ciyada0KZLfCXJ5bs8DtRn43O0cGKUEIau3Js8Xh8JJV
pHgpLFNas7RC9ZW6bU42xQISyXPNXG2W7UG1qQxFmH++OVM5b5Iocn4CID43bOFJx/PUWsvf5C3e
ZzKh36seughFefHA55tXPaHhBo/O6gqCIztUpR2eOmMR5zBU4gN1yOJQIuL5rOfJe4Y820c3O3dz
xq/dcauPIi9tLJfT6aRVmBq7Cegbcj/xx5FCfEsGn4WBFrnJNZuKBCROFJ0pke6TaXm1l8LYIMcJ
fKPK7Kdu6ctlk9catzdP6pDlz7JRbDt7JhuKRHb400Hh0R9SGOjuWFNPi+oBwBXQczh0KhqbPSwW
r5vOgOWXY9PWv7DNVI6Wls+vVl9z200vGn7w7/iu/S4W16dAj3J3Fe6ELf7UfZ4+x0mMbm3mKDto
+up7ZSUaQWu301zdfhP2npJY9s1YlnFnKHESuEp2jhTvN+G6ejKb+I8Zl7/6SZiUd2rnoIEYpcrm
YpyF0NjUJBkKTJAfPGGkP0aKRNlsuUCRaoqVDg92Wk/eVheUl2qAAPey3JORTyj5YXreFQnmL6gT
UyXQvtVL5B0sj8onwPcsqAXymKYDWGkEC9+2Q3ixfriwvq9jod0NtT1BRK83VKGinVqSEbOQuyTx
MpHvVYnNG8d4nqYfOo4nxq3sbPcw5z3yhxMA5cYnz6gcNIW6Gpymegd3XkceJDROv4F6qNeMDNgW
fSV7W9jF6iO7HHk9IrFpR9/r3G0ei85LmyH92aFwD7jbEWRMaRRzEpfJS37PBaaL04h2LlaLfy/Q
YKpO93ADjFrfGkR3o3ir7a3aEqfIKsjKx5W7jQrVeAf5+Wu0kupvExVMakF/4r6vIX8LkvVlhTjE
2PUbFZG6I859410ttfilBqUie7KprU7bQZwnObYeIZuw0kG6TN45hKxyR0ZFA/aXHMBGBAleDM+D
ZqqPmdJq4OnUumXXQkjxmidowa87B9CFj9GAjD3Zw0UOGbAP9k5s19vWTbWHNxgdKE8ARGtPDmmG
heBbl6Un+YH17XM0eDMTu8SHUgtXtc+qf8whkFYzrm6yhydVFGRuiIXOunNiZUO9ujvJnqdr/SNW
MhACDpL0ckzHI+Q4eIUNi4YPyIagZMejgb3o+oHIVeYgrVMVNAJHEFUnL71O9WHdqazNNJL4UyAN
HOURpLrHU1iiAvV1ysjNToivpp/fOY/H0o+9+TEnpDtmS9MfbYg1WtGIU5YL3nRll/xtdza60sRO
d0fY92z8qPDEfSWn6c+GNWFNUhiv1VT9FilCE3IfKVrVR5zSO4AYNV9tDT9DZfDGQB5bGHp0qrGp
8eXeUaXSg/26tQ/NF973FWCYZs5PniCCgIoW32WDOEoZ1GlYBul/xvQ5zjdR7SHebevxfY4mUF6h
h/a3uc9EbDzcsjce6aIw6YNpOcpuonj9UVuAh8hDtNE2HrzAZiePP48vWsrIEyqtB3v9eB01O+Du
IYLocNtqpXfuskmTltmuHaejEyXOvUMb/TolCjRzHQBaaUawo3Gk2cuDyQiKG1pyrGnCrvBB/bYB
F2gKADb/63xN/3eZK2EAsx9gFLYpd7h0OhZ3bf/ZlWOd2WwbjfeZ7GFiWu6XGoDdZ1cP+dSS70OA
G89yaDIWynl9omLrUUcPOTYv4UkreDBkr+mU4dBZTckR/FHZDPb8XAEOefocggWJo9XobQyniF8c
l8e8QzvLnnVzQ22XSrExRnfZeKrYq6WxXGVvCt32GjfuvtSzOPWXds0CN7WzkXvLmLd8Zumkzto0
2X2NGV76x1NVXnpD1d60GFbZHwdv0alV77LhPkLBY6Ba/TUWmuNbE6vTBUUf9T5EYXJpNPuvrwNS
1ikob7Tt/mvMxa6smz5P2g4jghXICPnWZM8XPU5eusnLr7wD8ysl9NMACeIkexhl2upGbnqZuGud
2R3/MSY/ZrXlr6YLo61W1Tkgn8K5ycZtyBI6EAJgqDNWqQogXWoxzbhN4ag+miSsHmFakV7zkngv
x/K4IFeZADEXRVn5cx2qG+798CgPNg08WktUig0T+E+lYoeVMc0GUR83j2ap7h2Jwif0XptHmSJy
awol9FXooHg9jGenNwcuADsF8KkthVSQUprdPNS5SZ7bxD3KnXIInzGN5H3rHbV5rK6zOZ3tRgz8
nqPx1ppjdfKmpgcVNEf5UxNVQVEFijpW27Z1mq1mRQvAo7DdmYrhPA0pFI1kCNPVfizAx+1ba4Ql
fPjhElbDkzVEKLYLalLwEn6FfbKzBIIHqcVKpyQC8CqtPkyx/bG4BQi25qgOEcwJRYDpVgd92xGD
+C3RR+HhL6TnmwWUsD/FCkTSkLe5rPaBj4Fdb4JBV5XxBGLiTWuceB/xQiDBrQJJB6Q8DPpZXdCa
6zTFoLgAO8lV9tmkv7PuYrIBvbCtDPWa99kRM2rlUvcV9NhhdI/5AAHOMN6SdkxY/rmsk0F75oNw
H0tuaaeZijb5jo5kolFu8mLu4Ext1AknXdSJKd/OuAF41ZBuuoV3JIvhJ3W4aaL1XlYRvhkSgz3X
JrzHyLiYbaLuFIxRNmX8vizLKxWhbdxp1a60O/c85LjBkAhg86uZRxTgbaM+I1r2DYTFhAtdN+wq
R+DjquvhdSg+OI04IbdibNB9Hn3HNKjclop2yYlVc2tSb0bGmcc6X84WgrORACSSK1gupjqcvDk9
tNrYnJo+bALsI8dt6zjRJXObZat2+rdowj8AxFQfRAsUDXWpbhbwj1utm29KEteHHLXGCzKJ4Ep4
pwRZ63SXqizJkugj/K0l9KN6Hi4ACQ59gyBj16R+0VR7L5+8Y2HM9TYjbmBpZYqNgZuW3wz9wapX
RGDUa4E52ukOgPAvpJp+rmaiB5Mquc/VGnzgcL2POhsZPO4bu1WA66Vdd9Zo0UkAroWWBCv23uBt
b9iwbdRfdarP8OrM5jwCNDgqa8LDaG8yotbWsJoQhduopw6SCYRZihTJiHjs1Dc9/znYyjXL4Pki
juJnyQ308t+La9Qn6m8qb8K0QXNNPc1lrd1NGB4mtz3lXrsZU/A3Tu0bhYgvfVFHp2giwsg1nt9Z
4MuT9RVye+N691Y5KStnQJPCid8w6iXATMmh2nXT7IU9/3JN1b1Mbtr5pAI7QSr0E+yAtxq1Jds5
RoPAESKCTKMVmJaVzZop+QYRoPDHJP5o8wqX7Ng88C4fUhAryFs1Oy7o302GRcxEGp7qA6YcXW29
kBjRNwnosm2YtA/PbeGYuS3ub6pRHkXDPJgopr+MQ+tXPTmBpnhB01S9DHGsXbq1cUwMKx1ImFmx
EXoUBmYPUk9oOisUxemZe602iNLU9QFl7eIy+lCoPKDEEKMoRCrj92CN1XuHrDkv7UNfYGPnuHCa
9IgaiDpBT/UIj5+iFiDPcmNF0vnUPevKvGJrnm9wA3jLElXw5x1rhVBvZ8jFz5NHgr3R+5mqcHRH
WIXXZ1eDUArVHhy+mVwmkJcbbLOIKlgU9qkKh8fsSF4vWbSzvVV9th4+IjfMESgzgDe6egaIwSwA
HoZ7sWDVqEOY3/QaVKbuzwhpMAb2G7QecL7Gdsg6Oxuz6FQfoekyUMsehHKvYMCiqQrykejFRFFI
YaFyH3M93ydhtxdSjbm/9DOiaHn3DHv5Tqa53VjoyR+9WQcFqofW0bHdkxIO3klJQ/dkrTidOul/
tq53qWKmWbNVmMayuj4sKCxhofpjBIi6r/v+B94HBpxgOwqUKp2fRryKLg7J43IlEEeZ/sgc9wz+
YSbKnkKu4PhjYtVOdiMCvpQkgW704aYtIVHkSU2iootMqm6VdajdutxYqd3tga6XgOI8C9ANL4Md
ZOaTU1CU0ks0t5COfVRW75LlKbVtmiT7au7M/dDU3l+Z9wqXqVe78PdiN1s477xLvRUio/yOjcEv
rDw66VOEP2KttltW6t5hAHi2t8CBgjuhJKWELN56CPeOVZL0UM0tMeOTN1njSzaiUeTQQ0wmDToz
ei1yxT5/NfVYOp9dm8j/aDdQxLD5ulohsaM3WuAY3RygZ+15uzAKPV94qK9pTH0+S+aNrkY8iqFp
nJcmoWxK9PGRFXpQROl8UhfkmxCKumlJ9MdaHaKg6lzQLZY3I6szXsRrs4rnmMWkXVSz6W7j0M3X
LllnbnpeFXW3JibUrZtsX0WOKvzM4WcEE3ZUOtYf/ZAReVjxe5rp6Bya5YtlTPZuKmLW32sTuk+L
18ND67QkaPtb5rTpSbA8OGWhE2+NEgIAbOz4bNnmTY8M2BvexB2F3eMI4or8XhKMSnNbMKgkscfi
rF8FzrT8IDFg9lqRhioMLNG0Vq8rEJj/aZSeetGAtmnpYZdhCCS1wgqkxpR7HWkW/BocZM/XQoCy
6IEeYuuK4RYcCcxAPTjW0QAaa47GmRVnyGdJjVwQlD5yo5bn1pxfVLFMUDtCezuhSuPPaxeZgtkf
TH4sM3MBmjkig1fSIz25aKCLPLM8g8g4jDOMFOBK197sb0qH/1NhJulWx0Rz8SVmTqwEfgv8WeCM
cwGnYHGvU6ZphIJ9/uxRmjslbf2+ADd6w2sDtGH5U4xx9qYWuMR43YdbhtzcMkvgrKmCZtFZ6WTc
UI7nak+ymXmFAbDylG0oj0YDHHu1SrYKYM8QpMDcFOZJngbXyte4iYpjnlRM2VPvbDHsBh5CSQEQ
XLn4JYppsVPaPBe2bzLlPY0alN4GoAD+a+Mubfl7SI6ETwkJ1kO6iHeBFBzio7sZa7mt40wQ3Fe8
EQDtbarx66L/myl+NjR/s67pzt2Y75up4TUJKjB1sLRWU0hCHTzOpjk64ntZVMY3JORR5JzuehpZ
h2xU7gtJgJXequ5rczUeSH6ovXFIvElQrd96yeIdRWxdE0ppfqYjq9SpBcJ/Bohx++ya+nzRsuR1
UlmlijpCRlFAGV5NmuoQXZu05e8BBXr/VICI8qbf2RS8wXJV9qdwRDb/3Y+O9gC26yKNrcwsBEzm
aW3F1RfZ0G7LzPZeYAE4z+r8uoDgezEAI9hF1O7qJP1WERggXxkDrawopsrukuk5MV+VA9BUlH3a
u4L4yciAv1jbIuoNv67K4QA7onztzaY9TLBFfNnVU6cFb9xY+IUq7RPhMv9P19tbvYo+ZluZ92WS
LWeEP16GBbC36drpc4SUy3PUag2VYaQwncHJAqux630FDdyIYGcoKRJzOV9vZWq4I1LBjqDIWEYb
Z5nygFX0s0Geg1l8m+fPvQAs9rOwXzEt6475ipmpVlydAGFxNJ3neMWNNsasHgFGiBVJKptZj98V
xQiD5D9Dclwenq+PXXOqIq6r10Gn2+RlRiuBnq0Oclpr6mgb7mYcIQ+WeE1akALhY2qjbBdB57U7
A27ROD0QKkfdEM+7T10NiRGSuKHcZMHgJg5K3qvghtzRhxkkyenX7LbRCVyWtQQEq3wTuSmfaKuG
S3aQm+lCBgkWFv/e2JSgfd1OR0GoUvbzCikkls1P5QDcOmrxegg3qaKteQRGI7BYAVWV745SbFM1
wiH3wxxGUMzrhWvXM8qtL3yiraXqEkioohyclnzOD/LI2Om4MsgiRv/6fLeeRB6lCXXe2E6ebeW3
TNGapgCL8Nnq6rePWnUvFUYcz4fkPh7BcP7u199vMmPnUKBGLWvAsknl9ZebCUtkSloY38luntd7
USk6/jPrdyrAfUZ4Zxzkn5RfA+dlEdcj4iRDHXhV9SE/l00RHPP1Z/z8heWgxEsVIVUXayWNfo1N
ld7vkVrBkwnQxyf2V94N0G6pUE9zNgWq3vyUeGDZjMCo+wZ+HflUJEfyerQxI6qdjDnebQNZ9P7E
eQk1+jHAXAy8VvCL2kiI7rq0fcjf3k7d55G8z25pDKZ1a4zR2yN0p7xVnjKH5V8n0Gz7+tHADutA
qNtoK38u+WvIrQqPz3QjN+VdYAk9pK7cb7xyKE74Onqgz+Tm2kBE4N5Q9jVe78wtY7oARADmjNUw
RqD/2JSfdnCkAInsGsXpc3PJBtBQdnyQf29qW3LU7Tbp0m/LpJ/klfu8SlBLN6WVzVt5reVVSbuS
9X+nIb6yYgDkbyI/Ibfk2OftIPuyMTIcQ9peANFE9HHs7/KH/7w15aX5uhvknobM56YGw76Vl0J+
SX1ouD5dVOo+GXSiXKv+1a22Ichdfl5fs3CGBeCVscuJBrjrHlpddDBtxa5YIDp3+nzX16lDvrbz
xHb2S7SABMaOb6NC50QJt0VPyEqL8n/94X98B7mJ7RVkd13on0d+/nqoyeBQOhj6Vk4B8v3eIzd+
sAFkTfcMLu/nxf2EU/zjqfkHqOK/r6BBGa+MYU0u7c4QhbYEiSt+KH2uBl9XmEnwpDsulO6vyUUd
XnJMLHfyuwxh/ZzZi7pDo3FY/DYXl27UFWAe6zy0Ptbyk3Lr/x3z+mpBOECkW3knDEm2I4Rh6bLe
CPqEtJMJx/rr9lkPsOuFA0zdH5FgO8g7eOqt8TAXFsuSOiicEeMjdwVX/r9/1y6zYyjACnuFAVxh
BaR83XtL8uTqK4DRKO1mlbdhelunZXknye7XWEn2Z52RLH1xgtCpRzAr2YvzP4yd13Kkytatn4gI
vLkt71VqmZb6hmiL956nPx9Jr422Yu0T/01GOqAKkiRzzjnG8CTmSNFfJMvb+mGIzlnRPhZOd3Aq
fS1GwnwIsgJ76bWucBCIuZANe7WHofu4vOHLWBZ1ouhNo1Bu211FkN7et4KdaNPFYBc9luM/D0FR
Fk9N5OZjRHnOfmoXxU9187DNC9P8O/UgK4eDP9aPHli5VUx4TBYT5NaaRDhPHw7VAWjqqWxUB3WH
DgV+etYF4ol3poowqPWQjvWjxdqA/eFFxWIxyhka29FjSlBKVzZnY4pVHfv8Me3sZqfrI0uJSpU3
spdhu2khmFnh4N0J3MGQTnKR+tiVGy/IHyzEi5cHL64qivPrtJRF5TJMPh2SdXF9aJEfFINRJOU0
XYucGgFf0kMwT+Lui5NkxDMOxKww7FoXWP1avCWg2qkV2Q+1na29pQYkSmLfMqAavAVU924KLIXP
DWtCKT5iBwcaEk7xDX2kvgQt4e7QmGzFPRaJeOzhtDyBKJc98hD/SAf15IRaspPH/hzpOQRlTnMQ
k4zCrF2D2c1hz934mTd/AbT6F6D85ChOKJ68yDHT1xMaxgy6X2Pn3BGLs+eYZTcyn1w0z3apGBHL
ZCArsnXkuOX3qXWvbNoB4P1yF/PEYiaNps9MYifGxjWACwlQCbiAN+KSNVbiDvSjogu+NSAnGrwo
vWJsZx4zsdgiXrfYD7Z1HAjMwZ+7Bx4JR3FgrhMUw+bV1byLChQvw+emKvMkDJb6VmqRthPnF7/L
NYP+WKsPo5bWO1nXHsVTXR6tyKVN8zPUhmDVZxlM/0DI/27QlolDEt9+UZ4XdmxPcxRp2D4Q479V
EjMFnV+n3RVCdv1AaFpxEqidLmiKE2PhT+4nyfx8xZNY5pjlwfCB/h0Dz9QHp9wYAKShxbA0FE4y
XgKbGXwDQ+A255aJJyOGtSdjezQID3YzdEP+M5mLDsuMvjzJeUBP8/1yE5ZWkRNd/v+nYq3Wg166
LlO9+DGiOK/Fl7LIzZVjgOwHC1qIGcRCV2rMg4zGougiLjsvuUQWhU1etTmLX/tvWP38oRS/88Mq
Yz42T+01YQEXHILIY/ChF+tXnCOYrsVrMmbQway9Qf8G1wr2ZL+NDlnl+/JWdJ+z7vQFDQgGabx4
XseJkSpWdEuy1A1jgstBgSlSIUxsWoSJv7Mkc5SkKH9Yy86/Ph97kDjXPoPXrSVfEZ6+M/FSjWv4
ejOcUD9s8UP08qTaqnwUyzKxqBM5kcynnpaFoogjCM5rDwDI0ll0WYoityTLY1zqlmt8OjZIXxqI
OpjDmDPFxNkQCJAeRFm8edzxiG381D7/+DFXslUgdfKHZaR4hPPIG797AO2PYrgGMOkSND09A79p
oNwQI+Xfs+LoeaoiKKc62Hm8+QwF8UCKLFu4T5gQAfAQrUvDsgcUDSJZ+oli5/7slDI9zr9+Gskz
2GN5Z+b1zDyYRa2jpg3+k/+8dyI39xLZz2Vx0HzWD70+X+DzUZKCY6M2n5URqlkxryyrB3Hsv9Ut
XUTrvM4W2SURz2Mpipw47n+e9cN2RvQWHT9d6t/qPp3105W8acJHaK5sfBB90yuOhjO+imKc96ri
hRcJphTAmcCI2LxPZrYlWerGBE1Q4Hf0KWqN7NxJTLfi5EvXDy0i6+oeEUK44OcRLV4W8Z4sL8vy
Uv3PuuUw8d6Jfv9W9389lTumE7g/C4n26zc2Cm0sa6e1sPhwLcm8k13KH2wV/9b9U928n5hOO19B
nOdTn/kKXeRcFKn7IzeOvxZTg9iDitzyjRZzyFIUuWVBtnT+VPepKPq5LYQB7U+lhBIhykyAfLyc
+N5Z3oohPGdFrSiPmLLZVidFslOd7GmZ3gmmAja+lKVxgpGLspj5WQt5WJSMxLBn05HrGfW4FtMD
1n8oWSuYgf/C1eZJw5SxIYjZJctHQJiQv23+bbpdhoIlNv1Ln2UYLHWfhosoitbeq2JMFjZIr04e
9U1jqfG4FvvfiAADzEVR/+zVXbCb33hxU5ZknlaXsrhd/7MoGpZXVxQ9DCl/p29R/nQGUTcmEbET
SsRrtEz288J6bhfPZzmyQquEzVtyNDCMaJOF5MPOcekmjhWJWBgsRZH71E9Mokvdhz8uWj4d0jmF
tB21K1GB9xIoBaoBogeWck0hkmP6cOUo4tVPYupykyhJDuLO5FGbJodRtlZVYhkH8bIvT3R+9z8Y
Mz8sFZauIiceb5C1WPTmTrORK7UgPdHCAJoUFa7sbnRy3DGwuSjDTbyis51SjIB+VMPqTbzIf61a
pextkc7GdVLhHEzT5BhBEQxKHNCaSMoKb+VqKbuGJ8F/5hurfOIdtkYDATIm5MXyYaiKt9dV9yww
2wYOgECGu0bcVfFcygQok1pkz3kIzkTgydXpAY81pDv1bM/8dPvFTf3wiOat63zXxZ5FZOfXPMA5
OTr6sBV3WVx2ScQPWIrixn6qm3d1ouUzmHPpKZqXv6T6vro2kdZbIWOIVJyXuq9NFvZ7DSLArQpi
liLQMwhIsyM6k7QaKr4zzYKmZ2p1HMI81ShCu6n0ngIl2SvTOeSoTK65V9Yr0Wtskv4gjbm+kduE
IL2uy1ZVwKsuEiex9bXpEOCpEFN0iSN7Jwe+kW6hDEJwmZ39FqskUcODdaxUr3oAk4WvGdJYgOeJ
hXpRKF9it3+eItq/eNDAfgF/U25gjeth5aAo6hIIj5II90TZwwIRmkX8JXQsmAX15jqEcCFYhC3s
VHz7e8dwx3tcVD/BOx5aXclf+1RHVSt2v6U5S/ISHfiT68lEiifVc+uMxncHaz2eXdfD4aDUsON0
3cqryvJrORLTy5Y8f1Hl2FzDqEN4VQBtl5xNsgA6puQxNQr4m2R5U0ARDDNUThw3QozFrZ9aMCUh
JtChKOBHyr7KzPw2DlFxEzmRJFlmwXuWphALY4Q3stDb5AX0Q+7Qves4z/a1PFH5JXKhIUcCE8dm
MgCvbJedW5iFsF7LAD41FyFRGQbDTZ1kxAQ5dcd+uMrsE5EauNccjO01rF9DOwT3bkoAugR3V46+
QaspHUVVniDSDe8irFwZxGeagbfG8u4VbNh3GU/oPZYUZT30vccOgobQdAitik3uZYqkKBqyq6Hr
mpsSNc7DOCVlQtieydgCXU2PpcFXk3it5BaqaB3eGX1AbK7vVXhh3N9DFIy3uUQ0B8y/FmNuOb4I
DOcBlplgXfj1Ct5TbWsphr4ZhiqF441g+kxT9JNpEepMWKuyUU01qldIwUODgQJ47vj5pQBqd6mm
ZCkyPvdRhg21g9rIBJuWq6d01GNtreiachJJNnj/VGZtIa0HB5S748cYmyE1eG5dAkZts2/foy59
03ClExcO3J93SwfPTGQi0QpZAUtMO/7G3fnVTyP1fagiohUgxHn2+oSwa3iwHkYFX7IxRMa5sNP2
pLZhfYjjMLvxCBQg/7X8peolBlcS61dZa59LWIOudhA9dGZRAX2Vyi9hi+PIguxxK4qiAVfoC/Tr
6bbsVy3CHath6h4qMaJ8IbFc03F4sKmyJGC3zBmbDwcb6TcrHvWzOFVZ6crNcvwD4DCUOhNo0XZ8
cIrN8gtqL/rj+2M0n7fUxvqhauptKkNrs3aRWG695AmhwhGjfVaxVzb1M0CL6gvY8/aG6fgoSgjt
1l8QrQMMlfSQNU09RJ2l5Z8Piuxn2YaPC9VAArWB/WCxmLISCLoL/GntpewwK+cxbCeiwYLJ4ggN
ZkQ0G7dC1aV6D9mmshZFcXuSWJ4+VRYxYdP9MfueQJdiWuiFe7P/M/+dOErdvZmVYM6m+wfrNBF5
yeCgT8+Y6Tsd5hSRFUnhjSDcl7IYbX0NheSHStEsWhrAHZvugcAZIvC8bkVcF5IKecGkpJZvZen5
h9bsPDje/eJbnu9Ee9j55S5WYW0qRsnCYC3ZqIVjDzxWXuBdminpInhPbM3df2ho2xg5mVfPNcMt
EIbwnPcJGoZTInKiTmeXjWSDCaNaqAQVeoP/o6M4ZO69HN30iAP+Xw6J7Y74ClnZfz5N3WSQ3D72
t1zGGrj+9OtEb3GRIcvV6hLXE44Ct6Nu1CBgYaS8BlOSQjBxFcXBdWEsDNwO8LocYlyfmnMZ5vLV
0knkUNA78+Fr8CNzcGhjVfHzwkETY5Ckk/VqEIoPs5Ro/XSoKIoL17COHiyIwOdDxdU+HJGo+rbJ
CdD43DD9qiEPATs+jpn5FiNPSuTSaMfneijis90HBJwoMG82CX5GGW/FNsp85UnO/e5iq+WP1Ffk
p87M5CfVL28NE+wN3zRIF0gH+fq1GvxfVlmrZ5PQklc74VQ4c/JrDJvBa1BIX8Ejew+iUc+9q5uF
5l20ESm8jQHUfUmnnn35GnWK/qy4QfaiREfRhW9O8iRXFfDLm1/Gw6X1lPjaTwnkfmq30qOSrFmN
K+ZsovGmougD0BRHjmv/lqMO9VIb2yXIpfg1cUp4tBWtXoui1lbdQUM1dZPrBoz4K9No2i/IWEFd
ZPTqNgBQ+Vq1yCLI4PX2E77ylVCwfGMmrn7okcy852b/TAhN827k30e7sr8akl2fkjyAOslUm/dq
JJBCtoz0DokOXLp++8ezzPqdkC11M4aoiJuV+6wQfAaHbd0R70ku9OvtiDQseOF/qoBF/m38VKca
FlGxyXjJO6fcoteWwzBnZc+JZJinKm4GOLfb7FkFMf0F6feVaJQIY3smAuMrSF75KqpMt8K/YHf5
XhR72CSOijNEa1EsQ1u/j3jpREmcsenkqwzXmwoi+uwNI3EJmeFr5xKuGGDRpQsLm5leMbqHzYZY
PGg9oZbdFm5nnURLW7vOVlc6g3GH2snoMvNAGBO8tnLRrsH4BCdRtALZJEwhaM+iaCJEhA6k6l5E
cZSG7zbf/JsoDW1yZ75O71pIfI/bewc/6KTHOKnla+ACI/Zd5Kq6tLgT6LOFdqJ9zJ36JQpr+Uyw
QveoqjWvSgirfBHZF9FB1MOLuMulMrmJKpHosBwFJgCGslERXM1Qj01M71F0D4Gj3VP9saqynd3Y
BYKF5RYa8/xsDlZ2DhrAchNZcH6WZJKqKWxoZuVhEzotpONmUD34ioUU+GA8wxAWv8tG4WzhzcwP
oghGh5B6NXvN9R5KSq0llmDqprSDu4LTj6iatEddWa4JFC/id6Kokz1wfGun4vt4Nw3tnNqS8aT7
iXXNI4MAi6lbPci/B6Ilj3zalCvLOgU1InL2lIxK7K6x4FXE7/5Tt3QROUOqfxetquz/7Xi1JgCm
McOHsh+rWy8VhEtnNtR3RHXpfIl+p7L7oved+VpZPfxAqZpdEl8zYTYuYiLiuvFrW9iPomuvxZcy
0Jy3skrljV2GxjXOHQRYyhK2FHhhX4Aj/ZQgv9qG2dombOgi57xUdh9+bxQCxAzNrh4cvfFOkmlF
+yD25SdYVcqVOL01vsm5U/1s8BsRRqSH8DAO2gGbbQ7rbm48Oiac47zuFsSWSrqKkjKDGReOqkvO
nHoxc3/Tump4KiEn/9sw9xHN+VILjoTgZ2j8N/LoyeFGtPvEPV7E2ULLptIsgBMWln6ci6JZdZSo
3/FqB3NPT1EfDT0y9rLZgd1eTmFY+tkkvPxk+Ya0jZVMRZaqsw4G8b5HtG6qi6Lp1s6MkuE+oOOy
aWu5euFtlAn9sa1vrJ0f4eaR/lTOs91FLEn7zNg9Ppl1pv8EkwhZpM48z+jjpU0iC5CKN27Loihv
oVqXB10rulNg1wbqvm6OLEFjwY9FsCoTH8hMNYcWy23d99DrX6JAl35LRFrOF0pSBaq4zPg1xN13
X5KsN8WsEtiOlfHJN+EGZ4niPQChtvfJRCouS258buPQ2GMOiB9soEDEOFcG9jMmMtMd/Xcm4G+A
D6VfqocOMtFJrLBZhEeerf9OYEZWm/bZQ5qjqr+0DTHL8BRXz07NnrBpC+WBuI2G8BwUlsBdWRuM
a657UFUNDaremigN5Bi1OKVJziJnWSUuQCgQrk0ErQv6NV8Uq3Oe09h5U4ZQuuqt43APoO8t/bg8
iWKjwTyXWmFzVMMWYiqFddmxyQl1yyrbefEApK+KzpevbZG7L0E5vquGp95EaZwiwC3VeBBdHcU6
B4rh3kXJb719HefxFz1T3Rd3xJeYGdVTrlnWi7vv3cR6D/lU7utervdW3XnfMnVfdqX5LSciC8mc
ojx0Xpe9IXO3bo3A/sI+8oLIQ3YrXQnyfA/wRtP6ymqumxqCDI8zyroTkqXfQ3Y08BJBvKYF2m8h
d2hApuZbXvOydKi0UtsUZmPsOiQFb82UMDCGTYU28kYURQMO2+xWjahtIVl9JtiJK3tNQXQDgqMr
bHfZTZsSEyresy1p19Qqxi9YAd6aPBi+DcEU6FGD54AHCsq9WH0Lx2741peBse6n+mCq/+/+NpRL
S3/XdjkP4WnryrMhfPvn/Ev9/zr/f/cX11WLDuS2o2/11AjXHRv2x7wbykfV0tW9OdVBl1E+ioaU
ze9cJ7pAFFk95lPdp2P5ckJnJTn7UOWbKBJjQls6RSXvGBnJ3zoZ+Wgn1XdLN9HYh46zKkvwBl7+
ICW1AWASzFevlJ23tXjXNy08NpukV7IHkfQ6zytrX9WVUhVb1Y/ki1cAxGOSEgUY2uVLPSWiaGoS
oPu5nBSblu0aXI//tIr6pSiOEHVw253TgIC2pWo+01KOmfTG3n7IuV3fW+Q/YCRz3iPwTAyqPD06
LlhStbe+DGbrfNcgoMNa6HQPhm0jOBrBt5LFcoD3FTQxwONjlUs7TXXGrzAydPuGswrC01dgWUdx
DT8hnK8tauOKErZzcxsFR9d0bsQrHlTu2gtxIwaqA5q2U6u6P6mlD2f3JLgjFHVmcR3DzwDnsvkS
DSJp4ere2gRZgURvraMe6znkOrX7mFiR9AhBdLNRDw4yYtE4wumiwR0DCbmlr1iCgIsJ+3IvFUm7
Z/MHLb72p9Drb1CMdF+DECX4qKnbh6BqlYMc1snR7WP95nsqmhhSPr7GfvyHoMPkDwf7yMGfJF2H
HQvp30f0ZPZa33i3Iquqx2xKNJnloZ9Blzh10NQJilQRsmHU+U2JwcVDmSxvOydrbqK/6IbA0xbR
yAEBNMhpokmTnZB5tGTb6NGDrANdtSq+QzqEQISBMJrWyP0OHbTyZnhNtC+A1lyjBFCF1uvjxbKJ
LAYdb56tpAuOGVTGZ0cPjCNmj+zkDGN3Soq+P0pykJ8TLUPYx22DS1S5UDx1ln2J8gGt1xIjSdBE
7i6saxkFBrnc2U7WA3SFdBkCqPaOfyLfxqHVPLqwPcEbTOwgMw7RQEXbPo0NUj+IO/fPgQE9cqOv
2sbHKOVl8kuFD3rt97L22ts2XN7wnn5Fe6ZdFcHQX110qKCgTuNNMfgBTFjwx/FtAvDhxuOPqLK3
Lnpkb3ivK3htgglrPwZPxJL+CUx5/CFF2g8Mv8DLDQ9DuWeru6Tm4+x2+r6dzmCH6HcQB5Yj8dCz
oTIHSDoJMfmREZeoNvp3h1gDtoBJd4Ybtb+XCKlPbPwjpGvl1TGGBipk3gB2RvkhqRSIZCDv628h
bC0syvtDqkvBsys51s1SQNMKIXhfb4HcGW53aONueNNN9k6K4j3bGW+KMqQZtAFy/xYQALj18q49
iKPUMDqWWqecUkvpNtgSsxOIoJCt6hQZbDgIcrj1aq7SBwgRRReR+1BpTi2i8nPL0r1PBD8hF1jO
I+qKwgaHhgNvnaAYeDPyGinHWmpeGwQsT70rJ9BXcEsS+LaxW3YgPaYijHbOdqgzdC6noqoPgJZ0
IzuKohuXygp0YrhC5AGQnGmxKZgSNfXRe8r1IT/3TlSgYEFOJEsfkRN1KI3Tu1IJUepSorH+D8eN
EEblANT/69yi+OHSFjoCR1ZCqw91yyHi+n2Qj6ckfqsG339mznVXWWgZR9UFW9Gm2pPsWO5e63xp
PaY8ZsvJwrtZZAdREgfpmvNUN4lzNQzpAHXReHOaCkhhndZf294qVlpned9rT3oGUOT80hVll9pM
B/CArz0lVQM6QMrbJOEfjBkPsIOEP4qgDPnsVPXbJHe/jowmv2LnPsuQuF8BChTXVCn8HXSm4yrS
5eK6NIhWFlh/++lI8mS1tZabV0JkUG6eziAOER2XYmv21srqSnyW/7nIp1NLfQReSHVfY2JUIcyc
LrKcQBTjTj7g/ApPG7uTrEvTewgQIR2K4ovU+kBIVOuuw+R4j81p9lUyIgx0357rQPoiqRTbBwtT
wdWSES4JZaj+5+JUh1J3dw2mRNQRgqls0UXDCzK1Lg2in6grSjnZ6R2qAKJYm1q6DaCF2TThgHm/
KH8EABecTC7fFW8A/tbmw6uVs2kvh8p9Sse03RAq1j6qTQgbptUnD7YGqUoIidt1MNrukBFVC4Nj
QMw+slVHI3bgBJlm8c6Sg1say8UuYa97l+HaxWKA9To2SgnDepa88Ov8NTZv+2tkwoBijLr+DU3R
N7eKzZ+54Z5kDJkeTDjgmqIyYin9kuW1CX0fRgYcGs2ffnAubppmP7Uq/C7pWKmZLQmgJ2rIMFrU
sHSoFgwoPZMx6V7csqvgNGcDIVp7y8/PfgIUULSmSHhe3HasVqI1jP0EzUs45UTrUJvxrZT0b9F0
Jjwe6UNcFk+iLdRtbE4QLbEmDx7yWpZuIUpC5D1jDB5ETiRy4r2PqlwclyqRQw3V34To+MxHLa2y
lVj7EEfUStRZlQ/dpF2BO4UcdL30W64jd8m10jPz5I4qfccQVSqQSE995OS4iFycJ0qsnB27Uc4y
OCow64Gyj0eoYkSDSHob1qC1NPUpJWkodssxiiv9zMccZrv/nOZDF8MKwZCJky9na5HpWLfWkG/m
84pmNw65xIeeoylJa+Sw9I1mOgDBptNLXQlEEATrhwNFw3xJ8QP9RHZ3jq6/znWa+AXLxQcnYgi6
ViMfK7/e/Ot/Wnr/Pa/yK/HgbZh/w3QXRO7Dj51+3PybRMt80SZPHkKIXYGK743als/Z1E10cPUS
M4/IihaRDOL2i6xuN1A3dD8cPEJXqel2rDaQU+uraxUFxbpEwMILgJp5VfrdyKoBDj1iGlv5aPru
uLec5jdhucMmhlhRDn62aoR0pG6iR+HAD+Z0zdGP619l4jo71kxnGwrToFCDjWIOE5Wt89OUkMgO
m5VUMpFDNKtDh2872Bgr1K3sMnpln3kAhPeiV62zannt4PUYnku3ILi4eVG8npMB84MRO7q1cnWx
QvCXBVFPGHS2MdatTFe/+1l3kfB6DhmSiAMUDPnk8MsknA4ReN8DOGK2qU50DiTlsawj6S6HbHlz
9IzuhXvWWYsgLzdVdX0LTCqOrnOdgojLasy65Lgc5WHJ2yQllEvopkp30QAG7Xs9grgq6hYo5/hU
FU9VrHf3joVQbZVwoadsybuRkBHIy0J+iPci5YisoJCD7EHRWDA71P2qB2qqO8QbGvGtVXoUwKZk
iN3HsgPHn2Rny+sMov5JMqzFazBm/U7N4BoTdSkMDPsRlTUMpv/UNSMLCShN1X2Bil5mG+5DMiXQ
UTi5VdxrE7qmuIYXp2cNcx+nJIi1/GAP1rASRWYQ7R7CRgFgqJqrlvrK1L8GRq2dRJUtFSq8ZP2I
XGiVbUWdSDTVVXETwdkounxogDFPG6r5wqLaUDP8u0OWHsWFRZ3rdyvTqbVNPZR4rKcfKRqDSE7P
hgkB4VRlYFa/WZa06Tw/fMzybQYg+F4rSvCIz/xPHxTusVO0K0Tk8aVHrOouEnuE6x9aK2O31MVD
myLiBjN/JEuhBKTR1dC8bk6RERl3jP3GfGwTmNsxc1E/8usKFS2bTZsbozE0Grm9n8soJBW7Mov1
NXG+tPu5oZ6nxXNY2Q+jw+qgHQt8RUWj3x0nkh6M4OxNBS0I/ya9Ub43WC1Pgx5P20LwPqj/EZix
9OsjWI7ikalXnMiSMxPtiuCO4F1zy7NhM4+oMQ88Yo3rFazI1UNWJt6jjpHsUQ2zp9z1+rPoJhKW
ZOoKWaD8IIqirwLL+sYoiBwXR4k6EBUxkIToyh6uXzuy59zjVHPu8HKPJ01rvnluCUvIVK9aSYuS
VLhyQxvkv+gGA+YRz71/FT1Y+d3lQNHOwcj4y4agPkieY94Bi1p3FMSKreLbaBn0o3UXDUoNuaec
45wRRdEAYYp+K2IWjChvSDDH+jWuZE1btwHzb9Qal6Wvj+0UMbPK2sdqEe7sgYgJ6Cz9xxw0xAZ5
lmirWTCjra26cHeao8EcDn/LI1TPwaNeV2BDtQj7QY891NZiRIUmLRORsHYZUctCzVMde1YbuYcc
noRYiDsx9bkQD//NTUX49b6mNVp+aGs4xN9N0iou4tAnkUOuOcF/faonlFAzhTCKnEg6ESg5JWxq
CZwUlVDXNntHxePdhxC+ZMOzPwdeTXHeMsvu8k1WR8wsNbvYCfiwJKyRgTqIciJQD62efNUn4FEz
IWnK6SegTQTyyBT4I6OA2A02SIwC8O6eRKIWdT8icFRO/Bv/yaqx8zOIVDgwqhTaR9HctiMIUZEN
oZ2B8j8KcXNAnI/TDpa9+Y7ZAxIkETwjoW3iQhR3cW6G7OU8WWX2cJ8gdwDCDPiCvpUGTQJi1/we
Gv2XC1tEnBX7HvmvjaE8eeg6nrKmfbO4recAObBdrejf/EF3tv0UVRtxmsw5M+MkW/F/l7stcuIJ
4MPyt7rHvZJQSTvLjbopI08/1Ai1nUwty48mm4SoCMuVJDf7TjdfYv61YfQg9AF1yDxhhoBSsia3
IaQfJWMTloCYJ1BaOkVcW9PDErkE0oZtAS0I391WOVUwW3iFiaNLy2Hii+L+8uHGAFHmvplOBYWi
pawlKXGx92NwK3zjp5740lYzLllX9qfKN7s50fSgP7nqdOeS4VuiqMUJyG9xctIC0nGRTW2nVbYi
K6RXRU4kkeUWRDs5sGFMsfPZJMeSawUAHRYd/zqwcsdKj0ECEcCEEZ3+pkjEH16KTaLBLKOgm+lO
GKZxilEUtyMTmFORrUcMXmliDZvlyYhxuhRFzlE65K0A8DJ5Z/AEkmhT2N+SGI3u7xvdOEdT7L0Y
ByIJpmKHi2M3BtVFVOWugbiDZ7MaEbIGrVA0MKWW59tm2ZdYqUrUR7UUDNiEGpuzVqN2xwiSL0Dy
3NOJH6LQkTEQiSiGASzESiD9KVlSdmeEIevVWFktqihS2J8tO9toyHTVWT+svARpXR996o1sF+xi
VNndY/v55cT9s5JPxLqsR9CNzRCcA0o/4DrfqkkLbjS6Jlnhr+Aow1E65v7FJBbm6rnNGn97teqG
5JYofCJSpzA2DiyrZ7mo10wZOS50LIt50RyhG5i2tqP8CPpePYwdCkKmjSat9bUu63Sn44Qhir1p
0WKpvF1QI0SppyupTfCPECa44YPLpBE+6KpirgdlkLauVCML06o7uP+hpxtfND0+pnmO/Q5JoqDS
34uuQLNwiHfQLwVbA6BfVjcX3yvlFR9HkMl+lm0qABl+c4H4lXiSEJeuJON69UKMKmCp1pCyBbuu
mDSia40oXEwUOKfXY6526Bvb1SaHoqKysTW2/Z/K4sbYrYNUCsePrXPxhihcBwhsuWkow2uKRGmg
YK5uZYhvtRB2fEQzi/ZP6ILIlomkWvejYe9duG6kvD7Uqs9NgIcu0E3utO6DFa86nbiY7tWxJ9Ml
QpCsx6pfFp/uaW5RFLhjLPOYRntNGgACS8T7N520Z0UxrvE/fmPx7G/tAfx+LpkR3ESE6dgja08d
bI4NPRrhm/xxL3WGQ2Q/9lAgHfB4yheCaVHPsFFgkFMedA5KF8x840EYbHu2jNZWo8M5BerJl/7U
LtoyZX+dRpAamvU19sffBo3rtOJDWbDJliz3lqnNzyKBHUnlFV0rXYtY09Dhb/QtFHPkUN9gEL1k
UYUCrglODAT3JsacoOmAwsdIjtdmPVGKwLW86tX6q8v3YgPL6wpdZvRBE1w4NtcyCyeAE2Js10Tl
DDB6GdemkHaJV7mPA4zrY2H/yGNU9TzZ+z600q622Qh2SruZFoCtqflnYuV2huP/kuBhXWU92sRK
P745BQYLDJCK9NtCIhFeIy04agqWPCeUH2FcsNfaEG9cv30eFHuHEC7hIz6hWJIu421lhyRFP6NC
aXZj0TebwY/znWS/+lKarowwcbdlnGKfadOdYUrZZfQ5YVdjGQwU5cHrwxpqyuHYyN/Z+ftrZ7Da
bVM+VRFSrSV6Xdjzt6aTvyt1Cz0LBEm2huhx3b4SkatBdhT6a1Q8kxWrQWU9wr+6chBMXdVDn6xC
yz8YuiSvWii7zFB/hUis0AmShOYrZn1UyJs0RH3FhjFUVpqDonkGbcNXz2m/u15RQuqU/QrHt1GN
IF+L/Z8E5yabSn1BQvGlJV4Srwtsqd3ZgTJ18m3UfWNvsLX1Q2NhMiMI2HTVP5hvoDAx38POuGU9
TvvYuegq3RKlu2oyq3/m9HDbojpc59XFHRsEZNNhjzyvibps6h+GHyhnY69+jtLmm9IgKC/Xw10P
Wfk340TXm2EIRBodR5/ODJ1CMtkQMwyxoceYWJdZAyFY+L3lJq3KHFFgSZOOec8iy9eVYl3vuffy
JrYw+CMpcNbyXZkY7iPahvUW10647gvrxeyTjZY2TAQSNLRx/IbGfbxRHBzeVVkHq6pKvhIvCsix
Zg/dRwF6SURvmiVCwpNOLJHR/baS4lfI/B+hTrNX1dfWhIGuCCJw993RDtRfmRT9SgL1Z1VoiAWW
MPPL7KGwcO/Trhl2doKzIFCIZbdj4oj8wXtTsIL2CWR/3ZA9yWFxKyZDVTpMjtjfWmUhvdDxg31C
ZatWX8F7V257yZzgzvlD64erIDOxlkyBuoXXHzOFj0JCjJAJeR9cL8yaprcOlWOZBA8WgRirPM5u
SZT9STTrWBTm9ypg49Xrd9+Ok40uxwcCVbAHuTV6LZ0Lrt7uTjVqZh5U1ZuCCPRto4Uw8nRttDEl
1OhVqR5WkpH2G1eT/h9d57XboLa26ytCogzaqcHGjlucnpygVHovA7j6/dhzrX9KS9onUewQJ3Fg
8I23fjskG8XhiBA9MdaCUim9t61gntonat6goQsRgAIE5gKSGZfP5aRuBK3eGye20A+jWUlMTjOl
enPVKr0bvSh2rhliD6MRkzaev8xLn/vkzzzF7fJdTdarXs2X0fL0wmo2VjQdF6I5M4vkuY7+Sc2y
jhUx1k7VkTNY6TBqottlYYhM2wpkovhOQtf9+5zUH26UP1n1cJgsNI2qfIn7fNuhwckmzom07zZE
shFNMx5iggMRtBGM1uamn9XswJXWN1quT1LlzXzbdJUExJ3JjCMfmtAAuisi82Pupw+6qYuVnSvP
nUOQTZ/o712RfUvi9Ixmesdf9otsF12sESxjshtE8TRjI/dytXqoB8LLE3KYxgxFNe/Ho6BELKig
AdD8GWBH3RJAQBKm1u2iYbjQaUSHoAM+Lnv7txMd0RTcYenYpuq9FET+EqC8UoSk8lItiW3KD3pf
XjKieVbaIs21cN1gstzde9ER0Efa0K6azJ68/Qyx/Iw8IqZHkzb2PaUY1QnfMBI+m9h0nSuyDkF2
QIV781st+kOmyreBX4qt32uCCIOkz/zFbZU9K98j4rJ6NQw2b3100mimr0w96FO5napw0207WW46
3hYWCXb+cIfTCm4vYf6XRAHb9SkBpdr29KmpHcVik3vIKrI+ByODTyk3MuHqlU74m+dUKGfo08qp
fbWG/qC7/f3g5B59Dpe6jz7Mgn0jFjKqG2T+buOpJ5+0Gj2oGVoeBNWfC+cGjACx8SVjQ6tJJppp
7RgqAuMhEOwzdi675ao4UT3aMgckKlgVl8vwavWAykvuTCtyeM55OnWrxiYRUBUIjowieqqs/Lfu
p3ZV9Ln0G3egMRLTYRuru1F1H2yDIXKOSc4uo3FvdEzZ9RB+DD3X3TLoG4swb7sbjwboHckpmU/E
naXksKFNSJQo2ikid1/JIEToFAGhGWCH7WjwJtu8jVSeLCzoWuEPuu1i+Hec1ZjKwi8eu4KMqDFT
1I1ukNnQtckDBfB9SLY9NzgmyYv7o07DcNAIImM3Zm6dsH9SxEzspjt8iJ6k8VlJ0L0MH23nbqKR
SNEuoaPYzVw/ByJoIThyhPF+qSpcPAxhjUi9JgIRGFS1ALHOtsUyOjtKJl/thPAe7uDDWP9oPbPx
LLk8K/J10uQglIqGOUmGYsrp0iQPGsuPjzsJVRP9PUvSHKKk+qNkNF4JbYBWMp7DzqGopPzSSK5z
lhaXhEYjWJg49HOWxyFq9hbDYtSXp9GFNKRfhKirIwaiF2btFwfSwjOja1eEPn3PJjuAzBmnk+Ny
q7FmP3OGa8Mgd3OLAqm0I0e1ec30hqtDela7qGdzLCaG8TxbCYcZzMrRbUTJ3wie3e/N6pqQZU7k
vU3y2azkWtPNicGK0ozEJtvBGu4VOdW7RMnujYiBnE7aUjfLwACZappFMtDGY4BJ2+iswgcQerbi
6It8K7JTMzR7sdZwBXDSKH+Afp9Jle1Cy5hoBu5hK09FTYwZEfdilaO23S5m1PodiZiuTL10MY/t
4KJNHX5N5Y6q5UNCMWsJCE3gI9q7rF5jZbxPRyE2atm8E7JwN5QLic/VNaL5oxEUV0+uhlm/ip9r
YTMJoYFyAAlWjRoxd1YJMZNI0EsnQLRkUg1pSy+1MPdYM64Q8zMdiIAc5Uxnu6VvhDE/6ap1aFKu
wJh3OBOUSsBK/pp2OPp5T+JwsY41K0is6WOZ7lDOPOcoUlf0gjTrQuN9okr8hBMD2cjCft3Cq9TP
VwjefFVI5rtq2zzSQ970bq9oG4vCo5VrKo+iEpuRgNvrIlWtyEHFCjUjoA6u6XK0f2QsbIqxJzrw
fYyNL91S5k2oj4QlYyEl0ZDtaZ4Tb8dEaLqc/ZWCd4DBhNrEGP8KM36fxGQkZcafYfXlypqA+01S
k1g3gRBN4gV19ZI4qk6qnO1ntJyuFJezxDb1TwCXXzqU6/2YwVrrEPczVUWZrj0Q2Ff4SGUwUBqa
r2aVef2GdQJG7Os6xL6TBcIkl1abpq2tjQ5zQFp7RM11pKf0b6nWEEfd75WEs61qxarL6+c0L7Ej
WXcEY/pLxfwse5dWX0CKlZXHgaRxnNTO5WQhYa/Fz6y533WxpD5CtprTdLjYpXy3O/lNkuh2mWfP
0rWPakpM0pIlEb2YL8KpNcknkaUHD6LW4nHM7MvQOdgy0uI4OgMESqNCZLvvqdnTaF8YT2H/MAiV
qG4yRGkQo3FHtUN/istjboqD0Cwu3ainzwkeo1Xtc82uY6xK6ceJek/hyLM+0orpDuUmiueHODRH
tID2BUKFApc0JLN5eXPcB8dSEIno1yy+op+8vk8ZsBkwia+L/FSv/JkUW2rOV2M7wDfEgVKXxzJ/
JjbPhewMt5yTXlvHxnpKNXZio8ahelKuFd0yPOeuiwjsBPRDu0A3uDugOSnttWzUNyXPoVoGPQgn
MvemkDK8nBi0xh68aOy/4wbpvWnsmC+6MmfAkPbKZKpk9yXParZjkjZJHc5pqUpcT6tGix9DH0Lu
Kl6INrdsDM1znPRntuO3GJ5ynofCU0ayAVNXn3f2/FqJJF+HepALCOkSHyoe1Ght0QNTieEtK6Mr
Qs3OP0z5r7lW63FDgCtpNZBW+uqUIMVEOlvZ8zRx9zZp9d7UkpFjtHpowg56OKYk2rVdMpR/6pCO
jCyuT30UbwyKRDbuPO3rTP/KFQy7cUry+zVvqOm/USQ9Q4hXGwWNyqrhil+7is3e0OVSkrI7lfPG
JQV4noHb0XM1fphFpLNV2AIbnAg5rFba4f3LQ7CQJPmpwvyg2gqh5mlNs1BoQj0l3TYmYGOFaMle
tZX+Iw1ip/JnzbLLIKq0D1tTtvYygZ+4qHmM+qeqiDolr/uHvJlPJmq5afT4tBA5TLJvlnm0wZJC
sJzbmArX+4m7KZcihsPyE0kM0u/xj37LU+hSsZywRmkUnRej/eJq035uCSMhZ44ueaM9j634LPln
EYlySTJXD5Rr5XJcz4fcVEl9T8phkyTs01Rm/7qWL1yjyEAQ1V+XQ2vdRnPA98GCDxHBt/GOWqHn
TNMVnwas4AUjabiSTYh66MedXhvHeAXbfrKLgWkTYaq5oDijuhrrxD7PXLapLFGhwcDLtYnIFqy3
aZHXvKuW/tFoaKkKNBMAtg8Vb96qlMZFyTMgQ2G8jfCWWiRHn/afa56KGx1iUzxFi7XVcgZ0EVHK
x+rEBEDSHntYRye7tRkMhMYkCQNY3btxdKl/WXhDmB+Js3KKx0su2KlZLX6aVFKLItS3uKWoYdYr
+qDkEwGk+QYN131qjwdoBYx+Sn4SedT7bAIP8prcOhuP2mdUOp/20L10KidmZr7QffGoW6UvInoK
qQAmBZwi2fmua7lasHWhEN92hvo29OaXYo/gyijdOoPuulQFjEm5/9tLYuCYGHfNcMoacsBZAJDB
XcObtffwunl1lOiwkFRIpPYh060F4K77rptp09jKS04l8cqODenJisFbNVEzhJwtTDFDWblYxYW6
MkV+V4X9VymwUMTDQigl8qd2eLRzsTcKq/N0ZWCmKpHfqwRUT6mi+OLazzu42horOFX0afUdF/GW
4Iq7Nok3amb+xE4LTtXCAtKkSpViEuhzfcosCkXbJt/VI5Wpg1qvUYV/ZlqHXFSnodtM1mkG8Zz2
6N/CkuBgc82vsB/is52UiITloVQ08p0sLV5hegyl8RD2WCjC8G8plSedKqHJquInJfsgM7E0F91T
IhU1ltRPM9ljvtFr3/bQ73Q3eawkzDoOwJ8+vL7Zcf4xa+NrVuKrpm2B9KuKvzmRpzmTxypFnhdG
n4wQnxSrxiu7GjdmPX8M9dWXp3IjVwoXReBSkT2uo7ZjNr8ilVMAixf7xgw0qyY6BfA6aEL84Zo0
UmRdeShy6pQq86FwpIBBV96XSB7UhghptzzqLOHCdoK+qhyvkITclf06kclbkrfC+2vM+ts08q+w
rtFa6tWlIK2xtwsWF6ulbcnsicfbL6Vch/THo3LCq63Ve3xGj7oyIk7H+YvLYjtLYgljukHTVAXU
G8qRsxHN+SIMX4VTJYMrwgtSSk/1+mVKaUpMss0S2XsclJ+WaD7yZTmP5HxBq1lHrpBXKyOtTRl8
t6zQYDpRoLepZ8sBwbFCW1S6nDAv3ZFauwSNaaxN4g24/2j0Ueaeo3N1jYs6bul0IEUfGfjkDISs
80fVhvsw2YA3NnjKymCi4ywuj0b+MojMp0D1vo37t3iEAr+egstMxRTCEnUTWZwo+CdOSx4GIOJv
od2fQG7PIUH57BLwoeWNtqaFaJ+L4rGP9fdisgQbvZixFj+V45LyJHpujGXyeJMKRCqgDOBxvWU3
9kip9lvdp9/sfp9wgfY7YvPpVF5CH9/Lm1kf2jp8ZzxAjxEzooQA9QcFIqfVKFsZZjNbO4W+RWUE
rJfOBiNDE9EPqRwqu1ZO7DVfpwJsdxnsDX3ZpV+ZlmRPP7mbYiGKZhF5ti3bY1kpEAS8wNrJlG/2
vasZL4RIQmc7LQq+yYLISkqyosmJ7sZEsmkkOQFuX/Hq1KS2eDaDuSu0OyWHwWpwIsBE2GzUnFjF
nqEF8+w2O+xxyaqd6WCaNKN4UOaO0Hg764Lbw3+eI4Y+5brs8tC3sXAQxF/r3Kt6ysbtoqLL4Nr+
NL05IiGMmwILy55mr3HnXWVjScfk9GGBI2sC/altDMqWv2ezaAyqgwhB+gixZ2vzsuRtF4xM6K3k
Hja2AJBJ/0i/8OfQ51dnF3efRZE7oY1uYId/Np2d3pxrn+jIuNd0yN1SVUT0HOfvykCgamUw2ltS
+w1Lh4uGCbsIwy8jFYMHROT4xAYI1yDEWS35myyWJae5S+R1ZIuVfWyj4Qvt79jVv8cO+fbMIhwO
4Y4kZgLSQax6V391M0K/zU09K8fm+uOSKwNjWMinJMn3rvNCfh6xhyXNEkvpjXN6WFTroajPdSrG
VZrLxzKCfc4dZ9fWAkjTPmc6bnLb+WknkxD/qLmfzfySXqkDVymADad2L9RIel1rcEW4tMDjKruj
H6P0m6iZ4PB7n+Faclkbu3IUFOqY7N62RhQLwiZQdqgWiQSaXZOJmhk2CY1Ru07N+tym49tUXIsW
p3QMQqP4k8nSHXuSNiLgbdVkp2xELjfY2YAfMIy1G6tvyWwf3ehP7ww42ZY+NIcNZ504Jctj+ljI
l9BISBdy2KPFkRGtsFivpp4sh6maPMdN2TvbplzBqQZpomqvmctqTXYsu1sglqmgH0pL9mIAfbFG
cWKP/WSpxWtXOPlaaUWC0CJ6I2MEC7ujB7iZVA+hB8vgVXRoUzsEcghINXhX2HM96pjVdf7H+pVt
XRSKIc0sCygy5bv0vQEXtlEd63PByV9IoMpwhFwhQgWLO4y77Cf2cAq9S06ZO15mWRqOpvFJywkE
VA0iX8aqRlYFYGXWP1nakP1Sym0+gzNruenudLHri35YzRHEVLcAPtl29jkA8nG3qZRVieihy6t4
F6XjdYDW300sLivQyoi4k6m9V4sCYkU3v6or9RR+NCAsnpYpzK79oQOzRCbb3kVYAweGkUtocVaW
FWDnoOI7GU8j/joPjUq9dkuTlPQZ2sO6NtYMDYhfsgwSvowThmSELGhjUioY71ZTmw2Xhs50v6Pe
6BrIvweXP0Zm4+UDuM1EooYmgTWZpepdOjYkfnBHiBsRes2QqMdeqpuCmXI12zink4XGcqGe3VoY
gVCHZkNC5G5pUntlZeU61ilsWSJuDlEkur0Eb88cBO5pNr1YJSJTtX+GNeP/Xy5If0Bkw6RL7/IK
WJ19Kzm1qUX1yrghi4EUiaZMDr0Nf9q0gPa1MSmYYsmDzN1ivfQGN2PZvRHRsy7N6/xZYY1bxp2Z
sZLmSfVSWouxtfUKNbOo5jvRXTmhFjkN9Rto+OysZa7N6RPHu7EWMaeFIgUG7A4gkAuNbZZlvhR5
W3i2VoYekSslWk5cr3XqUdlWEgB1vSTP+cSPyGYuYSNvTU8Ice1TaA6mSF97i/c21HprmyYZAiYu
e2w+L63FX9yY/Ej8RCAxkcWyBiVjOeOr6ZoIi7PiQNTntI+qiwqEwhlVrkL+K+s464j77lq2e/xs
rZ43FI2MsM5MWTZcz9py6spLo3Er2LhTL1xQsTqIMoAsNsiI2bjjsYopb8Er+6laon8o9HA9pvOr
IXFdjvb43IV4PZEBtUFJEQ1LdH+ekoWDlD9BSxCwTvRVG9bg285wF8GhAhy6OsEo0QxsbtU/5Dfz
Fs3p/agOCuXTDg6Y0aF2o8SY0NToaXUQOp2ykYGGzZIz2QyJW+NCwvVfH8Xcs9xMpb4jqKRaGCtM
zjlRaz9TZH6q+t84LT9Ez1BuQVC42dwvnaWSjBOCQ4efhG/x3UK3NmqOgwLKkPSaDpMJuIcix5OE
Y7Zo8Unjcd3FyrvbCmc9aC2Fa0lWHWH+7HW+OLTjCTgdaC9P1Zh02Odg7mViZV8bEOwjPDIxMp/b
9i41wvnOClW4DbY+okSSY0fVtFHIgkeH/NgrubppnXsyLhgM1fllnLTt0qmgwlP73I8wIpbsPT0q
O2+SrsagmC/89tEx7vr33IIiM/70Mbl32O2zCeauOI4TUiO2A8MEAR27CjP7tsU3fo7oI1Eqyqwp
d/Jlp/y01fhuRPR65eExG9BWiuFHOgD6dQoEj7ryqQcUoO/NJfe3tAA/jOcxZHuYkt6wxqDzqVzd
a7E97yeb6oIiTS+KqEnPN2dOuaWuVhVSFF8b2fPZ10z8ri5/VUN+9aPKxGLJrcbaE1xDt2WVf6Hd
oL2S9FP4XnbGut0+8BelnFVxCvxi5kFMBC5iQz9T0m2hUujchsZ907npXdVxbhuNH/Emr+baRR4I
Ca41rrmOeylPtbM2UM/6ziRo2xg+57k6c4dNmYKNlaixz7VViQ6k3szp1bDbs++gtA2B/FL/pJis
2Cqkj7rqhl7cAL3GlZnwGcBJHlXDubRw5irfYO3yQ4m2sK8q0U7iNHbQbMtUftv2NZtFsDVqO4R1
I/8VTV2CyF26c3L9YIK+FShp725PWXlDlRHIQ51Z/LXdtYImnLYF8kc0uTprKcXqjuKS4t+Os183
rMNhrT2lQ5JyHqivHfESvqbrthcZW8eyTF8s7muUxAKXG5h21RVy3YZsZAqJDyJdtVPV7Jqpexrt
egn01EjWY5ufJiRjcMewc0abNwEXD8XGzpCRIzzB1cLEMcKxxuLSJ6YCdHhttN1wGmvnIS95Q8sl
XxW11p56t6/p8N443PSdmkyWHnqD1LFzG86A/MCMfTx9yUEjRdyGlk8H7cWwUBbW3UfdkOSCo4tR
qFi7rX0uYMT8ehGdx9C6DrEOjlCsZOZcizbkb9rOfmiNPfWFd1k7TBuCv1Euhid3iY6RxV6Fbdkm
0+vYk0oGHqPJO43+AYac6Zcll/Ao27nXjPbSDBkwjBW95DP8p+C+FJEg3Srz30R/cBoa2ikxjdHv
yyLaKDnNCI3m/NkmGs2if5n6MVwJYpA9e1Y9u5tZn43lR0zOtjWoyU7/bIsTdCny72bCW6vaPbOf
QolROUd7adTPbYaYoufk0rsnfBx7t0XhE4XxOkxaUjwGfWW74vvqOGEQJ52kc3XDC3X7oKO8zuFf
1mNk7VwkP3cYFZ+1a814VCuw7RVvgC1+uhyzJT6iCvB1M4UOoTZp/uRa8NS6TUcRWSB3VjWfRwP2
wBThe3yPAoVVxQvlsh50pPtje5yHLA+QZezmMTxTF4L1BSwi0yakOjavGc3za1Gav+0yHYUYzkyp
xBbH+yzkCM5OBUFQt8nEwNl9nc7gUc5WGgvG2a4AOTG2jdnvtIke9GJ6VOZFOw5ogXR0wJsq2RYt
I27vGr96Zgyr0upelapfwLkybga8bzrOzAbRU+vE+x4uDcztUxd9f9Aoi01jZ94ofe/63VJ5rog5
W5JLTjKDF7HWV21ArNIOzSS38kzV8ffXH7lFnVg4GTROK7+ROXxmIvvq23jh7NcD2fB/EQnlhfSt
b6yl+4gMQMg0vdrpUxg0g44nvXIiTxBRBsIAY2vyNo/tuEH4xAp7l/bpM///B/urrVvXj8ALgGkB
/TtXXSmSbZUZ/U7d9NDp9m+d96/O3D3CQoSenirk5NsUZ7kkSjUh2wGhXdU78KgKrcGWQJJN5YGz
GoqlYcuvwjrbobEnKO1LC6XjNSU6sSubVfbY89mp5T61O7txsgh/uJuNObC5gsqoCgoW7tBS3owh
+SPcrAR5bqagUpG1YX+P29/S7l7pmQKNLqtzIzZayJ2TNZ10ZXdbiJH04/JLzxy06dN6cBIkdaqo
6WXAd1pf62eUGYFdqP3Y+i+EprOOF/c4IUnzS41oBKTXSaOi6XXju8lctFWaxMe6UmitNIqDhVst
K5si6GdTXSObM5kupDeUVqDJKSJtrG6oYGkedF6YhDUu/0zctWxKIxydtDvGGK/dpmeFD+Y6/Y2r
5ho61e+MUuHvppVTWKA4jLdswq4daLN80ZbY3YNseFNH97hjJtp6ssunuG7vjYEiCGKq+TUSXxZo
XR3Qcvze5tHK2Ao10OVeMqsUVxnZgUy9C/JvQv+mGsZqgsSYKHdCORU0vVKvZX3uF1Xbl8W4kaUS
+U3GUFZ326rUmFvBhJMy4b83lWsnXo5JwQIUxk25Vuv+LnIobo9UahdQHGmu0q3dXMGuPL7lU7tu
x44RoI/uFY2hX5bVTwSh16SUUbqRkvjKrH9afXMWar8t3Hxe9xrzbt5nFniQgVkoJ5EllPd9ZHzV
Yh8ZrJr0BNrQYX8uGodKmNjcR/eXjpRPwC/ROC8wKMFEDRyelr3BpjSOGCOmSD9jWDnHUj0nckDt
oe3qKC82GvCAVVj3k+5epTyMo3VDkeKM1rVu9dduSp5QWDKOkkNl9iNGjdI6lYvxGBrpg2BN2Tj2
EGTtEri1dhdyJ8cs6g0VBBnVlOs0BY2ksTNN2pXeTIaPjJJHTsSwU6OL6QpQc7zcSRUH86ht7L5n
KgFsdOksWNVKfhBT+xOm40/WwVWky0prHvJmGLhosPyF1ZseWz/JZP4OY0Vev+4bal4HhN/Dl80E
KzTs2q34C0gWwr4uW8Az5WxUy1Ns2i+pPW1V3dg1MaOq0usH4newewg0OgM3RLNzhtXhTxPKulFr
bhhEQ4yu2JgNd1hVfrUlsYHZlzAEPWzZDlD3YtkgcXlfvS6h67fzIoK4155delibxn2Ph6siPokP
ikRIgdCOFohiOpgFvaeVDsBdOM8qKW5DWJ0JPBpRXo2PzQgW00eYYSvbOmIco9AurB8KjAwrd5kP
5eD6yWLSosQhMCYHg5wUaFZnYzrtg2EWn21HV5mi2mTtI0hTxydXAC8bLrYC03mUvcbAZvosuTDQ
ZCQgwxXPGQWd2E2IFzON9rNUB19BpdrQGjol+tnSbDpDyQ1MwdyHOtxeb3nwAq9LmZkrEZd407H6
hI15aYzuZLaT48E1su2mtG6lNMZ9PljdukTTIx2Uj1O/1wfY4Ag6pVW+SXKg6hFsdSVbEiTRpeo2
/1oJX57nGvtSewcEz9qYaDX3tSUYtOGlUIHASEW6OtIDBWN351oMJQyKErfKlQYkTyohdkKNZsAB
pt+w+2gcbTO04jDYNnkoNc2QGWs2gRZ2BaA59EdZi/6oVclwBIBYoPWkskU+IledUk+7ohP1QyqU
7IFt9fXz2xNVh/+RnCJum1ZIFmQYR5rXmmoX/OfLHKhM45paw+Z8ewo5ADyEKd7/fZFURinruDOt
zaWrH8BhmgfkYo+1SnjH7SmDetdT46rbfw64HpVTYLrht439f18IIB2XvtSV3e04xNbTZWqor7++
6u0D3pJtjKES2prf7PZcZ3W9h8LOJMblv8/lieNphPqcb0eQ3TWjdkkBtM1MnsU0/ucDe7uLI0p5
9z/PC2YDonQkhNZ/j9caixQLcYAn1U//Pp1TrXaKUBjdXvT2fF7NVE/F5j17kU2tN+F9SqfnUxMi
nKpq2d/dHlpulV074JZ1MqXDk9tG+V5vwBLLSA7cOXrnQgeCl2O/6b3Sno5SZfG9fevcup0XIdbb
3R6muZsGGBuE/88LR6E80FUIaHb9sW1O6lym/XPo7Uc5bv0K6yKOt58kEyobl9CJACQ4XA5NsWU7
rXi3hwnO06N09eeiUfg9VPVsNFr3eHsdje8Eymibw+2FzBJRX1O64eb21T41vRlNL66avLrcPph5
026ylkuLqKw49garIutCFp13+zKK5urCD0y2LR3MrOLXY4pkiVFdQWr9+zpZN0/sB8oAkELf9L2R
nIHY400lp/weCv6qHKjrCxF1tl9FyfiQEanpd6QqPM5tY3kh7psnZq/Wi6SVv/Sgb1x3pnyNF/Ls
7Ny038rJLFe5MlQfoq1/KZXFLtmWr86YFt9TXWIbTI2fckHInjvVXz8xURRwKjAclTeqNQvHot6H
ExPNqj2AViHJLUihEVaK/IBqYsadkaOXKojhQn4hIvZGvzQ/eWtfbBT+X4lM350ybj9V9gRMb537
rsPdrrI0nzdJHVGN4mrNhTJ5cjVzmyXoWrh8ey7KaiyVi8LwMzbN5fYFLdJsFomwXt8e3r7QJoBD
aZQrjDu81D/H1dG0tpCY+beH/fUFKlt31uPkkKj3fz+DrucK+TQ8mimbKvaW1lY3iqGRQnw95vb6
LpxgMDXm+M+vevtC2YVDUHZwWrdDbq8/KSo6/zGG768a9Gw40rfLmFEXCQV6pi2o2A6NmVIJWsdH
LjNl3StT+kiIQeK1mtl/FLly0s1aRnDEl8UJ47+mMD8ReLuv0tIdKpB7bLPSzkFV3GavlJWxt3Xp
bNi8jlz/hQ4vboxvMhzfzIool9hc4x7gH7Rky6W0a+t9svTKiyK5PLhaUm1cqyBup+jGO9T9TkBr
c3im1rTzjSZTX1AUpgQmxfeNmj2Ui66fjLogaMGwJNQEXOCQxc2JEweiKKqyU8bWKTDIWjhmmciD
oSElJS8huIpMzsfMNPrAKFEVlALyfxBacdSGWQ9ItomOmqtbAReKfcgyjAAVCy5X2V2J6CSosfZv
DTONL0wjjHSabX1H+R25EtZPzz581fXR/HA7NDEXBVTmv4dOY/c/hxrYnB9UOr6DsTdZfYfsEfVU
eqD7LJAh2aakLQNn3J4D8AzGppbxWlIX6tetCusXykuhdzQrp+Gy1pNFXm4fqJe1PYM4ic3toXY9
Thtx4kZGbQY1SxvF3SlYNqk+0U5Pmumf74tTQGVHD9s7SPCfhTY/gqpA+tH63/e1S+wNPiV2g862
okUFjaXEDIwv4WKQKuwj2pnWt+dk5YQXpns0+iRuwglx3O05Wxq+nIlnuj2ScViciCjb3h7dXgh/
mrtNac9Dzsxr3D6YwgwpbuYa+vc59JwtVK6l74b/Ow7+w9eJtjvfnqpdpyTSrd1WLRXqU573vqpL
1BUAKP1GSQX/O+og4zVuRPyYypKBZend2ea2gBDg+iTYZOb987hrWgL4wHH/OfL2kOB8oKbrh39f
4vaFyoz6swWlTua0QwyM7M5aOKvbG3BfKjm/BCfm/+fJyLTUraIB8d++8Xbg7cPtC/hQoYOv37ws
NfLxzLV20XUD2sStcRrBf85R0SBrITXwA9Swg+Qxq3u9JqjCXPDjVAOEo2GXv6VeuZckwnjjNuDp
t+cL230k7kN9dK/jbtNgi1HigePLal/VpEKZM23T4Vw269vzQ8yOSA71KyyOTTjRRL1qCnVZmFTO
arFU9p3N2bS6fdrPNJeW00iUuansb0+1acZXb4//+fT27L9fH12Ma3mh/P3P87eH//OcqTvarmiy
tXTAUOm9mvexPv/ng6p2l2Tgb10EevEits03LcV8oNZZ/QFp92OK2vpU7PKl17R+JyxDBI6Wxmu3
MEj9IAP+RVQa9BkOj1J3WE8jjVymNk9eabyk1JgFE1WGsu6Mee+QshXOqeGjCmf9K6fT3DTF71wT
6jl0+ltkdioK0sphxy6VO/m61bWRWFEV6n6l/j/qzqy7baNb038ly9eNHMxDr5PvgrNIkaIompJ9
g0XLEuZ5xq/vpyDHsp100ueys1ZoAigMAoGqXXu/Q6d5GzdJmVrXULtsNbnmjvIJf3LphGB2tktV
ZAYDawSQ0DerIsnjx1amiDZIsbKSoHB9Nt05B0iWzWNbevlWKcp4JUMQu8kaL7nYw3BDMjK9Kp2W
wXpy3V3it+HJ1b3X6XSjavMLFn12Z2VJe3A9qgy92EFcBwhKaloh2MDU9PQ1cpJfQiRJ99OHlvbN
vtAb4LWGjcSBxCy9ACC519RA72dTG7ic4iswbThw+u7b4vdDTM2TPH9MkjjbvB861oAF61JbL5sC
akDfjzfotjiHaSmNIKBZLbL302JYgmIBnnrT2dXBoiBY31RkQECHycE8K6TycWipq4apXnyyRurW
QR9X1yxOHoF5dM9YNO8b4tGXqjWhZKUeDvbZOMtsaAIziYm8SEc7HvyWpAchY3u6oNsn8MRreMpC
XC6zChTmVCWfBVhLr6fF9w1RLCX4IIOzbEl33wUXqcVGXEOQ+tY2/cJZVTkQ3643qxtfa7bT0vQx
NTFEu2mxEOwivfPIl9XWfdDL0k1qw+tKYKkzS28RUVAhXy0CsXlqU0quPI9jcqKlYdCGYfWZKb20
fdtFVeJ5qXrG3VtjfqeDgrOEURrWPYQhDvL9HG/7d25S8mRxjgpIwa7P6241r8Fhn7woSU+umHIE
cglW5/s6u2rqRUQKDOgOknAwV9RjKdv2baGG5S1clkfmxMZZhlaF3ph5zCsLSdkQPLnFg3g7bTRQ
tV+AA8k3cg5OsG61fJ1a4F3jWvM+Bm5mLfMWcQQ17OFRQe/EPKeF6tYn5nmMQdk4mSe9rKivuS9p
S0iqlbVxTjjWEoBsdNsbmr/IwxgCEUiBB7KZy55jHTVDMx7G0iVxaqnMMCHZMTdH1F3T63A2bbU0
Kp1Dbbm3lOcRGA2C+JBXZnmwQKxRQi+DL4WVbMs0NC6llltwKjzkQMYkeMwlEgiigfXzntRSK5Lq
tv8FvMjbniY91jwfKvVIbYmMu1XE5y6GoYSAZ3Afui66UUqdUSKJrXU3mOouZIwADpM0VLTD7Jb+
rV4PiWwddO7P0ooi7T6Lsb8LZMk690KyCD3eWVHo9rpq3HGYJcKDobEGZU+pMyZxieqWWJWC4N/n
4uOtXV3qGd4W0rc9pi31MOCQ3OkuFoSQ26lxL0EkNidTa/yH3ESzIkDobTktTh800C2zORHZCxYQ
wkPvDaZ1NFB00oFkQLob12l0nGlbb2emcbnv/C5ZRklcX9QgfJ5+akV7DYzO/xryrJJMHzC6EPvY
SBXtdLFPbJFTKEO9uoyaKB907ouevu2TOrEyU+3k2z6FCS4litMdlCpnp9SDs6PkSX2rUylIFGHq
rSLGhhI3bDal06ZfvxIEawupCVZxXyQNJgU6PD5cdWcVfz0qz/ioDx4iDDNDtvlMxYr3jzoOMAAG
9XoeIdIumx7H9SrotdssVaNlYITSIyT5u46n8KsRtEe96rRHeAspZfHqL03dpLmbQlfd74+5E3xr
+stR9VHGYz0rItKIV7VMtY+yW+Znr/1hIWivSmuqb1sU54ctv+6TO3m3rkoXEMpYtDiLV3LPGAvj
n4KorC+nr5GCIEAgPnInRGHSvpPR7dqVkZivTV9TNGglPFV/XjstowxfbkeNlLUzSNvU8HZQRvR1
TKl4S1Ve2k7rIb6TPJ1WKklvo4ssWlP0c9LZ1KoxlcbYTA2qae30dfoobINamdWEsxzljG/tpy2D
4n1unNLfDfTzR49XYxP3JOaUpEiPbqqkx+kbUeilppi6fV/fu56ysTUK99OuP7cFbfqtbY127wyN
gwbZYdvbTx8GQp88R4m+tIoE7ZK6gfs9fX1vUw2UO35tM202ZQOxlhZjmQCYoXeWEH/fpWktk58W
X1UJxNf0bfqoPMYu4En+7H1dq9pDsX9fjswxWoUJOmbTzlAcUWr65TikKynSVJVJd2VTI/vhGARO
1jwdehl8TQ5XC7m+1gmOCBmkR0/202MRDxYccVdbOIOa/LhhU7cI+L2vzTXNWlBp1RbTjtMH0srp
sdqUouW0ourAh5mEHGt4GglOM48j5cY9ZgjFbFqEypStKw2lpWlR1aGMSnA1b6fFwAwWDJDqOXdU
9Rgl+nla3QVot9Y6HnLhkA6PlUKplymEdTNtlQz5DifN8R6jbP2hSse3Qzux3uy6sMnRU2InKh7D
El0h5qPispQYNcHMkLRDh6/So+riTPLXq9XF1RKG+SsqSf3j+9VOh4y42qRCoLmApb+elNAThotV
nXngooVY+ps6utBTf18sKh8mmgOEZto6bRj7mJ59Wo7l9FOsxOlmWhqSYkdXCcUnVpZOSKwLLTAI
jmi79YuKfPayr6wBKJOfzF2ECg4ZoRDWSa5B+aFEPmtq/bajpflgpwtb+HoER0OqgiN4M4+pRXcf
4X9xi4D8rpF6+1FWOf3g9LCOHOdYtNHHSqxOHXg2ZUQ5vW4i+7GvtXBOIj64nbbWZognxhBdPAX0
dK1jsdN3kv1YQhpbpWXYr6a9VLUjHdmE4cGRYucyhrfTKW2plW9ReqUCKE7lhiGF3DKV1tPiEA2f
Rnxn0bCq8nPlucvplE5NbUwZcb5u2li96LDGosDe17FGxUOWIRdjZLXHKdvad4VB7SVUTBdcqP4w
DLGO3ND3zb0EhuF9l3EcBzpRJPYNhlbNgHXitw+e37QPGC2ROowBh7oei0jeYCDTDdf3FkrjfuxC
Ld5P7XE9qdZaC9FyWizFAUUVVxxr2qcrE2OOpoizdjRjXTdDeden8O0JAIDalxJvq4xIZqOZ3lf/
vvHb7CseTgk4QU94DeiwbcfahujfhR8Ns/riaFL6NXJV4C9m8aSpRrGsUSa8JRtp7vNRKfBAcqzP
oVQspqaFTZ1P7WT7NMZ4ww1ywEhilN1pzJ12Np3PhKQYt2ZxdXOgilLRE4xJkbGrIFUus8C0HwEO
7Kemdah+am0ZDqJqKlwUGZ3pb8jcrphbzKP+/Bsi5lBvf0OWEFNNf0MJa+hjkBZfgO+2K7eI9FUs
R+MGcECyUBH2+DgttmWULlRfVj/qdfVt6+h42g+LcqQWG4pGyQq2M3USTQovMj7pC3mQywNg+O6m
UKJqg2wyOqJSEC8sdPOehqF9BAKtv9rVroql8aUu6CYQIQ8hlLP36LjloSKfmTUILnRaeu2Swl+j
l5Ugfxd3+S2ZOSyjxLdfFhtEnrEZ1us58wBaF0U3wI7ABtqtE/MQK9rS7aXglrKRPY/Juy6n9YWt
ggWC6Jzeaka2zOoOywivYQ/NCTB+cXr77QDdjWbpuGopwl7PsuRbXQcLKpaK0APFk5XD28a29JVl
WbYoEogNU5Npq9Oq2Y4CAir6IQUqlMBWcekZe5385t4UH9OiH3fmbsRcclqa1k8tlIT6EUUfC2Xq
NIT6LvbtMjyOfCNZ+bjezCcBdpiuH3OE/h8CD8BkpYCzmITQrbH6aDp29EA53X9bn8fWvFHU6jNq
G7DN26+ojTOGAX+593Ld3XhIB61tP04foo4iRy3J7Vetk+cIQDdXGdWmBTKOygHpVBzQmjhY9YVU
XUpZ+eiVUYekDkZZQ+o8GiEeKqFiRbdNXnR4gGgDqv2Dd2SOARk79e6hlXe3mlqb94b40FVwi0Z2
P4SBKRTFmj0QzB38P7CWpR6VN+pIWPHevqmqYCXXTNmmddNurQ8KfwiaZD0tThvkoHxBtt7Yvjez
QFJZVZbcQd407+PCre7sVpq/N0BZhtAsHJ7fD1NpVrGuR0h9007ThqYJ+kUU+y6UCw40rVPqtMfs
OkhupsU2c81VGuSgIWS8cRzPeLSZ0u06BxDAtFgNg79EqUbeTItWlH2sKXcdIVO5DzDUV1XdGI/5
4EFgc05KH+p7ShdI8HvyKzAseR2WOVOaad30EQRpdQvnCtoybeUx01buWOY3dZt+AgsM9dxx1YUi
2+GpG1LjqKtfGnILEGewq7hBxgzKq9iYlVl0kvVAXshUh5bTurcNbv5JG1RlNy0hpWgcnfTL1Hxa
ExiKfEPQ+uNxwjiTQUXU0rK02hYiaV198uBQvR2DyQVw7WL8BPnFnpcOlemQ0r8iOqAAvdeH9yXX
fVua+qoelYv3be1PS9/3mzq57y2n/ag5dQ9qR61adIDfW76dT2wTgjt/s5/Te6Afve7G64ZoD7Mx
2huRe2qSod0gxxLt39dP397WFT0Fsw5kA83fV6clPf1sWq7G9jn2AObjz7B3EyPbT9+mj6oY0FRR
4wYDsT83uIoc9D8s61awyWQv2YYdPpRvh3k/QltJw1IJhXafOP70MR2LoKCdffjtv/7z38/9//Ze
smMWD16W/gZb8Zihp1X98cFUPvyWv62++frHBwt0o2M6uq1qsgyJ1FBMtj9fT0Hq0Vr5X6lc+27Y
586zHKqG+bl3e/gKYurVLsqilj8a4Lo/DhDQ+D5N1siLOf2dakYwxYFefHJFyOyLMDoRATU0s7ND
6m8bTbF2qrYtAwzw2qnJ9GEnhT1PS/C+xUwKOodABZOAeOWFkX4oR0N7+0hG5aDTtW6pDXOvUUvS
D6Dy87WkeM3svd20gZobBppZgGRyHpAUNdJNkdrd3kiTfj99075/Ey1QTkkJ48Cd+kxN9q6q3NRB
k93nAVBaVx9+WHJS+cbwnWH1z3fecH6985aumaZuO4ZmW6pm2z/f+cAYwPF5gfW1xMZ1b6pJduga
OT7gbiG+w96uqG+INcXSGHAmA7bRIx0iPr6tDksH2cCicvcSxc1FossGgjd9de8EVomEAut61zSA
k8qtD6vvz+W8KZ+LuGxwn/EvBXD9u4Bq+EVWL3FUNx81SFOnCCz3tNZu6nCvuFAMp8VYoajSaxLi
+WIfA+7B0ourEvJ+Y1zAWsTz0Urj3bQ1zaIfjt/nPxxf0uSbrikhWroKrqeuWyPWUbV7ss//fKMd
7S832lRknnNLtxUoX7r+841u7NQmYPXSFzIiHXox3L/pDnuJw001kLKA2Ida3nSP3zd3GbKoVZpu
39r5VQNTGB3Rra+P5S1pHfiwEQ9cYg4NppliZWsL/PD01XV18dVSv7XKDfOlLYi7Ci93btCs0pat
XY/Xup4NFfnwEYOYlZyozU2T6PbZcJXjtD1hlkPGXM1hcrrmoUTeeF619nh1q+jck2M+0wf8csAY
+MFJdjSAhvM+Rrd0NPpja1n+bdPl+2kJkcDh+G19e8TnGQW+Nk/dWauh/AjMRVu4+nsTdq319G1X
VdLLxUh8sslCUB4+0iFI2Af9SXaL89ArCgZvLbkkuxZ/iyc9WdZyaAz5k4z6/wawkPm2aA7BIYXD
+qDZmAQFmZFgmMref3dUsXupoYUwPRr/9VP3V03d4XOWD2Xg+fUvi//ZP6zO/y32+N7i5/b/2SxP
y39ssH7JDtfkpfq10U8H5bTfLmtxra8/LSzTOqiH++alHE4vVRPXf/bfouX/68bfXqajnIf85Y8P
V4SzyK/iyho81x++bRL9vWrR4/zw+ogzfNss/oQ/Ppz87OvLbzdVfE2//s2OL9eq/uMDaNTfFVVW
FVMzHcrzjsyo0b38uclGPFzGX4npu2V8+C1F/Mz/44Ou/s4eCpKJtmIi+6OyqYKnIzZxON2QFXpC
FFk+/Pnnfxu+3n6w/8twZsk/vewGlDRbvOPop9Czypql/vyyF6XXlInjZBvJqtAD8/zPGJya8nmw
a7BaLlTXChL/oJXtvE1rpMSc3lxl1LNKB6eFJrYO4A295GgXLSYdI92Y8WR7JnXS4NauqNEbYLmj
6Io62d7KcH2R0JfH1jLJbio6bSO4L1Lr0IUOSjddv27J3jqUT2ZFZttQKcdT0Js24or3dadDQsVf
FRlupBBdb+Ml8SGW2xoEP6BkFcYxRZURim0jX5pxb5VIvQd9I88LSd9GyPLPpbAqBKJW+NO+1oW8
S6XPWeT3MyzdkMAzDw46grNiRO+yBn0Kn2mWtULQSg1fw6GHhF1ZhzyG/ab2yjGKUYbSra8t2bDS
SdBJqGBPm5W+cbRkD78YFRTk06QOAYLmXOucO6wWjpW84JdwkopyOfrey2AsLMwsZq6BDCWoACuQ
HnB9dGcouOwjN9t55OhmVi9hjNjedzIulnW8z1IdYhHwPwP2eyHfSN1wDErrIAXyDp+XXeYgK+LK
F18yNiAtjm7RkCUXjFZk7KuVEZXLqkJ3wYz3cPxfFRgujhQ8ukAiArs5M1I9NZG3TLaVWy2tzD4g
EbVO+giEb3hFhnI3dPyZUbpHR/Hky+6NillxVK/0oFmh2LBHrQoRvmEXmt3aKTHAdYJtiXh2O2KP
ass8FcGeOQN84hVUwFWtMzxisaMC4jfqiLysc+hUJmWW+VQM1Yq6AfwVc18Pj3I8AvfV/Vct4Tnw
zGyHWB+yQsrOLfRNl6ISGyYAxwH1ztAv3JBrAhwIISruKd3W+UKptaeoja+eEd963dKxFaw2jQ2G
LURO1UxRvS3TwL34hUGRXygaz6IRnGkUvxoeQJy6P4nbmEvjpbB5qPXxrBTrknLeIAP7p44Xk0Ua
sGotbTzpUsRPIkRStO7kpLhLlVm3G01UFjzIL5XmbHulO/YoTDRDsE20WaSAfx2Ng+pzB/OeWr2+
8bxhF2CwZHsMf8DH55QcVrIe7TVjvIhnciyMDQHrXDcCUMD9sw0L2raRzu/PJnoyHfxdX4u2Y6fM
tTzal0V4nc4B3QFNTu1YBcjydfBUm8J7RbTKhHLRr70+vlpyvwOrtQRii9Jzuoha5N14/urh2Goo
lcvBk9GEr2VU0UnU8CjDLfJre0mPUI8MUdAKNm6GxGs5XPoR9kJrL/pwPAZjtI/gsxYhz6pUPpAf
pCy8Lov2pMfNuZQQ2hHdgf2l98eLMzanjoyG159UfpLSjK9V+8kZ6m3djRes1C7iF2zkYYeUxx6j
yqu4MeJ5RM3jZGGwKmXjpRoaCLkDik6qgJ8tXXTtUFOfkQPZGMTqIGPHY1fJR8D168xbqX1y42kl
xysXDn9P5FhoTodouhhPVQ/UfDQ2gW5/gc2GDFaEt2Hz0Ejgx3i2o6jfiWuLEceZdW19DpSelIW6
DsN0HyLATJJs3OEhC1CRd71JGpJO8Wuv6+gjPXVttVSC/qwqKHryMDlFtSoC9eIC0lWTS82d0lrr
qc8Lnhd5vMj6TSU5D15erbD+3kphucogu2fpeLTK/ugb/TmRDbg9yzzpj5SLL1bYre0UlKCbBVfb
kx7RH7u/rXrjoJfyM5TAeeB6i1b1grkmkzey+mfHcD+msKEdI3yt0wHIsDJHs3EnecGyHraZZx4o
CubS0e2yWw3RNPjt0EpqTLaibWybB91oz2MhH3O4Rb34amwMbdxpX+Do3AtFxrqEHqPG+6Tg2nte
j8HnkeBOm7E8Lz9XiM00zbhz8vpcVeNqjK1Z6PY72JN78b+EYmBWbCWNx6s3rRXKaTsyuM+V2x97
ns1Sb86FyisW6nhLQnEpLWMjOisCA2RiEQ9lxhBvFas9iw4b6PvCy8I7h5GtDseLEibw+YuPGPTA
3TlrrtAH0ftn1X+pAgq8vXkQr6ToE3A1Ovghvx0vUaXyjilIccJDtJ8akkWw0BhpHP2poMDFmIjG
mFyfTHDvKh0VvKGjX4fXmnPEQH9Q5tn7pGXJHJq8ask1dDreD/+29A/iXIlqHaY3TgExIKRTXTxk
akk6wHVLlrLk37XC7chEdhBRUO3jqKLR4uUYjvZSrc3UQaNE5rlz2YB7ExbXwanRxAiV59AzvRto
hzOrdoG1U9GYq53JFDz1biN/iJcBpeWlCSU4sswtw93HOBiHTdgikeMjMxU30VPS90dQwUCCsmRX
K9VnTTJ0IFR2vQTbx6CXkqFhnEU2IzV6NIBVZbyJ5XMvJO+VsGu2gak3b9+mdRhAD+suqW8ay0SE
NVRXY2hqW2xn9O30bfog4v62qGvismdymlRb7FWqLc4i5daxvEeSKf2i1epbq/ExAnJcPAjgvc0t
ww+0OVYMCorsfHRDoWyTEPCZOxqPil3MxqFxt5ghUIaLH30IbTBI3W4LCNlDpyuaN3FbrEiJXxRL
8W8G6IkQV+hCGnlT1OZKsaWlsD1qx2iJBdqya5ASEGqP0pNdvZpoFUV9vCRxRQ0KuQSUHMm+QyEa
YEhIkCGXCZMsRIekapcPGUJ64qPB52/HxY2b0QJ345f9iqAIlgNTFH+g2i35xzTTsyXx18XG8cG4
jtQdfUYBpODta4kizbJoWnuLXNPnAMJAKoHAUqDFNiGg6MbsGY1j/YLAS73Ic8TRqIxHdDfyTKnh
dMG+5c6E6nOMfWybGgdbz5nPtfI8KkEs5sNTg+YZHirhNizpPASPZWhOiTOevBKFPeg6g0ugoxv2
J0Sg6zv0RR06GyVDCoLurwd1Phsi68lCF8FAAEoth3OEh2RsupDD7PVoBNdA3+Dos9PNaPtDUP83
aR/lr2GygzalTfpBNS3D+jXtE4Q8hmEXZZvGil6LCO+Q+Jxa3dm1+0MJWFgadgVxFH5ky385888J
JxGgO6rD7AH+AclQ2xRX9kPCCW04eF6DlW4oUB8HLUdILDZvYgqm9C8EOkEIozpGPscxDyJU+pfT
M9v5Id81nV7TDBuChyyrjiX/cvrOsnotdPNso9YE8fQ1KQYaUpGvHfkUKR04kuBaZTd1fx8Yya7U
6dUIbNGGWf/LhYj0znvi7duF2EzICNoc8e/P98Gj2OXblUuRkR/f6HEoJzKJpZ1tyXdDTmAQ1ycL
VKFdGOT/S8TRGvzii2WqMPrEBKyOjh+zvsytx3++MjFH++uVkQuULUsxFLImP19ZHgGiDnEb2jgN
UyhcaDRfu6dSmsB0F4oEholWfvNlerzzivg8Hp6JxM5edcyM8Co7/bPm0wFM4aFtjEeEjEzpMY/H
S83QpYWIFA6EIcR2ZgJnEWaiCEFMp1tjgrnxeQFElC4jUmvH/Snxw62dyMdRMzYlv0Xn2Zhn48rp
t6ewKQHvPMVoFRUMfq4NdL0Z1qVdnYoBLZDaQNUSBcAYgF3rrlITiBladYWGMHTiXSRveI5G+dHs
9YMzaHMIa0dbaU5unrwiKsvhw2uJQTtjGJRRq51ZPDUUeF1iYuZ/SdZHs6Zrzz4U9X9JzP7d46Er
skpGVpENVf3lOVXjwEkyMDngfKuVnsnHxom3Sfxliqz7i1KXN//8syva3/3uuqKJWbut84788rs7
2FUxN+XN9MyByl/4ECYrM9QuYdadKga+la1H1wH+G8RydyajkMR0d1voyVYjro9b40bBmxqPAuSr
xqQ9OVRMexXfUks8DDIBadwOR40sfmmrdyjABLWNrkMK1qlh6OjS25H+sCEUE8ftYPyjHGe05kYn
ABWzgpgnwfGTraL2O4cS12CNl5ZZVWKU4AL8+ZB8NitMQZpuzfx+rYfxHmX9VVB9sf2OMCVCWsu0
cFVTooVqYWdONXjZd7ZxA84YhbYc5e5Z4qk5Vfe44Sly965NDYu5/rOCkIxMJKUW+TJpvLsUfZTO
cs9B0MxbpmBE4NqTKtJ/ZbaMDe1TyXQ0i4OrCFprMEohzlfJUD2WzYDfGOFYGjBl909FeYOsudF4
Ny332DPCfSQne9/Wn1Tkgbt2m+jDbS+Fr5KabwBULmyvWQ15fMWSfmupi1o79rm28QcD1O6wa2v7
yWyVo5juEbHshqXE62qA4BfzpMzcqM1It+tvi/S+Vxm0+DukjvgNOWkwvND20QhR2l1ny8+urWNl
Sprgn5+0nxPfbz2fbtmORXHJUg37l0d7tKSMwqqW4qyhzMWUrudnVy6WmyNQbmxSM9+k/9Lb/l2v
b8iEnKgCW46hiu0/DDqlOgRo8w10thETsoqJafbvQ+rfvLKWCeIYOKGiOvjJ/HySwC+iOpZlBKjs
FqVMoyKJE4/nsoczDcbSIhV0j7feaRyJDewKL2l5V/nRq4iyKaHtQnTSAs1ZIiYjMi0bR1IPEdOe
VtWfLDpCsurb0GefrJxXYfgFuyDipjYCV6NsBRFWdMQRUjXAQC8IUvMoUv6dqeMyH/A4pELWW81J
4/dv3OiqOsOurutdhgqzmJdZ2njxHR2qC0q2GiF5leJsdxq7HiREexYXiULotjDNw6CZZzSYeGSW
rZ1/zMkw2A4SlP0x0jDT7pqzYhlPXoJxnhnu01Lb+yos7GrYiWlT7QcUOZHdNcpbHo/d6N1BSkaC
hHyBWjJLIrs369vsUWkQJ3NhBTSAgdF0DF4NhguJohw2Avu2j7aq6gCnjrZ2rG1EXkGcTi7paNrQ
eErN5pxU5ZJq/JOcypC+6pPTx3OJa6FkeBY9uM587Z8fbkX+mwCHR4yaGrMiig3GLxnIVM3rPhuS
FIlNhk9o4MDEQ8grIH8QG9PNmRThdBgj1ADpoJ5J6Dx2VX7j99IDQsMI9o/toWSa1zI1bHQTLwx0
bOuLgYxXwQxdTN3a9lgl/Qm+zW1lq7eFHX4SIh55WpOSkw9IhDwOdnQNVY5vqdzSDgUI5OxWGYk/
KvWzRqXPK0gBtLz5RKMiqGjK/tS4xkH0qgUFzsytoPlWu8Dtni16/oTOzNKyvQ6mMB/sraQbBB/9
GjcWkb1zpf7k2O1JaZoFItyrJPssJqlWFGKr1a+NsV7lJEcqrVknBtEO+Rcz7y+FLx+Z4PWdPtdI
lolozI3ahcdkbuYZEHpWntJsMTE4JW33PDQ9AkfUwyqRstCeHKqnQoDbdK11k3UX0+AvbnABsjWX
Wt4WUY4vkSGdiN3rxT//0H/TixG4if8UzSGz/cvP3CEVHNddm246O11UoIT0HDaN1XVr8ZBrdX/U
8RTNvX95vlTj53LW1H3ahM+M0ApWtX/pPgtdGzRVb9JNTfktKeO9GOcQb2kxaOtkfow42bsdBCXy
Z1HYoh2rI2pS0gmQeCHDqfKiaJWBCIe6SBtSVgTZEWlNICFzEYsp5heTRIqegRYmXrJJlFr9UWQ3
0sh+AveLxVC4FV1GF+xhkqyhNqzRVYWOBbnBIQpLhmeIBQdf1RY6yb1wwDomj/dGIl9Evxvy0IW4
i3gpnLHEgISxrEI0xLFzB5FyQihoQzyRFeOzKgajlF8z1G9NVE3aOtqnGvPxcDz18bBLLPoN8Q57
WnQVf7M2ypdRgd83yvui4XeJvkhWvMf8bIaTwx6Vw6WP8K8KWxwWylYEOlYv72oe+4qZ66gvmiI+
1OUCH8kn8oG8sa39JDIUXovci+8z3OqHfExeRToE7fq7lMj8a1Yg90ahGeDjQuleyzhc1djKmjpR
xzCOz4m81Fx6ogg1TbQ4gv4wCqkgEdaNBrU/ZKiqDrKVT01R1jss9wosmWLYG0x3QYhvB1mf+ba8
z1HuG0Lr0PQI2Q3WQWStFfJ1Its0oDqJ08RSJOGYez2LP9rRiFgi5VhIwVa2yKaFzUmM8AHvRtca
B88djmI5VwdM3nBpj7dlg14c6WRURdCyihBXHHvEkaANuP6Ag66+Eb2vyKxlzBf1ur1TOsRKmMQO
zdkeumclCx9GkjNKIz9IW9HrNiTJZTfcq5QOlDG86gEF5bRhsulfdZ2rkgx6aLKvSTvMBzc0VpG3
MwzjSWTakpQGvL2pbDwxhO/CmOGD6DL3H8LCvBUBE1rGFz3WnyAmLDNXXSrR+AyE7KQRTaCrvYUT
gzIseUQHFgviRp61DWxvJXJtCAyTXizg7W2Ibrc5+O/pgafoIcLIgGG477if9F46WQE9TdEWYQKW
WwcHEiA5xLmadDdi8EnRZRPJ7raCz+Q9y5AAkVWqlyL7GjKo5j1zByh9W6dPKEGQXqis9oIIbAd0
nZG0oPMf8f4pyDrTHYs84Zi7L//cayma9dfZHbNNw0CKEuKZJv8S5ceDFhaqbiQbMLPPacWNHIHN
uR/Jc5HwaKAKismo3SDTEkbUaJCL5EUSuWfxYFW+g9FtzRygdkgR47dyiqH1i257OoClfkGP5Lkt
g9fMGZ5DLFE53oHB+8HBwUI2YWDHXVTekg/qltV9JKHHLWfBvA8kdau3jDkpcq5LGbiB0zfDRity
NEub5phYTNI9FY8QoPY3gT2i2ho84aOh3iJ26856E/4QsvlXZHmwoAhz2BkkNcqMXGidkdtEc7ab
HVLm6HMTWYpezdYdKj8OWe6wHi4OjnNt+yrDpJlnvOCif/Hhm2ZhOO9yqE706qZe75YqnZPocx48
ST7IRYnKpn+VbaKQtrtocn8CxbWp8whG6bbNyqUYw+Ogph+uVplZL4qOUE+Mu028d3gixftXwZVU
tIeWukYcykdxNBEmeaqYGgfb6E4qrWVGTUA8FahDHcRBHPL9AI3Qw29OEuWESO23YqaB5fBZiUzA
0+DhEi6AvH0y4BaHd9WmzImCsuYk3waFJS+UoVtD5KZbypH5q17jujlr+LeKF7q2/gz9/0cF9/+f
yuWGqTL8fgdU/aVcfnxJ0wqg8zUNrj+Vy992/LNcrv9uOqqpOzbTa9kmNvxeLrfl3w06aMEBV1EU
0xRO914wZ5Vpk6fSFIekFRHIt4K55vxOaobMnWITfJDE0/8nRXNSX3/pFCwULpmHy2QxFMX8deoS
J1o14l4ybPo4f+hChlo3CR90tPj+D3dntt02sm3ZL8IdaCOAV3Ygqd7qbL9g2JaNvgcCzdfXBJz3
yJZdqTqv9ZBMipJJggSi2XutucCNbDGdEUWjGTfEm5GQp8NQdk3G7ZzGJ+kIztFjLfShMslxJTJp
prPte3PX7EUMlzkXqLWYZKEqZGoEzNzeQato9zgp2YlHNCVc0HfRZa6Eu2kCkER5z39WGO5Di4tp
GDHzG89FAP89iGeCnu1pea4U3o8FVSCLujPXQ0bIdfkVyk18Ih1Rkb1DlvuASCWOQjbAGfAWnBHJ
rq1TOsxp7/qTtEnESMNnz8KVlWlOf6bGAqF5EMlF33aPSfQhTtCbTZ6Cu5OoY2jKT1HQN76BFnRq
wx9DK/BxGBA+AUtlwA0vMfZiFDLJoFkCJrKZKVOKIfZzRcunFgwBMJAAvxTBkiNfkE+dAJQPemPa
oQUQW10bUxCazVdrin8QoFfvSkt7FFLVe7T/SNGnmASNzKUwH6EGEOaVhEoAwB9wVGy3V6l1NYwd
lh47PBVkU2wpMw6E68zjrmdPfgK5Fm2l19en2dThDHppfD1FE6sMzzuXQl3FIWMcS0BQCemlpeyr
1R8gJGKEMWn7fVNVsGoZwre6qM2dGmV6sFqTWTFQWzlBbKc2QTTfAndSuu0yZTqabyXxs206HlnC
BB+VIdrquALGwEA7IBdrH8CBwDAb5qNXQY9RMGgdIL9a9y0wyi/gmQl+m8VNj9gAwotZ8aEiUiB6
VmER7a5mfKinrAxvnJKmu4wj8xrc3mYs7U+Y8bqbIKwu0ThWF2R07jwKE0dNR8A6zK5vER7zEEAU
27QjKT3p4F1MMzRo5qhTFsJjhEP9OHpDvhUlQqaWZux+yqzNAUUFwLeF8cySQm1dRs9dKmx1BI08
HnsymrauHBy/jl6aDG90TG5XDo/CN2R+cArtO8r+dpuOMxD/kF+FofUBC0M0aPKUzKgvzaS/LNqQ
eCUyiwgdzIxL/km9xfABICXjg5Na1+MBCm97oMn7YUQ8ho8fjLCSn1mrpkd9rKZNVrFPb+su3M6d
/hE/XLVVJswNe6yvdFm/DAUmVIAY954okdW3wedcGy5zvbifI4MzroivbHzJm2FJaUlTATlHZ+JQ
7L6a7L6d9XZnEjO669uGeBsAbE1WtX45kSb3JZ4F/ekRluBk3k+xnh9Z9N95qOp1A5KsMM1dO+Wh
n8XBA/36726M/Y0EwZoq83QyEpPqcHo/4WTe5x3W1coofpB+ugTHduQGBBbnCzZMXR5IdmwuHRfh
idsQTAjFhHpg0V7wZi28xvPXOBnOZYHrBK85xkhTfq1l6Zdw5G4sz3tojOaybZC90S5JdgKXz0WX
PnqsVIZA9+1qlht4HPld+tkYwYchDd7MI1r2SbhbNO/aZqg69jFljxe8ByyGeyb5GNSGsw0daFXb
iDTaQ18QaaaAjufCvghcVW5IvTE2Y5oOu6m2v5JsRap2HR0gG9T+IPGtoYvMDo7pPRRiiZqTsXMo
UkOiloiH/VhSOa25lmpD3/VxSCBGpg566dw1VqiuqzHKj+YaiGXj3Z3jY1tDxZ38cWN6xWNmtnhO
8tqvvIu0r32abGz4GR8cz6dvBFffnHdxABwxd+uPjju0uyGzanb7uHl167nMKjSpE97TXk3RcbBY
8DoGaBh2J08qVgEsW0h3okiGvWpPE8Ko7dg5+GJtBrqhewBTMhEfB9jImBku5pwModqAH2/lN5Np
30kCc4eSvKoqrCT5RNNjlS0aDdm5Hz7OmeVu0qAnucWFbsnaOpfOdtTTncRfvp0sHUO4fraSTL8s
vI1jW+dhSJPreVr0CX1YXmFdEzsy9+pluPbAC3hTnmJPkd80drFmkQe+ZoKdVg1wybajj1DT492K
4ayJYDdL58XODYgrVKn6IFmE8gZxrvib6zL+OncWeS5x8cwGIDY3WoLWRCcUeGcZMKwD4Z6Co+z1
r7qK8SZZJBvNNgG9lXEMS9feeEF/0iJ4Fg6+kA0wTyu0fhBG/gQHjKCVxluwr/F2JiKeBiwQWBSS
wPS97CqY0w9mOXEqdJSTgsa6B5hwBSB0iYys+6NGoPSGhYivqJdu0IHvKnDyRCRMB2fa6pOV78p6
KSaRJwCd1Non3TX2xbu6CQ5weAieB2CxqYQPQfhTHWV0UtopIuYJ+yqL+RMoOxR3lAf2jqDJn7n3
JCd221ya88EBC0RIjzrNrmsesKwvUSdkBAQ7l/tb2lnIiETp1ykLDxGEdw3t88Ikijyq7gAssxjn
lJuwsZB3HX9WuuNcsQrfJ33KoZDBsW0ymaHGgAbrWde5Vxy1ltUtAFZouB5Jfl7n0osYhm+uqrGp
uPB0gy/hJB89chk2Fu2l0MnHMyYMXDxUUzU3ZMsfxnw97F09e9eFRFB68tSDOdzWznM8ud+cKDd2
ffPUupo/pN2tYQ/PoZqJesc7rSWXDAoBhXXvAnvgDeHJdLETbWuTu2XbBKgL64oEI3GKMyZZCZWC
ChduvoA9Vgt2tgsABLLagEsdnGJg6U0N74Ka/Qa06Ndx4+bQObVURFRP3UujIoMpssNDbybhZd5Z
N6VST+m0yPlG9yrsOLk6y7piNx/6yQidDuH/KSxLGhOScgej21aWkuTn9pHdSbCxpvTFHGv3MGrW
TVWoxzlpiCUwUmPrOd1uGKV5EXYTHDwDXUCoUeqp+N571it1tquy7EMRR49FXb9oIDBAOYw7LxDw
lfEEZO6DjfxmwzXnB/oE+WqAfRBx9uEfAlIGXoc8OIsUg9xBI9CLJCP3Wp11kvlIcR4IuQ6rcE/Q
KsC85WboHNIOs7yk1oLKYzMAS+0DwnOCcBjPTVX8erM+JkakDusvOAFYcgp2tUmf1efsPzfU4Kpz
w9b1pIWHCZL0OVki1mOUFRlfDD9zcWYnRQ0sr9FlBJqOYVyJbN9X0ZLvXk6npLrPUyKn0a4QPIC4
4QxY85+btBX/3Ft/4VRAYNYDgSHpIsNaI+SXMPkoISl+6ooT3NvWXx93l1+u99ab9S/avv7mJCyx
Xx9a73nLc/x8zvXu+scG4aOL8CIlSqD+uqpNShydse6dhDRTH4/jNdp5xyLR4381KXKedB9Y7Ek6
tpcSdMPzunPB3Z8vsfwc9MmS/UHodepaxblRYXlucjK9qahxd33w9ebNY+szvnmM2AGMxlaD0fq3
f//6IzJy0kiTmVJVyUAeRRAWK5sQ+ma5gdlanysxSJiQy8+2dJ6yiuDAYfkGX7/WJDTLMxmyfLfr
1wx4tcGjtvyRGIenPM1IbVwf0yHGk3rrAZT/33NivffmCZs0Yr8io3hvFQUZ1P+5oZ1Ync3lZn0s
bp1818hs2qxvYX2qdD3H1if8eZe66rOZlrQtp7k491pdoADiXgq+i850ly+TSf9CZmhx9uAK7uZh
4GoVhaSy5jg5yOjsFBptggyKNgF8u+VrC8Oaf/3z/vrZJ4LRvHS6YKdDTmXAWj7zyhyXKEruibj6
52bortIq1/H6oSdFytlwROvdsBZ8jGQYORAGOSzEWMtltN5ImfAtVMsVVTgkSLsxmxqj8pztTJuY
T4OLCH8uF9Hy43oPE3ZDeSip6foudz2VpOxEwSYUUhytqvykIYe6KGOQcIjLjlPaAvaFPA9Ys3mA
4Vw0DCVmN31u68BPp3n8YLSX9tSkH1xST5wm+AiLJTtLbcBCxFIa8gYoxEoGyT7uzkNhVw9A6ahM
uvkdsRghOaZF4kc0enYl6bnLeMlmTsTTvpyXlYcJV9EmOnsT9SzQajdLju0svqGQT44KDJqVphj+
ZmmdHTo2dZ8ZO4AZ7rZtvASeNquIMNVOEG6we4g2vRh6quuGgnFmmiUzpJhZu0i21pVFPTKQ+Ggd
UGi6M+5QdpgX/ag+KbOIDzYQ6l0UNu0+ySjI1+FE42UASKJ7DzYTPcJ39mUQTiMEp3p2yPueTG+C
HPGT3XYtar5AIJyjt2xfecQY0BDBzBWq+Nq0WBEaTRNTI4YTeUxN2k8zvDVWFJx++TogL+fcpBqm
lmG5+/rgm79Zf+vFDHCvf1e24lPTuNW2sbyr9XcZ7UdGmeXPZuWuqsrboORMm90YONVys/7484Zt
ydbLUub53q7OCdsZDLtzLU6kMtF74rz3oN2CFqgoEXu3pAeqw/pE7cB5vN5DBl1Bqp/HE0Wx198F
RVHvlAYedn0M8Ciwi0lcrP+wX/7161O8/li0ZEXRigZxFJtMZWkQZccJPUqaucW5Qv3EY8vd15vM
TVp/EMMpyZaoVKcAVb2e/4v2b8pAWbMFNX4+9vqL9d56IxqPUjxo4crvC/lTLbj+IkynL2ab6Awk
XE7rTdVW9tZgnUdYMp/X+rkklYz9JLAvqljnO7SFfZlphnuQy1ewfg/CJcNqs36vYU7Nd7veNZd5
CQ3Ys7EIFklwMZlBuZn60jqb5AVtVTO78I9JFe1zDq1xQvM8JJV5dFk4OcsAw7q8PK/3vIqv+M1j
SCuJYhlMDwi6HexCg8OAKY4sclgPOW0uajKlEzKD7so8jk8a+TVVzCISYqO5DMKm4ijXeyqnsZxp
wzG0TGYGUU2+o0wgq2O4b7g0iAMDvrRZ38G8Dojl8t7WN9gMtrkpC2KP11cfcdceysq6thpCj5JM
a0+u+jwt0k9S7f2q0k0/WCZIU8TNAbXcnbUca7sMq2Drwu5i/RnbFv3eluCffTKGEB8AslZElIBk
sLNmPLnp924Z/NcbAGg2BM5lHtBzrWkvwmQqEbRliD15bL1pu5QoCcnHDQ/1n3+3/qIH8sPMsc4f
yXrbp6Q0RDnn1vrsP/9qeaLXV1xfa/3F//Uxt42YU16fYb23/rvXx15/fH2a17f3+lhSc7EGITWz
ViZPweszr39M1BFz2M/3/vpvIsLXjrNhgiL9z+e0Hp62dBWFQ1sABac6o35V50qF4lA16Y2Zcb2X
E5mnPVMvW3wuZW05+yheReXRpnpyXh8s5/FxgK56sJNEoGQJt3IO4FmGZbyzsaqhj1pOmfXMXc+T
15tRutfA7HGvzEml74e7xEqAZMpM0ZZi+h9mcNFzkZMyRDAdmtdlHq4SyWRC0EJ1Xt+E3qj7wRTF
wXWnfRhb+VHgeDrLopI7mIE52wIjPnMIuLO6s5XX8Smym0QSmBQkp3xZgcYTjpCs8+ItU/amM9Lu
vD4HszjZIMPsdH5jZIxLZGLHXf4Dm1f9Uwr0/2s/wDB0iz7//70fcMjKJn75rRXwz7/5pxVAvV+3
FtUr3Xt6BEjw/vHNufJ/hGUKBzmBaeDN/MU5Zxn/o+uWi1qX0rru2OK1EWDa/+OYFkQIVxdy7SD8
N42AVQb1qybVE6hyLdtwHLoKlv5W08AeSZ+JouqRSbFoqPMmZvtaJhdtVd90o6K8kUWRT55OehmT
nbTtzbpE3ZLukgpvzxzhoeivtS4lR7LC2UtMSXHpdOa2zuAeen3RnjpDXbVOTcwKGee+R8TUfyfL
YGlDaYquiKkjY6R++Ka9Wdfh7Kl5JGGGr2rL8umQajn1lwAUT2GahHSC1KeO/CJLLXvntd+qqn++
uOc6OnZj9D/izYs3VqIMI1+uG2p4lPf8OiN9rIEXkZloIPsgvKkEKkOo8KREoxz85Vz7f1B1r6/P
1+ZZS2dIYC//XYE2G2NaTbbd+bnb3lr2kKJGMIgvxLuVy1DbNni3MA/pcY60ljDVn1fzb27aX2EC
Bn2sX5XDP1+fo7c5vc0/FaSjQuOUgd/3IUJG26RRaOELrJOTw3hoRxRYLBw/0o2/NVilt9gG7U0O
HFXfF3SgNlbVaO98JH9/RxaSPC4uDKZvPpFujILAQvwDYBHllZGMEQJqu75854N/I53lwB2Ty0W6
rk3H0H0r5m5D12pVDTh7nA1Cy90y2TejSJ6qYCC4sMOBFxbB9Uycn2sqPHyDNtzKphm3GQkPl5Vl
R342CnGR4L96R/r4RpW4vjWD8YEmoskp+db97tTKRI3d9fDnX8BeIlTVom/4Z8nvRr1qIxISQVK9
cyb8+bEjWUYDiVrJQMX8VuQfRCllXavs/YQS3bYIgAJUulfu//1j/9unbtqm56GJJ59kFTT/ourU
3dakDpVyaOHo7maXw0Dh2m4yy6jfOY/+9in++lJvziMMzWGNwbL33aUBhyMG/lDyUiVptdjt2g2K
2l0cTVf/foBvxRrrl+dKV4CIWDrIbwfkiZagOwxc0KZEnhNpHaL8HL1STA9prkx7o7wbvAn9FQ6W
h07ayX6qFTJIpD+VJtOdQom8H8iKp1xoHtOM5V/YmwclGHfdXhEROaaXtTPqG9V7ag8E6kcTWrOv
BeZVMFEKLJrwB3iimQ31beOWE5Bo6nXGZOKG3hDofWf02me7duLjO0e+fKC/TEXLkWPjlrpBPCyQ
hLenrduG8NzRp/oZkvuDMcZ3mIotNp4clUYEeacjKhuAJEvlPbSZTbXGnm6HQsndODpqL4r7rGU/
qmuUynvilSq3HHbWhGOZ1dKmUJwssEn0Tdtg48yc8tqVMxod8nRquluzaV0iI06uxvZbnBcaiVOD
fgw+TgJu79KZ08zk+d8Pmab/346ZuWsZrBDnvFUpJ15G3pCTdX5ZS4jL6D9R2n0fS6KW2oG6KzGk
c+8SSeo447GY+Dg058fktdd6Fx+qOdEuw/KlSPm/rn8yY0ErrjLoWM8GumI0NgiLD6J3iOPDtkXJ
Uj54fXD09K8J5LfHfOwUEZvMk1rdm+SD936ncqxMgU6Hrcsvcg9Fc6/xOzvJ70bl3nll9dj1lwZb
C5ui9caFNGd2ukFZh/biRTIje7YiaW7ioWb7oyBWDY+uukhHyBRl3sds3e4JWX90ney+SRyUBEKr
EKPAclHUGsrinKVFRMFOk4dZVtauNAfmUTt+IljAhYnsdiNb9vCRBvNtL9VNI0hXi1VCbRy1aEWn
WCOybW+Edc5nt8kkomH3VtK2y7WjqpDh4xMka667CYf4Im2BpY3VYw0SG7olbd5SZWdbr8kIm+kw
TQ4R55nSPhglYWWlh7HU+VbK5taxH0SJpjKvnc9gEx7sGcl2Tiqu5hHrYtAICaQlNp3LkzSqfxSh
q3aJ08Q0ICtrw3gVo3vqbrJoeues+nPgch2HVStDMaQf+ZaHMLahQ24G11GP4w+3rO8qVIiLGTcY
G9q9EelT5AG+M/7/9VUdZl2H9tcyEXCm/zIyew1nhzcTZqzpT6013PVl9qNvxDVcqkfYYAQPi4/v
XD2La+D3AcN1cLRJ1DQekpi3hpk29BQ0/J61l40Jo6C6NhFB0Wi4iJovjoRS4+kXOhElmwpL0r+/
+J8XLnVLFDy68GBOWAti49fDDXsHub0qOVxZfiTo6gBnUDvZM+HbVWeeieOS2otGgvc7H/OiDvrj
oFly0Ix1LRRCb7/dXA+0vKPl5Ns9gkSusD2ZXmqbhdN4StEs5ewZto5ir5tF83XL4Em6evZFqKfE
6Y333s2fsz4fg2sYromjEOn+m289jbXZEJXX+iPg8kV/vNHDKt17YUtnxCV5NBtaA3QgOpbQLm/S
INhlFLj2eTQ8lAIKtpPpu3//Zsy/fTWshw3HNWhqGvYbs0ldl/YcK9n6poXmAZ3IvhIw2mhPP1Xh
9EO19NHausQjJsyQeS97zq3ywyQDHXih8SkdjXBDkb87Ry7QtrQ37I0UFaTeDuuNHj4YiXnVURu7
ZimifARz2N/zq3qOfkR2QNpSylP/+yG99WkxNbqOJ+WyI7Q89mpv1iKhrWlaEFmtD6oBUCEtSZCH
EnN0oXomZSMl4CaJydW07JxE2DE9QgetN5mzXPiEGuxaXXwxZ5YuGEiQoNDWJ38FzUPrkXhp7eSQ
wfgH/LVLw8A69eCIdBMOOhSUeQeXjSHMu/TwzaIw5IAhrIUW0yqpGMeQz4i8qPyd1Zf9xlPx85CR
yaFRsyDFWMvvfxlPiDDy8gkBAlpFooii6BjRRZWRNh3n2rhUXY3KIrJPiGdAPhQA/croRxJrOydi
wa96WzuyPJ/YBY5ixwZwAHNko9FQE4HUSYmtG5xIsmxmu0gcuuyr5g6PEKHdc1YY7SKgZP0jrB2M
YRzmDi1Cx6wssrwRfYYD2XZBO2+iePoyt7mzyVK7wR8IvcvU2/uhFC//fgKsq763Qx11gv98Gm+u
M6LSB5uUkNYPeyOFwzo1VHBwF8F0H3YVHYo940IFWCvdCGMJ2TPpTUjpPKqku/n39+L8baRnAc4k
zShkyLdDnzspmxyUvvXp4Sp/IJbrAgTBcx8Q3F0b02XsIGKpYgwFTRgyIGTGTT6W6Y30qpNnZ8eZ
N34ZlEQeQuLv2KqiyCcnA74b3TtUq9ANCkIbSfF0TJ4krssvndGrkxfaFYlwEIT5MB542ofG7ZEx
IIeDi4gd03BJN8/d+EdWdNM2kOYNsUXBwcnFx5zYnY3rdROhM8Hop0sbFxpZZDJEuZab72Cle4fR
Q4cY68+WHXwxZPlIS4y5vfL2squfexSAVh3FqGitrQ3RlYCP7B2T9p/bG+pEumFDxHKETknj95Pe
MV2ZBgnD6eK7DAO8BdpMOwaLu/XORuovg6RgwW2DBCMpSr7VhLdZKuDx0VOuwuJHUoE1wR3J0Hnr
DlG+iaoIGxOJ33ZhP/z76fOXJS/HCEHKhNckpP5241zDD6bH5jA8FxhBVNJuQJHZp7Rrv5mWHGmv
BDtpwlcTBSmWTqjH+3xiJx+wrt+m6Ooq6b7YTh/7czWK7RQ1CTDeA/ic6J1h9y8nutBtNLeWxeKC
je3v30YXxrUZJHqL1p24yaG+KNvki9Kz21FzyECLf7Rghd6bvf6yqKHiZ8LsMSnNibczqqc05KLk
vPiG6q91S98x9hPMQByckJehG5BALtrqoHnWkSoDMBn3RNqr2lEQR7lR2nBCGrp/UacODbmoePQm
yC3DRae9twT6c7/GF+kwdYIylDaqut8/nrjvlBMpxqQBTsNOryTInRRDlNARYzlR8uPfT5y/nrFs
kVzPoNxGpe/3lxMerZK8H6FKF1dDZ17ZNq9qAmFgcLY2Gecv1DtysLX3Ttg3SullJhJYpwnIWr6Q
RXn920yUtEZYGjYCx3zunofJvjMku8MgIn4ELfMN25WtEbL/TEeymwUgDVQE7S5SGvvwANozwS8C
BA0qPTT+8yyqd6ZK42+jhiHZPGIRk67zdtQYQO3NaHe5ojT7C6OKYiODSIwEsyv2jd+jmNWxsklW
g77pyum+skNQf3O1l8j9qJBlP1D8WO9cPPbfvi9WyHxT7G7dP0yRXagC0yr0xp/6MDno+RSdtMI5
ZS2I/HFi8dp2nkegYaiTAqmHSOWqU2VSROwTN7+dcnjMTnxvjeP3PomG+94I76Kgba/D4sIDkHNR
u9H1zEhzWXs13Z3AKfyYheZ1wbzgJcZV5xoF+WeRdzVXTBOFYgkX07HdR8JTz219VVTsEMju6f0T
9Jwv2eh8nBHxnjQrkU9mHb6Q7bNPFXl5QxGNV5nBtGY1c0XMDJpy1gD/9fntekJgt18oDH/wOSLN
jSenELWvQmdrzbQxe3yhe3yc0bbsnYc46u+E1vxIhneL2H9Za3nMOtLTF4O2+7aIHScG5X7y8nwx
ZvKY6D2cCS0IfDOwlogdYZyGpjkrlQ/nDB8t0XC1c4bE89/vqdhLYVQTSzfij5mhKqq5q1y79tN4
umls9GskDOn7mNjjrYyML2RsGNdTWVwmttm+c7r+pZDv8uJUc9nESGr5b65yyNVhUva8eCfJV+vD
yDdd3AVViKQurM19rHnFlnjZU6LCQxXV0TtX8V9GGU+n5GcL8A+2470Z3lgpFURnO7Wf9XMOdhqD
1jZx2xY6Sm7u0KO+d8SL4pGR682qkjWljvzdk67FOP77yEYiQNmHM+i3TOXe19KUi++pE7cjRZtD
3DX3GbbAnTHW3oPm4Pwo++DFklGEgzKoYasF3m2ifSkSPdr3OYmYQxzjuSCB7LY3O1jmtU0QXq9t
O6RQu0xiayAydwu109mwTk4vtXSUTy0lplYPqnszyp7bCT+gbBvgUaN3sOCk3rXo3ukiEDDM1c62
txjjxwLT0z6u8vBIW9N6Tm37qxIERA7mWHCl96gejeWJbCP4kkrNT9R2ocN8oJqjPdioBAN0+k+x
lyYnyl8wH2KCC8vS1m4dXTV3s0kqej9YdzQ26sfuh1W6OCVHJQCDw2U0ku+Kun4zoOPv4wfJDuKu
HBwyWRscEVVesOd2o8D7kEgPUQ/ku6iPb+d5Mp7awkC6OVnexwDjjG/JkhIRfIEbcoKeWMn0p2ah
04+mfuFUvXEmPOozm6AU0uCYXLozPgtmyOJpnJIHHfDlLh9mD7NMN30iC4PVczd+sUsHHSJL8l03
I2RIdYDoEyqM+ySWoL6q+ZueGneFm33q8lg7FKYdX00SD2g/di/EQg2kWwwZUR552e/zCu9KaC+N
6rJYdKwZHKgYuQB60HyEXqDGrcys9jyXFav6PnvutKT3jeWn9SEZIfqYAzsnWFsSIrjcdGXZoWo0
z+tDhls55841/ayIh0sC5YfLUrfVz3vrY0G6pH40gY+e9ZCklnNJ6VFcrvdeb4Y8VPtqoCbnOlV+
gP/AtGeWMdboCWOdPVLrDHGSh0FaXkRkkS3AyK5EM9J8HkXJ7gWQ3TkO0W2s92Yy5PZZhv8wxWxx
o5XNfIOh3yyD+mZ9hM7fdBNj50HAkpITKS5hVTm3rzc1lueYtQopci1QvTZdrOxszgkWJ2zLrOzH
MbWiYydzf+jI6eiGADk0QQwuarf6iXiV8hBJGe4zwwnubbc8GFNhPGtRWYKRYC+jsUzWq0r70FWG
9mEs6zuVye6qhMV+azTUjr2488lXsHZO6OC3iNL6HLXtImXjR0L+7KtpzvBxjKdGabmGkC4dblkm
NAMZQpsuifvbFnm9nlyYSDDuaszeBFePSF8RHaMcEuUh0UVyZ5cquaPApBAXxfNungTld6GiC0uP
1UUwExDQWdJ7yqYk86uykvuugEInkhZsmt3lrK2IChPj/DTZBiUMtNRXhRbMT2aKmdc2vLscysNT
/jlbHrTbKDuNPW4cBOV+zfblMQy86V7gBUGSXz/WU0O2cBoW1MitZC/KnhYdW+Ib0cYWRgPusXRd
pFwb6ZJRYAwda6RksuBT1LM8YEH5bGWuc5ZuJ855lAnOb3tjdwE0bjBCW9prje8Y0S7nWB6XGuXG
TF25iZxQHZLCMu71vEAnC2iZULq9N3PYngq8RxUVYqePrvStlBdWcZ/tQKdVV9pkzhcj+EMoOUYz
QPGgUn/XKdV/Dkf7o+qHC2MuihsxmNY1mdrBhgzVcac1eXfVIvhEwhS9RALzgmmHDjUIvT6UKNvx
YbR8oIBv7+e8v5sA/nzKE7fYt4r8cW3U2o/O+OQ4Mn+yYntvVRqF4yJRfgCz/VMPNcacxGf6v+MB
kUh3JH8l/egIGu3L4wKv2D6riMVQI8Oq5Zbto7C1aQvWYzr2yGArJC9PxRR/ZiDJPhdWwJ+n90T6
NHCXUvEUJQfE9vnT2A/9neXGV9H0VNm18eA2Xnnj5uMjeN/g0QG3eZ102rf1p8yOsawD0QbUU5Lr
Xmh8G9Re75hkkEyJ4N5bbqbOxrAczfZFRgsUQY3ZgJLFwjNTXDpWpjE9IkzHVBdXFv22cnrMbCfd
Z1L/igkRFm+ZtPf9GBlXnh1/aAgeuu+WG2MRyI6la5I+nGJuUw5lZ1x3iEZNelTLjwkI9fu4qEBI
6p+9HDZR7Y7yOAjv42gV4C4GwbVoppwjtjwaYRp/bb/zRQ9HpQ3QOgbXvg2EZD/u4K5qwWI0Yb4p
xtT13Zqkn83QYJAKlbh0NLfaOx2R7WMcQhRw6+lmvacABG3KNCNHWUsO02jRzxvb9HbMq+iGiG2v
DsNDrpCCKis0L3RlGReAXTBR13LeCU2YZ2Ew93q1h0lvyiU6NW2XVtG1nCRQXyOtLmyUwGB4E88f
JijKqYM6qTXbOzPGlWONtryoTbe6wPzEWSrn6Gad7Eqb30bJwEY/0Ofr9cahb2Cknu7rbRNe2l69
d0PDPNlB8GWOuwsRdTnc+++lpr6JAGxFRp2NA7jw8Bn1WdQc2FF7u1KO+9juQjIrwnDnFFgzizI/
m9N8bNhGbBw73iP89C2reonT9EOaBha9XYLo5/i7NjV+U40bRxvsfdHavAvWfQr/dSnd47xIplSQ
XOKTfO7qBLpx85KoS5t5nA0MPif7k4rFB12bMEHE/R3L+V0xIkmRODA3k3LCXc0aUsvtS7fvns2p
u52Hpatc3ZAVvsy6dJYCGyUJbh2ZPhOkfLRn5xs0Fx+AkT+a50B5DGvajwIt7mS6L3M3jpsChpMW
BixapTtgh4GwpHfVllYo6Wlhqfayn5utNtWQtEAiGOX81E/iFrHnjDKwOqF1PVlTdgdaCMYISKFq
OGFoB2o5GgermP021vaTMv00FDsno+Uop+/sOO8qi/7qJBt7m1c2Fcgc61DRsmR1OKyqYK2sp9Cp
1HApqsc0rRWh0c6HxNbnbd/igV20zTuCWSOsxzoCWfeba2RY2+IcGV7W3RFb/0EQQLTTxsnw24SV
iabnS5FRbgeqcQC2b7Kkd/cAFbotMV2nrkWEbJGxaBfaTTyOixvxAEbH2OnNQum0jM9FpV9TKsG+
6fqFbu7kzN7Ta+eXaIhxGiuTEBbOL+YkBXUbVVzTNO5h0uorM9WTHYqQcltX1q3eaNamdQi3VUay
zcyP5v/h7jya48baLP1fZo8v4M0WSI80TIoSJW0QMiS8uwAuLvDr+0nq66jqmpjumJjd1CKDzJLI
VJqL15zznMm/LviittLhrUqCZLc1ywLyHLHis6c1O10ZAoKrlGGiSXKxWvPqaPQRjejy3SBNbKgu
R4LtvWmj7Datb71rjaVHJO7g9F+DaynXuz4EdMiGYz402lvb1FpMzmN6KBO8KAz+dSK2+jSUuTZt
F4+lhQtGPJPTSWUZ5jEr3fewbU0j/zyuQMKdxjkxCXxvGCWnTR0OU/3mF8W7NbTIt1cEoROVRehJ
gY+H19iWwxdXWt97g1AOmsLQebZvucYyOg0euNxZbZSOWjw3NZ5ggAzQu7WoK8Y48HdtOXQbfQaC
IJN0t5ruD1QcaTj2DhRO10nDfpJcdg13AzeVSOplPFuFXW0KXX11DLAzoHZuoiP9MmfzGRr9HE8t
16VOesgbc7FP0E9aqb4eh3761XABLLolv49Ei8miyvDmZR6SXWAOmDlV/PHVQHaOQBR+xD8BpFbY
mCbTLu6U1ca5R5vLnNExui6ufFtDCpLFQYN2uddhygRYVzetzsyY/NGNrFMR+1MqUBkMKQgohxH8
x51TYfUxcfdnS83+nt1NHxuaYKLY6f1GD8o+NulvMATPHQHy+nTxHr+wt5cu9oDXxbWhHD6lftgq
wWC8tUGbPv4VWa2aneUVv1gN5GS0qjx26d3DJh/ARAtpclyl+obwsCF2+sJG3veQfQgFVif3r21Z
QpcThE4n9U+Zds3WS0vyCuXUxtPjSSgLlgtBYztsUTRynhxvObSLsyfuOayVOR9rH4e+4poZajSB
J1+4hOG6g7bxg+mwdMhG5pnIYJD9Q/xxw15w5w1mcID/gomwxrk/OjYStbpqSP9i/98Lv4lzR3sl
bHjeDY/vPu6iBT/njVdsV1HHOYDGGO9oE/tq/Y5vPA2tCWEZgyhAfq7bh22yjphgHs9yPwwgerq1
iXl4zXElWMkba+tYPNj6mV7FYyqquHx8ZcwZENZsPJTN9NWXSbvju+T0cdOuHkCYxvjSVGnNcYJh
/OP+ogo4Kj++nJ1iy5jOI4dmSeOlLLP446sgWw9a7tIFEQCAkWs+5J3ce6K3W16N/jXrBrX7862G
nzPmLTVFNvxvlBR0eWi3Ky0vIIVys2hOHquWqGmyhD7u8Ucs941bCMztXdUAogeX5AxwhfB1aCfR
lz8NGtMtywz/ZJEYyDkurxYRatDQB8BqULSFzw5Nn9l4cl0zPN4+ZCFrB4NXHFdoXuLWTeytOdse
dmNtA/7ev1RMrC6VgnpSBHq367XO5ENeItgYPIE59G31jSRmyCe2VSlEJJpj4fb6zkkcmmvLPy1a
sEZz6QMMYPegASxifqz/midtjoyRg3XRg9/Qt3fKz9S2TDCdzCN+z8DI0Mk/JN7+hwz848s1t9sh
/jBBuR/3BqmGk04+ROwf934Yp5zeKOAyMarQFmO76joOmMcPsrLG4EPx8LDo7uTjOP64++Pm48d/
fIX70I6KoHyENfKX/vyeP7cff7XVDJjCkyaiP3d+/ClSz3m4H1/++V547sac8YL89djUx4P/+N9/
HomzVK+OuXp/HtJffzBLMnxgyn5tTZlTcz8ecKk5h8FRXKZT7IV/GQ2rh+D7r28/vvq47x9/DilH
tZum5vNf9sQ5BTLzN8+ilw7OrlfZ7eOHrDgqtqJufw5jQ6vsJ3jaSeLZfHz7181a0Ei3QMQqHEJ8
+cHCtgMFzrKyTi2g7wOMbTIm5z7ZgFw9S12zL2go3U23OgDKxqLeq9pACK88P9Qfu0BVLHaEOO5d
FRiMVYrXPq/dX1yIulDncN6XIjtadbNu8ElZT+NiDLsqadTF9enEcabu6prhjBgCA4P/iOQdgZVZ
zm8g6vX9mtWsTwGUFg75ymx7c/2nT+tyyxh10Gd/qr1vVGzZRnCQh329etFQkxKs25w9blm9DWqE
42feEawg+1TEKyZZ8toyscfyu2o7GIjfA++J7DXg8P3PRAHfSpZ+2npAw8MxgT9e0NJNYg4L6YIQ
aZHwi9Xd64HzqRkRFzVrf6C1eloXa5cHksznNEnCmeGJZYznSlRj5BMiQHy7v7Hgc0AFgW4+swTO
22AjZCMi6dUiqqv+Z/5plv09txMz7Cz4CUFKRrN6Mov2fQT0R/B9CvUvf5PSSKCh0Hj41riRg42v
qqerKNgiKBQWNHYMi5ixMBETVEgjTakmt0bb+ufa6r6p6TbpxLmXPcS51PfJD/GDJ0+2P2UDoLv0
+99dOr1oY79sJ31+mMIVfpbsR13stFp4vLIPWeJkb0yRiW3dT3uvbYI4FWgTcmojo5m1w2S+uU1i
QBL5nCHfek4NypkuT84a+pTYWAAGtKiRLP0cAE7clkGRR8R/5Ru9rxtICrnB5fladL9bO1XbgRZ4
ZzhpGpZOS7xVbrih1KW3D7DVhXWph48ctsgAoGUOomSsZZRXTRPpgZyONzSO5dWzMfnYwo9rqbAT
OXK+WwjP8rp71cBlxJ49KXYdGAMNu28vVd4dHGnrx6XMD4yevmg8hNhh9EFEtGQNCKd7S2q9vWu9
IjkMZveD7lYS4AnVKvVMecshyU2UfI3GWr6boH80yhMbyXoTQXrPRhFcAlNOendGYASWMx3gf+Qv
NDTkqLAmIovAGeJE3tExQe4KqA2QGsSucD9LE95guYSLViFxIVd5qrXjiqCeII+GwD1oUmcyFLkS
1R11MDY5C/pVuDJJRBWVffMwpOLEs/INzhdxHpkP4Z2vQrv2RdQ5OOL82f+qjK46wW9sJ3HDtFkk
AkaEY16nlAnDQE7oodTbq26g/pCOAVsty8ikWCTUYocET7SvwSYr7e8zoTrRYEMAynLq/YkFLm0F
7IT81VKISyHEO5uipXHKWopUkTbgnftqp2nVwPQj7zZeO8+MsRqIvt305JhAD7CwPdzOxXGahtDW
h5l3TeWDuQfJUfnmtTJZC5dQUzep6zpR0nIwV/qPhwas0wTFCM8OfR0T/Wp9b1gla23+TWu792lW
9mkyAB1RyRPUTDaIW8MOSZ2g5mPE3w/UaG41I/uVQfRUDdm2lNztJssD75LNOM4ri/iTvkHO6Qh2
0sz9zuicfNIsTYdLpw3IQajlINp23RdjXm4Sc/6dY1O/cwIihJET+Xq9IqygLCD/z2QAiLV2jxrd
HAFPRkxu0S11+zY2JAWYpZtfbK1OdjW+lmNLzDklkBYcFpnEPZT5TQqc+dOorN+Jc2kJMivY42gS
Szl1RPG0tkZwyVoM5qtDbSZqPtqPT9Fs9fOxV8bNSwVNXCBrdpTe3gV/GbYUypf+cTNHRWYzmmtG
7zR6gb0nh+g8BMCO/9yYnI2jFbwnfUaBxRJiq4Phz+k3maXuvT4j6h6ZipMX0IvcrccKkOEgyG9n
Lqd4QDgf01Cqjemzv6jTBPaB1eQM1zmpHtWkuXdEeiQSqIrMvEaPoBHfPJLD03jewV0abSfy/kgy
qghV88M2CiPqrA7kq5+Zmy+DbFxSNQbWwiAipswHpNGKFJkrp7W2FAyGgvlg69OPpVmzo5dIflYd
aUlAoEqAuY17t36Xd9tuMtPIHzBz6d5I+p5VtmGT5Ts3T4dfcy1/mbqK8pJip9HxpQlFHhQc/rfW
tI6La+2XcnGZhfqhElp3RuW8l1SwT6QHhcQPiXBCuhmak4W6RqxfczO1dwV0k5VswCxhqZHOdbFn
l6PxdsPoUU/tIWXqtUN5JZaXIeGUhdQFMdZOvzFsdCKKW7Q7Jik1ChDp6gYibkqylcx9M5qcUfA6
dwE/0+J4vPU8fUt2o0ydd92kp/jp3YK0ckA4Q/GZkTfmowC8jnULVj9AWesRZmzmVeR183VO24GK
IfC3c/3osfDY4Y3XwCdNZMkM8bgEUWuO/q2kAkwrTUDP6X7lJUzXwAavrMrha9kX+X5h+ELqsdw5
TM221MkpIU8I48TS+bu+NC6ZTRfSkjEDtaaMPZbpoMBtY5Om9rqbhTzJTJnkCmkTds4pvw0BFxcL
Zu6aop8rHlyVhyVGdrmxXb5h6aifJQukTQG6LPKapoFsQCh0ayNg88fdWaERP8q0/D0baRdZBkAX
PhMseCrrZ1UF5t6eBWcss66DIdZkO3pzGrJQOzKXWY7OJMp4EF4kR8giWg2XOvTVT80JrLgfi+Cs
giDdVWgqUWOZLNtU0EJy88YrowD9XFZkKwO+eeptethkMW9G0Co/1Ka2eLoTeEoQMuvVQ+oUhE9C
ZV1Dx1XmAecW1vzkWQqr/tRV6aaCd/CERqH5hDa+3PkNtE9j+iampHtximK6qCz/xsetfxlxPcfo
TBr4OO+mLOqv+ST7WO80FemPb1HG1ZvRNQlrkq06ZiSlb3qiqmc1G+8kXMd+NwI9Iyild7yv4NjT
hwiQKQlBC+Q/qpsPnA97w0hPwCjJSYriYJr9DBJ9Xm8WTzNAHrs+Vg0lJBQeiLpatVv67Luj5LEq
fHnv3Cy9sjMlq7SrX/JqOjCCMpCjVe8YOSUsS5Hu7Fp/L8dbgYj/3M8/GUgMl7LApjVWSCuzJjgV
NbQQZ7LMbZGro24ME58uHfuGNsm4YJk1o4DZ14h62G1Rdi49eKhAgnqketw2aZJDRXA52ilTSBpF
hGz+IgmNJFFpocID1gIPmgY3Gb+b1r8DMR2DcWECkuroDNikCxJhcsxK0BJ2BLW4T7Jw9vZiuUeW
tgc5zs8OTNTrUgidK4ghd127mGH6yPBIHO+Idi/bEzsbnKueGnZuvgL3hjzF8BJVZXCoO/OnN+rW
MSisi7IYI1jK2rozfD394cmt2DeF1pDRxPv2uVbpG9Y6BqKeN2/LYnW3VQNrWW/dI6jMZpeCrkTi
706Rl9pccJOlYp6gYB23O08C02GPUtwkp66RG849JwE21BNYSHVX2DvSuu0NaCQbocnyABdaEKqG
6bCKKjki5TmuWWVuKh/WnsVJMZNqYzGq2jitDkGhxNfvJssXsL1ObOFYCGuMxJtM1cGu8UUVqSHv
PhlVvR1cRspE/3b7zq2LkEUV4UXoHW8B4/HQ7AeCrlm8Gfpw5ERSSD9cyeBDZs8+ZFYdWfXgBG+G
ncijtJgMD5YTjktO0Yd3fmPSZUednVMt+FxG9Zo4HlDRF6PUFsAOPVw++s94pWFF7pqwJHDy7yYj
1qPtB9/TOZEX4WyNrMieUoVZpJp86iRXrykuPCYqHd0dHa046Ii1LdU3Z1hPCKdp/ApQwV7miL2V
5+Qcgm+tXHVMSoH7c/CW3QxnZDOXT0XRe1fRuxHiE/UZpFtSCO3VUGxlPHEvlj7ZaZb6tVArnpuW
xpPh2tkvknVbIsfZ88IkB2G/Jq2TbLU80b678+/Ea9xXo/jVLXUCPV8tZwj8/lE0K3u4NOGiXmaX
DFxsZNjNZwhEwyUZS+NZzi9dSX5EgizhkhV+ea0BVEWM8vclgpN7nU2Mh6rcvcjq6vj0cqmPatqv
gfLBKBnvCRXM+1IJj5zChQm2g3gVeFmY+xrv347xgnRgeHn1ipvocTPYKbld3uqFlI3BNdDvrL3O
9aIfUsK7D2JdXzpQk2dWFMuzsNdIWyEYyalg/eQQRTOs/v3jhrHdoSjNt661WN7pZMTbwssjanfM
QOnyshLqfOF6IJ9tqYPjyr7PjImZWks2NBmqNE8Lhss6JTV9gSY2qIF4Wq3m3lqAnTQP9nE/T+zY
wayRk4T22e9mcC3u0jGVS8QTaLjJ2RG1EGztxlq2nqs3uymri7OVDdux9Ne4YVC8zU0dEKPOzFPX
JOsch3Vz72R7Y0nme4luZGZJ2RfKP+MdVacgRbydd/Nb3s89O6PV3vYPapNDw0q687CRWY+ttk4B
bhEqAPuMsaIRl1XafWqcnGcpsjAtnZcK/4fVZDvhEE1o5g71e5IF0agl6Tn3yanOrPyQsWBgAgoQ
2Oq+snznFCGWY6eKot64ZLberBZcJfuRYmdWybRtpkJE2cIyyHB+okXVCIbu/L3CaY/eQMQfN5qY
g6hTPDFdm9f3emm3LsKbF8knHvb5MOEi0OVpyf1vQE3foGn4T5UF3YWu6YiYqg2XxJopGUHyrmVd
b5YZ0G8rADoFPSSWmhjoSNR9uvfWqT+Ai8oZ/zO5WxbF7DV77PiJu3Gc3Vgkw36cqQ773P+6Duul
mlpk79YsYuXlHUuR5ivG2JG3RJBvM834udg69e9SzaeRnnhfGBBIC7e+m+skrrXM1S0hwnNZDHOz
1OBwGk6hPVn0+ka6RYh6KHtdBg043VgNW0tDwJf4BaVQMXthx0Ti5qQ/AvO996T1GrQzuj63+tZq
+EOVrYpvzNW7KOEtNtvukcYatE+L4W/OrB7JgCV2GWFJtVGIS0tJ4dT5fnJHQGico0csMEwH9uUo
8wMe+5cmy7pNAgc0mr2Z2mP03V1eEkpclD3SlUDvr1Os196bP5mIN/vE2ZjO8mK7tX2cSHvx9QGx
gokIuW4aXtGRkJfWRycwIXhDajM6Ya65sAvT9bdro8JtWY7TPRI9ag4LmEQSHthPIHzHDDKmbbdL
ikpgWPCQrNMVlWOJKAcRHnMtmH7MK6BeCljbZW78AOI2GCaVvsbab+wC4G8mCfLk2nb20iI0yCao
iI7cV8kK47wDpdsheodtC06R7We3d+3Wfp+JLndciJp66CS59aQZhjwlvXZo9WpbVgyuTMX8x02m
i6i1b6pWv1KTWQgJN1PUrAsEttU2jjBSb6v0gkunAcQ02tHfoKaqWWiyRO3JzW1gDG653j8+uk1U
KlDclvpatCZlinfqR1h5nt1vhNv3XOq9NLSDojtYlFP5MsNva9RhtHDIu4mJ5JKRDLUE+rpujsaW
bW7dFrAei+wrKXFMapnx06Si5+kWWjnlXysBF6XTy32ZLF6cOjvDGNCOa0NDfADDL+Ad40EL4DCO
bWPtEzDDbEOq8QTi6jfzcH3vW/0QYpSetzNLtqpsf7Amc/dLSg620rDWUAVtSTi1wtzV49opm1BZ
U/LcM1xaFPvaCfcCeNkxo80bn/sygzJQpsghJs3+NDY/PNOuTshgZTjWi7Hps46Az0dfrzFYAx1n
HRbsvWQD4FpwGIXjuS0Yo/dUjrX3mkG3YrzYNftez9Sm70Bt1onydpyGMS+Wwtcg6E303rrJxjhh
v6tCtqoztSwicYGjKMQIBWc5GyywV/l6rOf6KfDG9tw0BZOfQYir51FzuqM6cwivoUrK4FblzEFy
Zmt50TuhGsYXKijBmxX4ppcNR8s3i42Nl5/lJ/S8UQT7Va+RU8Al7FsQvXUvrpO3vhhsyh4TKY/0
pqre2FO70FPzxM0w2C6ZS6LUmBgvBB6PJ064k724Jaab+cc0mwZUt1aLBovxHizIJMi2Zk/5lrbG
z6yCjzraze+Bpn2viDCPtPatKYfsjMQOUJFT/J6dx6jLTKtDgeXe8ed2Y+IihL6T/DTN5pYAYGFu
yyB7MdmTDQRXnCfe1YGmu0ejycCKBuxf6hYMTzp2Wjw4BYUs1sJoTRubc7Z+Y89Lk1VTviQgsCIC
5Ze9D/sRZpC6WON3ZhgRwYPlqzcfl1F4p9IYjchwCl4dv2crmoFuw8B/Clbrh/AKfZfrWXlSnUvi
WmtszVxOx74pANcLjhLqyHuTvBueaO+67SyoIXySKLqi2Lspn0wvUCEzx4CGGoFqgG0kJSYFkWRw
LKv521iJ/EFtvHcwWVPRd+cKZ0FUuC0bwpV+2B+QYc2OxXNMPZBXDIOW0obGzIjGLkde5dk5EAAh
Q9dRUKtkAMjM134C3fms42ndMXLkeiAXP1YW/zxb+S7+kX7c1Anx8eDD/FsANNbykHQxoU03dp9Y
e49lS5m5p7T223BejPboa261Lxj77aT9TV80P+7VGGBgnfMjHHxwz6iOOHE07Z4aDkwJM+AdYA58
kCvxannQHTH2tftu1d2oZf2kbJeFPrECqEg6zn17DOKPm2p2fnfM1pj95f2O4UV+ZF/0lPidfc6E
9ZOaUv9VCfvuJHp2hfjt74wsv3hyLri+SmPLSEjuCCnl8zzZvMBDUtFrugfmLflrEbTXdYYOXDEE
K7rHemxMX0bkrBRMFXkqTU2u8kAmiZ6KY6Ocu9UQrmMSkxuuZc96L+KSkaUSVNOofo2Ua5PwX5NK
UJzPAOhUaZdRHRC1s5CKCm72UE/DDxJYy5eOkRA5AiMKD2n113oSLxRVy1HpNVKCpvrSUCMt2Wgd
ZSDGECP4NvFK2jQQ3ZxIRPMQGg5S18dg3ydLmBFechI6V1HApvSGvYPBfChpBVZcGEZanHqABmck
c7uHkB1cYurfh6yVkaY6fQfA77uHcA2CeIpxXOE9wLo1RVVLtq7ZWrFaUicM6MXGgvFbCRaBQQPh
u8Kip1lb/RKsBtdBr9vXhEyFSwkkidGYd3GDcj+0Aa0O/nJe4+T5WiWVuyuCCUJ5z6d86EwmNFmT
XGpdHXRlB6eKWvooK1zmLmmG5CVV10xW2kEB+0wd+nKteF5aD6QllGNiAs0oK/BPmKlR7Wv2lKyg
1AB426ZV1i5FO1iRo0Oat4y1O47NOO98LF4bX4dtO9K39cr9WvFZeaoNgnHMITs2KKhudaeRDyck
ZNlyuAZpCvqgy6rLzOcys5RxcmqQ4r1KACGghcvAco6gc4fKyc9l0vHySBLuBTj+SDV6EX0c/L6k
m/S0rgrb0TSPXDuu+UKpqPfdExT2m2Uy9F1tuam0Qsa8mB5voZGDHE7ZoSunC1P5PhK9cD8lLsuJ
TJif2oYaJZkRH8mSzZDMjZ9N0TVPuTdsJclu33wGLRFWIB4S/o4tWDTriy4Po3wbu9F+6S19fPKL
8QVGd4EYSJlRaaXVF6fK3lrXlW9ty3zPWUgUE+hhHQhqJkG8Zwko9ziYijgg096vgeq+cRls0CCa
xbZ02+w0WYLp+EQuTlaiKUnSFmi9nGDDQYDVWKUD3Xoh2/g5q1feRDrd+dIS94FBekGyWFsk/3D9
SIrRuckOqHsGiKBllHfrHzeLXkMzHQigttVsMh/Q7c8rqvEwm7/gkwsePS5Yjbl6WjpLHQbVvddd
2Ud+4fUuTf9HdIF6mgMjvQpdr1k3PDcJnS+jGy92mHNufMwMjO+zIjL1Jttq6eRtaK2dYz+IHBMA
3ra1o+4XaGlJaeCTyMiZAp6mzpw1fLwpfHLHuOFO1vbYNrOdKRC5cdx/9wyicS2tHY95OwM1zkW5
Xc3SxUGVDQcbr9Onsl7fO97fuS8bwLyTdejpo8OSz/KqS/02K46fwivRrK4z/se8bC+1eAhbbFiM
VKJJXIuOLcuanzE0llfTOKeC5XY7WjUCkuA+Vml7m91WkDzGuw7H0EBGXKJfpN0MV3OojnrffrIc
jfEzzpyjLwQFDSmepkfFZQSp9RlU4TPD/vEk/WxjYxEIlzZNPqER/mLP/hzqZV/GvZtUdxOuddha
Qb7xrJwJGdO8S1C0DP9MDLoqM2sCwkd6rA5of2Asu6kYzXurPkzBzqafKves3HS4Trp+MTgzNsPU
mtvqcRXRKka3bpqjvEPbNLPAcqq1ZS44jc+p1ur3IDsN7h6zVfUL/ivUcKUPT4N8aseqOleYC2g8
S+MrwkQM3IYY8YKt8yv9opwvSWf736xibNn+cFE0GP9QHXpsl9L0kTsx/WhUgXTR7exTTQg1HYEe
m4JrAgjRrY4d3JuXNh7Rk/OqcDiVlcyeZmW9tD61nm1kTEgeNz4LKpAb073g+v2EDeJuwIR1YYSc
7GJARVQYeSyXwIvGHr/RQFo6LevMu5abdKTfBotNzOo07aUsjUe6dvGcIIxz9X7rcS5GtSXX2GWA
cVjcdGYkA99TwxbYBVb6ReSMXdN6SM686g0ORsJ08Lo236uEQgRYR36vm8ncD2xHv7DbRqZ3Z7Ln
2nD6agR39XjqfK/7Uj/YqPgNmbAfNGxDFzvVPycsNN9bq+cS6DlP7sSkTw46PzXxrStboXs5Uwz5
Y7JsFyhRUFzra7vKnPqJFr0tO/2iM+sHwzp9GhEo87w2+WvWM97pffxi8wK+0VgsOlojcihCZS27
S1dWAkxxCXGnDziEC2JJRO3+8B9Y88yVn0wtvYkMwe1UEqaeuEQEArGXobCru7P4fsyevmUTPBfM
Sark0FSAf8j2lvcZd8mM7+CrKxh8lmV+N3Absigx3ZDPJC6PBLTltHMH0/094VNwk23ZMpv6uClI
+r3aqa1foDFt0o3GPuhrZfcidive8EbZ6F9HIQkzrTM/tmbkfdOQeVAxZX3p8gLttuNMnwF8twx7
yy+IqYo940NaqjX1jt2QGnDVg+7nwopoyQ39nBWgDzo/cE6mtU40ci76zoFVvVVbv3ykQp8HRjhU
A04feZ4v0FTM6nlZ3DbWxuRNMQ56Jn1g3XUNQoXgY17VoDFtuoyk3se3rhjqs7+8e56m1MayUHYC
lTEiCHfTvh8froO8sD4765xFuSmt05BI63Nv6P/+1iXVAXHEuuxEJaeD3iILJ+K+Pi6kuANLSb8v
k5V/rrrnoAvaLwQ3pM+zNaO5KIp7MGfaDfDBvsuSF6Y6y3mwggx5XuDdyybJvhgfuwiyK08yaaIA
3+dLVq3nMXA8xinl8lK2j6xau49FhQiDNseKZw9LVBqI/usKJ36DuQDc44o+TAhmDgFqNsACU7Ar
J1poBxF285CXr45Q+6GeffwlVUMQGz7IxmKTS/qT3ErAgju2uygqnaG9mm39zqjB3/fEBO0Dc7aO
VOR8JCg2QlWz4E8WjWOGSjfSR7XupoBeltp6ubgU/FHXkknbO5pxCAx7vMmVlpfIaPPLwu5hnPzp
mQf2vggRbFbkIduJiBSy0Vj/i7FMzsi+xy1bTRasiXBvJYpiv4xGOSWxTCl462F65+VkQJgOhOzk
k7VrauKX0WRZT3S69hNtJcEoixPXmqO2ZG2WW/t1cerypU818UL9loa6VmV7p6M+mh+5G/M6rldH
MSgbF+91svTpMxJbWlyvXu6sdowr7M7NVHoFmc4dcWbj8l24o3H5uNGkwbIHDyTzC+5jTXYAwS/3
fk7wIBkoJ9R6xnPinPJpKu/dkFhxUivONIO2xvWsl9X4NAaa+Wr8qobp6qsg/ZKRQnqDKPKq3KDb
VI7X4m/L5tskhvlW++sZB2wSnEDeFOQYMTfYNQsl6orxlTVxo++GXgwfRINYL1euytYwRk6Xm0+T
Xf0oArSXquisV3RSGSK7T6OkIylcI921lhQE+zU3z5bajYYBEVAmmfHA9Y+NVDsNHa880JRXdzWm
gy09EIqe/EZnYRwf+N6YkV16UMqod4HCMyOqtdkG6EAZnJS2q2hVM29rQmsl3sdMcJuJLxlT8Yhl
94/KNrPP6/TkjuToYPyft+swvUlCyZbO8DfKbucLpAqC0ywHeFz6OQ16PZ7q0Q6dRVs3XCf8/Wza
8o/h8v9bEClRYjjs/88g0suPvHn7eyIZGfOPv/FvDKnr/gsoDijRB2jMt/6eSOYZ/9JRbJIs9gco
+mCt/Gcimfcv+0Fj89kGABxicv+//jORzLb+BenJw7AHflKHyef934BIjX/QBGyflGZL5wc9EDd4
YP/hvx2Zf2ij0lagxqETEjhbYKkCKzCF5i/jJL4jEDumm7UInSMb7b89UU9/HK//hWL5DwM0v9yH
uAEwCCusTrX8j1/eNk7buzo2F+zmoc4CbIyr+Yr7zoUqShAVFb37xrDy//HXPoz9f2PcTHbiSJHz
a8XXiXT7+jZp+y1JJ+xUEyTb3c79n/BR/0Ba/G//0H+4jEs0F4QQ8RtHK5pWSAZhPmCIDJd8MxZf
/vt/ng2f6L8ajGFZg4ayPXhgOtNh4594u6HSOqx8vTikWBtPmesBMLJuTHMghDaUVIwQsi3u2iF0
g5RkJaukXq9nghQ9tGmtWV48xJzbQkvoviFxRQ0riGjuGRWjA3c2hm89Fsb6BCpOf008tu5tgbpy
qaGKFPZvSW6K4oVHAsl0pElRJyNBGPdlwzNcPmJTivmWaKSa1cV8YUwEImAdio2jmCO7jHsk/wFP
OmZjqx//g6czW26UabboE1UE83ArQJMl2/LY7RvC/uwGirmYefqz8B9xLrqjR1tCUFWZuffaVm08
kSJkBatGpg0ti0itNvJKp7zHfZHCoVdhZSlQZ0xGRTa/ml5DA2Rxn2e3iJ+vQ0ZD32iy4zStGv0W
jCcJe7SedvrRUZ/dMm8Ojc8USyZ48eWVeHM2s6EPrMKmtAA/oJvd1Z3qwLDtc5UOp8no/zNr/94g
AmjnV+YPGpNr1rQfpjG+Tgucgq67Cnt6X4zJDVy4YWhxcc90pBnlugqGSaBc7WaCwgBYFM7XkHXA
+BYah+toQYsYpte5k03QNOoDHiYfjFEHFa7hZREp7VG33TkzNkSzPrb5f3pl/JiC/zeZfBJGnoWO
wZcykrzBDVIGegWYXaczNxVLpIYJeQoZBKJd/lTi7NRoEvuekIOhAVpVIFbKdKYRdRaB+vggeQNY
RI6ZafnJ1/mV/QVTKwInNb8uE77zIm4OaKvmXe6uP6ZZvibNNyPbz6EjlIZjdktkHm5T7OgLxgZq
leYjJqVMuA5SAM/ao9l4xTf8o001+Q99EW5fpzSZWC/2w1I/Oq1fhuACES6uaIlt6n4sBp6TPiU2
y1WjZgjegn9S15FldJc14wzoluQqDILk19IBaM7Qb6RW4Kp5DbZFR/vXGbzH0+xhtylr60e4SHn1
PguQi5AlKx7R6enkdsCa2dRnFE6kAov+kpu6RqWFg8co1B9povKlDfXt1wwBROrOnMHI0UX4txOr
+aMhLgXdyT1nrE7gM7bTMWgHrccLaYnxC9YK5oA2JpEkGuha+O6xddptQsZrdrvq5uvqyVq5TQpd
v9TSh+XPAC8ytbrYFSI99QU8X0O3yInm/mnznoBbzJn1opEmpjk7fMeKW4b/MAKZ2D5ociUQsMSf
EM8e+VpJUPes8TEXY2IW3whL47vTWUyna9IYN/Ds/7t9K8PvgUDV/+nSGcPZK27JIuVuTMBxYYR4
yhU0qLng3cUCWGS9orfESVGCcMtP230zL9VLXk7Y55hLm0X/oTNhxU4w0vZBo2a5PkGOPv720dD4
BlBlSE//KUTF2TrVjuNQ7nl871xgCaeBpgjaaScac/WIahmT2tBdERy9igrGgRy4fL93nsbcj3W3
2jlJ82EYPIZF1pYHKeMoU3GCRIfHpHY1bhgadeneH2nfzwvPbGsZpIfYiDAMRMsJ3RivX3k6c/ql
Smg/pd4/G5O8zxmZrBZPqr79ZNrb4WtgjbcUzkhnemWUx7u0aQpl1Tb7H26K8hzrBjOLKiGzWpBb
Ob7FozKiwWZ0W/ZlEyTtzHgInq+eFGsYD+Vpu508FGkoJlnMkp5OS0O9ZL6p1rAg3GAHgbd1s2ux
lw4PZJrbdGuWtx5cLQgnPnngpPu1Ysn/XY4wrC3dhjTDxjzY2OuHgqTeMuZNEc+rOXwTmVg/fcdC
NS58IgW08mCmJjTiJ6/hUpA+8mqtxg8JlazFvn9cTecpNZeDwwvr8fHuKr9G5p7d1DgdBlW9CoOo
KZWRKepn6HK3m4KwZw7k79RGr+24vGIP7kIRP2iglgJ0bUxM5Pw6lMk+cbPnYUV/i1h0V03Wj1Hz
OodpW2NU+aEy+7WtItxU7s5X5s+WYGfY3I2sZSdtNm8TRb+uoRHw23/+6oYjTr7E2J5jXNuED3C5
OpHvrbEedpoHi9VG+QDLbDmgtz3Ha3cdNC5FiRyRlgFeVC4rVixi9gRrkMsMBRwFkrUc2G0y4YTK
2H8CtcxXVeAVXNGv7zAQ/GRUXAE1/ktBQUfpvPZvS34EcUEgoM9bS0gh2c1iOXW++tguyUIyNy8S
zVbC00Qm0hLgR/x9g7oobLx76fn3hreb/qPt5Lny6db7a9TxPYNFZx/Navvgdv1fduQkKMl4g3fB
thUvcaR15c214BW1zUdqJn9IUNJ3CJAOjrvml4VtfKDXrBM/cvAxX4foRaNBFV+rDk5JbqsaIxrm
R8ieUH2toA9Jo4VBm0XxNAVoufObNynsaw0lJtpHQCduh/aowqfnK2LMlHPQU/tCLBiPUKqWQJ/K
GyRznOzz9GjV6f0QY5aqbGIfFYvetvOlfXGlZ3ezBKAMu06f2aPv+AjjUI5Ee+SbPHd6xb1S7sEj
oY2UdRXANUEaUB1omxpEbmhNqMMx6DzeAqI2NN12Ewnm3Shy/OTsZRUxpD0+dRe6upNpEausODQN
TBiPnNswW+L90t2p6WVNsOC6OQ5r1MSF066hN3t/MBNjcDZ8xqhAVxBhRKU+AlJciBLsk66INJsv
xab63dlr1JQWci2D2Q4j4ZwfdY+lknnysWFM+k7/I/TsElwMx5pYDncYS4Y7XF2bwGdP7rpxQbyE
qH8gXyTLrBZu8V9M7AP5iBPfajbQJE1nvKVBlTaEdqkV46XTIgdI/IdVzbd0TYH0DtbnHKNlR+NT
BePUxVA8AdYysV8JKfK4nIVTMuLJX8a1xoEBrgMyHAzHTcvuOSt7BeEqu3QQGou2MsLWAkBRwxic
18Q6dwavaJz6k2wrkzbT5JAPfxuc+MtaijzIe/FBZhpnHbFwNZbxmLkE2LZdMNNwIdbUeBKb1oxg
wVAa0Ea6xsZ0gYVPcoDjrTRhCT+D0ffqHYWlLsZK4OjkVHfdmr8l6Cn242yIyFxlRPwO6GrtCPQM
D4PeYJsG4zm7psaxLJ53rV5mZEYB2x696T94yNVZmrRMcT9EIymjSz++eD2eT88QaI7pI/ap5u34
cV5M9nRlTYJ6+5vVbqIpy5yflhkdFJDP3jS8SH2og8yOP+uWDeh/LyLDkjwu9tFaHgyxQv3MPvSS
jnqrkXhimcBkdIJmmWTU2zzAN4I6S/ZSaO940LG39A3j2Vk7rtirAoyBdCUQRxoSXkZNEcqs13pZ
zOwJSDQz635MzsqwqlD1uh6ZflyFaE2yAJOvginr3W9E5iozz4q9V7Zxfcok8lDbPc21+xV7ls0c
qzQOjQLgPX+PLg9VnOrNNZMFEn2TQwG2qr3XZ+ijEiZc9HWfqoLgMtF2/3U8mlENCQDSDVHwQPIN
2qvLiuuRDFHCd+I1pBVWh5IE0Whuwtyev5mL6NFcFaj105p1e815WlhyW9QmHPB48b93FAtFRuwB
z0t8zWpHhv68j101MlnnKLZcYH44qOsReIOkqo5cCaDQTqmTIb8UgUTNe5lF/FjY30nBh905BAyQ
iHi187WIrIE7rcPHO9d2Fi1e3EaIML8QQhXRXGZUIFvTH7I22khaRRS3nGw8AIFxhaRpbR21x9PH
Tq+DLKUv/JqZAuaVAfuC6osErdY95JP9WZZjyGHrtHpqfCyzhWXALoHHxIeYLXwvO4fT1YQdj7is
3TTnX1RFG2oJhmfTgvzJS3UQ5oCUqknY0Rcsi94kw95sKkoftGT4SGzU1kFPrA8+bLSnen2PZkJg
fdW5VjEjuSbNnxoNtIscYzqoQ3rwdeCtauDYYnRtvR8l6xGZI36asyqWowyx3F2sLP9Kqwn9zHoa
XIRVQ0EWyGxZ905t0y130dfDszlg2OsjbH5Qqt3vMjH+VbifzgrbF7UHTfDW4HNF7eUfZqc94TPK
g06TMtDy4b1wxie3cfHI4NJhC0pPiUc4WmHE/U2lC94rfYpSV94z1vtHyzaO7AYaS73IV1Mr0r0w
pok2HP6xqkBv6HQM4hAv6wYS946jRa/vxYYin+dcRpwpoWA2HdqYbqDYYG6TOuBjqBT2zpLBhnXj
vQmHOyg67w9qV8ghlnjOGvfJaEYkYaLsDqSTENWJPp58VU7NOrm+9B8xITTES8qjP9rZ1aR7GF+L
yrafOiYJBK/mRF2NZynpEhI1HMT5yP8l8lgyaAntlXxKfvfl0hgOdeHsJ3+0osTv2zBdJKvNeDCt
d9+b+s+58J+x8/QnTlY1vAInpimcOqEkFQxymH3hIFwexpnnmtHCA158KnJaBhCpkGx2CqWZ6Xn7
XjNebMN6EJgXLFUsiPUNPt/kXpIEdqoUp+3CmQ5lM395to0GNOU50zutjibcoLuZpKqQq8vt3qNF
I84JcVvin/qppKKzcPj1zkwV1/WXud8eN6mm4zYMX0uGoyh1/a3a5PZkFBzMidpPLonn47TdaYVF
loCtHUyYcXzv/ZRSMSrd7yiKMz9YqTFQkZrnAfcAquwUPZdHDm+o0hpFjKMfK0+zA8el99DRb6hy
fFM1a41kIldpgFi8/K6emitDxWXnOwuQPs58WQNQxVpVqKX7Zp61ELnW30pvIqVDLB7L4ssVCIKZ
mhPEoq1ni1MN4532k7EkdQFag1y3zq0WXwajRG43H8TYuvRIypu2tj/5spwstuDAV1WzSyUO07Tm
/qVfeGSehUonAVJY0S2um1udic8mYfjGORuvpIZXD9duNersaRxzdp3jP/Xp2IUPeu0s3LHqW5uA
t1dNQa+g0quDixpnzV26ycOMUad+GmwqWXC4aWDU+Zc0UWNrlYXrhQgipD/5c2XROSQR8xjH0Qjk
L3QGU7/ErnenKu0w2m9idqvD6tjpnmDUeyCj6xFZRJiStR2VVWZHogVvl62EJw4/Zdfgwkmf3Sp+
q2QiA6doKdlBN+0SSEKRK3DA4XsqU0udMrt+b3obq0AFDSv2IoN+FEEVBHH5IELVpouGQgWhnVfA
1b3Myrx1mXU1HWwCSqvlgYjj/VCY88myeDWF4x0t27r4q70ekWxcRUwnBcvFyqnWfGxEwatMFoGO
ZvNvCutgUaGEyKr22HpftYr+yZzCp5mZpOXdaIVJUz46HR10nW5StDSUd/1Y+eHAwX7nTCyCcSMi
px0fexNxaOewiA+aA+lj6vc6sNMS5RFyzsG5Mz3tlD0KzRuZT/cIZeXwz0kdJMMHt6pp0DVcLqNL
OCO5A26v1YPNUGw+MXgqzEdiCJIzmRJw4EuUHA5mqoDu8ytGY6QZ1He5TSLz0jLGyHN4MTg4K5Y3
Kb1DTCJoYKW8g7ZBYLhpUxiQXCDAWABPxbnWjCdw838wBmKXXVbILOVyn7sIFMeZCAszQ93p5us+
ta0QsV8VTHiiwiVjCSNbGo6K1YVmigU8n8frDFqHqi1tdzktweNSLtMeddp8FCajSZPfEYZuvg/S
vQztNO1XoaqDZa31XZ2jE5CrvzNxKZ2Y1j0RxFSeagOBV2syTOEQxBQYa57mnjUgE2IGE0OWDSdW
F/RMt9D5NZMEA4BI7KOpzV24rOZX2qmXqWseDBeMiRkrP/CX5a5AzLo3IFryOPvXqVzVafPcjobx
QH6kfbdZ7awE63VTsrviOwjQFtBwau9YcCjst73aGVBjT5RpMqVq8n02bLtLOerGZF7kLkGH09q+
1yuYtsHirJmysjMHYttTwxgYDvxs140ffROZ8oQYqtR4kBqjuCgC7GqSTR/maXqPJUp0x9Bg8i/p
ufHRUdWuqU7t9Lsuytdxe/G+TqfY6ei6qjo54E/pg9EAxKcsWq2kb8f1akYG1knlqO8GBXORc591
+Vyc15xdAQtwNG0X0LDVSe84Vui1hx5SkmOzWOEEtOUAR4QRGGuvnsb2ngH1m2d3YmdbXFN0pF1k
e/keY3IoMebCWr9z7PKWCrqGgANYyAHtBT0RaHTauDLVfnJcHp98RnoLDLj2OxN/sHBQjS37ZRy6
0Nrur57J8kEDl46+ty3I6HEJ1hQd5RtEK4t2nW28+Qn92wJ/RwLPK1cJpdFfR+nTJQmpuOfDrNSp
LnXt3E80HysGeNGiF/8qRFRBnsphb9scy+OhR+Cvc89zc893dHy/7aGlKVjwyhSUhcIUIHHU3pln
xMA6QSmzkT9ajfiq8jBLcheOffPpK2IbYEEUR7Yi/Zx8OOKfsaIwdQsW4KRb+l1ap/4BEkC5Q/UB
yBBmVAbIcVnSK7beY91xz/FWOGUN0y0zq4uwKCAQ89lB6+ff1cz6vvitPFSvxCtGQJzjYLS3oB8X
NH87c2LLY283DzbGKH30g84tL+Qy0p6zuf+Qit7bbgsx3qjEy6/wOzMnO+i1NI2wGrMzqhLBhEMn
COs2C1CCK6Sydr9fWeu9l85b+mhmapsbpLzj+s0hnYHuguuP2oEuytURleBQ7rOaFF+Z8MvAr6ad
6FYdyyvwNMPdmoArvfF6ah8mcGcciZ0+KKeauEhUPxADtkhvdgl92M7WhrNXuvMwCRrQvXYq/Doo
x/JFfNtxjPO4R5BXoFJYUvvWLtm+b8xp+9D29pju26YhnaH9bO3TonI4hC0leWfHX04MAl169xyu
9r6lotW3B44F0AMSx8P0biL66Haju6y7qteBItDGbrt92fG8T7wLr1afOLdSOoIsp/RGhx3YMzV+
+wYt5Uwv7p08DSDtcHCXHZHHT7NzMZ1F0OKfRdTbJUfELT+zV/G+cbpLgnMMFoX+IhqNFb5LwnEr
MnCchJqd3pIqJda+1ukMpDVnafM93iKF2vbTM9ABzoO4cUL9bAxUXMPyLhPvwpzg1oHQQvZ2bjJY
pKuhPucce9LU1Ecn462puf6kMfieIXxahfUy5QUc2+kqmDkiavOLXdJgmuOO/+yc9dkS1V8SMqnr
hLrzu0ELF1tw1vKbyBHN0ybGDDo2SyKaICHMIEcW/U+PURaViX8puRcQm9X/mULTed+sZ8rkp+Wt
1PWPdvG4LBa2/Z79zshJDHNrVnIcAEG74TMqbLi/+47KqIGxcxXUV1pssYu0ZGt4qPV3yZxeRz+O
dMragvlQWEKKC2zrqSbv69mM+12SUQQKVhcEHhpqfS8/qIYzt82YxZEo0JGIZqE6LTySgR/HGLIg
Cu0mrySjQcrpVo/t0XXnD0PGIYX2Q0d/KULtagUN+ccUki798+OmcQ4zw7nmXb1el859X23nj+aM
WYgui9llWk+4whCoTiN7NJkZGFxxnSYDh060qE7ONpM6RIz/FnkFLgDdAoTWaxLBcPal8mW+72yW
/Qw/BK57QnChXwfr0naEXrsQe/36GS0zcrCcjt6SzCC9saadDKNp907c+zesRVr5g0r1q/LwvRg8
5rbf/p3hIPLpUO14L0LNfD+p5K7wF0bJSSfps5ALEmuFF0wZd70pscD8Fra9eUSwQmQ3jxX5coAl
y5tX9HyEkgVyTuuzlztU+wPHEoDeL6OePKkWvbcYpzRcyKXeDixtS4tIn8bizha3rpIqFK37OMuq
vkxMHG6Ohq1TeyNCGQic0pyzPSMdH9rkLPQCCg4wA8SF6V3NrG6nQeKw28k6FtYjbYHsoGIHBSZn
F/LtiTFrjKMq86fRHdt7kDcnpIfqsHaJPFj6QXqruOa1+ZIu8zdUI2ZDNP3vOOypO9tMUWqXflgJ
RjAx1Tzuf3aTrmbTTfggjNhhpeKaeW6NNWlUL8p+LUWWnEhvSY7ivVXhove0CpR3xqKs0Q/hnPq7
FyaCLyCNJxQA7Aazc5/YbNnekN9ji+fDpqmKaf7amiQ/CLvyQtG4L6SWoh+CWseH6O+zGG3xOjNG
1Pjwfhd6FAvVrptgpNqQ3Qnm+Pq9dYUMKPG1wkYO124n0JS23yT+YWrnIGT6F630HjW9wpaQj/fZ
muxJkO4ZB8bDzmnGD2t275H901DYnnPqlX9IjG94Xr5UptNXbuF1JBAYYr6s3yHblRgywxj20O/d
MBb+i7+9xno7buFtCUkAq1jlthMRfcRW1sh3K7DP6UIjFF8DkjSeD9s6/rJs/IbdLJUIg6WJEIvM
zwDvsnE2pP/pwzk9Z4C4msJb8IJyApBEjuERHraFCAZdbNHvKMb4NliQ8+3x7KLHwcwZsfz0Ec50
7LGKUk3zIh98ArcGdlealZTs4p8cN2sv+quwAqBEsBjPoFmunE94kQb1hrFO4tgLrPgbEZTai5Oj
JiJv1v5leqNH4CXd84jdp3e+V/yFZ7ODJooqwAxTt5/vf381dITKcqPqDPTnbO+D3g4HPPhBwVEg
09gikD4BwCCSYzdxOoad4VWhWJpXG/fcSc+P7nwzBM+s7EsMQWnXgEVd6vPisVon+ruRxXfMK4uz
Pgqe5JQ2heFrCKQ1MzmhZEuCLYE8lQlVD/vjUYn5Ebg5YUd+mT30WvFTWOwys6MGWgoeyQJG8aeV
5kFpcEML62+dp/NttRdKyewxpTMDPFR+V5rLmNTwmNroJman+MMeBf5uXn7QlB/LhL1unApOje61
SsN1HXygUL28J18My/M6lhyU2vcKkGPkUUyJs5Z1xEjo8s/CK+eZHOSdrajtmsQPs5yilU37Utt0
FozW7KOhhTHi1tCwGMADrOGZbbIa71Oyr8CN/XXr9nHaNrTVfiB2VWPDk8kuJcAWkKFCap0t/4Ye
0kCPtBZdxONIHUEAeveX5PsDrf9vLAdX8ij1sDA1Wm+pTcaXz1wjS+CLukn8nvRCfLjj3oUTRQX0
Urcj5iW3+/GZy4cC5olFv7fpXQXQnVaLJUcOyIxWQ0tmpDC5ROllxnrW8prstoxyH97Vg561lwaC
DzPCsTu1DZ7tpoUZYrQwNfJuk7cBHI/HTzFV1cuMTpKjZXGgr/VaLU19mjKiDTmxBhBwcaD4zD8z
UzvH3cZHbcZ7N1/k0TaTBTAezSHPn8eL1VgpIVDYq6z41aA8a8ZfDGL6olsqDtn4PI6Bi3WK+VGr
6p7p+Dl2wJRMrvTPSeVdFx0VUVPqn1AK6OAVhX6YuBsBoHCWi/NkhSo7qgPJyrQxqvxi5ss/g4FI
OMB7Oxv0lg4Io/8QPQGE0ZhpDjHl36fzfoyd6c5o/VOX1PGBWHNOR4ZxmIl03Gnr2m2eroKJ7ch4
VwwaahNIN02yaSf0yLZcGqVLNT03Gq5STBfNiYONHyhmfeRhtk+uFaVD6xyG2n+cDBqdzjpThHvO
sRKwOno5PuTWpJ+btfQCOq4AaTCkZtRDSWtjkCrch8ZNdMoOP+3Ovz/V7OJnE1udEaE0+P9fGho3
mE7SmkZ/2HL2LYaA//1X5of81e+/bXu1mn9+v0KmvUhgZQViBSoL0He9NWb4GInpmLcvK0s4pKaM
X4Et2Ke1ur5UmaceislMGLIl5oHKpgxiSKsoUFb/5vMEBGajL7s5bfwj9sBcVEkwy+TBT5X4fHJW
0CBd58f3i7vFNRpf2BB+8tuSCP2U4eTaN0v80HQT+Eh/feQ9ZGetGbiv7cj1YFk0GmmtmtEQTeMl
aPmN7FZlTI+LIc0RwPzYNutYqVkuwrac+T7f7xloIjB08RyD0MphgwAjJlyzB7TeNH/zNO/pJEx/
ZakHAITGq+aQ1Q4tGuQshRbnGvOaKIIfl4LP0MzW17mZhj1z/QoOSZbflQRC4hlIwrIpKV5Ke7yC
ua5QtMzHpqbWMzgylYBAMpgwKotzTtb5U1nWai/y+nUGnpDKuDyv6L5Ym3EC6uXw3tfxxcmbZ4xZ
jGmN/tFROcASZ0Jz0qk7elIVerNxxJcy2mdhCJYYPbdOJro/vFPzVmHVLAh9kLv1P1qLHNLtAr94
GZaZu5/suOHjPZN4QKe03dW6xMe9PekW8jzfnLMnKMj34+SCYKdzGCEl9s9M8U+txnR5Muo9PlVK
H2wwsiQcPEFa5TkLu7CPFGzKJmyjronvY+UElXT9vakZ5WFdQdnSRvMPHWM1ug/I4VHpgFhDQJ5m
RnOiAQgeUPOPUxH0VKRnfNM/S+Xl7wgqdh6+3DFN5lOFEHaXpUybAYLOwWLTy6sgI4MJMIZ9XnGz
o9batUXZ3qHBZ/SFvjpyYgdLseD5z5vme01Nd9+k3lPTTHQmGqa47cJoWm4ypDG15Z0123t05c55
MRDeZ930z5DYlOsSTAyzO3et/0nTfrOn5b8BbgnloXWxXfuO2VtIY4hmpG5CYIjVO7K8NEqG6oWb
2L63Fh2rrsLJ3sNSf3YesXsNtwGilsRhG5WajvVNW6uwq2MndPTJPVWlwwC7LCPs/cZZoUflUcGu
F/vWdADVRNOMgvyo+tK7k7SLTmkn/PMIIf/UAoA5TzZvg9u/PCW+Y0JErTtqEN+4OEO8Ynw0zKuM
QTDl5mjf1zETdpleu9aK79FDGZEypPbo6nGFFc2sjivTHhQuhJ/2dZc86fQhQ1u3xyc6sEM4CVs8
mcDSsJtlgYe/8Lm3GK0TJJq9tJawAqFa7WXwW7BBllu+ItlRQevWHICxdQQ+g/KTDleG6eiQEWUb
q7eJMiYoZa7efAXDzsYT/JbEnE1nbaje+pYhUjNjCYEEgYVzYi6sqQYG3dTJt277osai0jd6oYjm
9Dx5w+ReBrCc4te5QkRQSN97ZWGiId817ivyKliEo6UeMXBH2QJZ2vCQR3kKReLvb2W6QpsmdC+a
sz+4nJxdMzFbj33M9V0rHlNp26fM6ab7OLHG+77PgGhVDabolDnm9ud9O/VR45cjcyrXvoJJu1MS
cv3geG+wP157PKMs2F8QBjJ09dt4Qeg5cXzJX7li5wLRzvg46XC3zZbOVZLzvp4yFYGcprc+8kGI
udZDtG7/Ma9c9plSgG5GBxxIzWxUafpyNTiX0BjJzSjvy0+xrMQe6/WjdOR0WJv7aTLrQ9Hm7uPK
KxbSuVQ4U33ZFk+lzXLMBBj7a+yznkHC3FPbHsHVuOCgDdJAOyaC+Kfp3VX2JtjBmw+JgAa4iFSW
OugC3PFqWyPTkyn2zoh2zLBSw1OfyLteAdZru4lpjZ0/qiw7AvGU53nTfMUri/w4Mk+ezYLgQw/E
wQqSwXUiGvuc7DhOsQn0H5VWg3iRVhfhCv32YknDDUfdtmonRSN2DjbecKhK6iMF+DTe6lqmJPhI
UGiZ22mtGrtLq9ganLRl6ucc1gQhFkIwEDZk9tK5NX3oUuTqmXXHgb2AW9+7eA9M23GuksMmRZO/
98xluNOtCZQ0LeAHt5YXJl+Aw9S6g0NZ7xsvM04sCFgeG9fmhT2IcW4RscI8I2f1OrsbdY70HtC+
GIHweYI+gFcuLfJ5tIVzSLqOVA6SwaIlXztHbx8JsDV2Jk0xlu31YNbtcqYUMpLsbV3H9SmhjUA4
B9oWmOjxtQN7GJgKFrqv+WckcUFV4xWOCQZJu0QF+QB0Y5npCfAm1xMguvXRXXVQp+vV24yKHRaZ
ZRqsC9nRv+g+72yNTrZBwstdoS2HMQFP6diESE4whkCRvAvZ/GCSeU0RMnNnLQ9Ow7AcapJ5FSsr
btrBeuhYtY5FYtO0rOnVDkpetLijKSAXdzf70wNCixkoG9oI4DDs/XG0OGkVaMv4Xs/MR6AeL5BJ
IbJbszXdWaAKyKZ4wPlbhx15e7uhMchESQkyH9PhMiMvO5HJOe2kB0SXk9l9ssbjfuB+Y7SekzyX
1i+UdTpqI+dOzf58hpEF8kyNpD9aQ8Q4dthTmRRn2xUqmhaUeHXyV2g+sndaxgS4tY/LXLI1KN06
sof+MQzKoNQEs0GmtnLVvW8ILbC6Qu6r1isOcW62kY97r+6d5Dx4JZtno26dSQU8ciAIy4FQb1Gl
ZrjOM7NYsnc52SzcjOPFBbQ9zYW6mzvn4bdw5ErusNSJQ9quR7coCcSxURCM9gFNqnMTzoacGrbU
I97PvjDcq+0ixyW9yolyjTq61QyU4SK5X0ujuXQr5YUwlzIil4K2TuzTJUSMF0wluvFRyjcziYsz
PvkT+XLOne/0l0Xa/dGS8tGuF7okRUKkX2sNJzebqIX6pNDvknrQ79aR+WCzbf6/f/b707j9bbz6
yNJstdCsLjtoMtiEjsrpgOW52h0yNo/wQCX3VtyWJ3NeNCjo/MXvr4yKMX/lE+MOCSEOvauHEfE2
9gfbAEcRolRwzsQ0oRL1buOfCbn7C1kTpyzUH6s/3sf4n38B4m+l77rYQ+qhsQuO441ywbrhv9St
aLp5yzX+xDzbT7euPfhoCcVua6ssYFT3KbD9vxiSmoM8asfiUEXOf/zBQ/3s8F+R0evUG1Cg34xb
1t2vwF53PBiI7OzHyt9BglOv7iXbr1ehQYd8A6hZg3LkgP9QElX7wohQ+3JPxr00A/M5/3LcvVWH
K0jnA+CTPKy+mxciJf326jbg3ELnlrxZ5bFrv7BfsiCA9DPZRxhlVndk9y6EABjhAMdQ7oYrymjw
DLStuc1875A1VAzFXl7i4oAUxnhqv/CdDseyuHruixD/8dYR5+3NV4JdkPbQY5q+2xPCEsBG6SfI
6PneQqYFtPbcHNr8pXzm1G1VJ3jiGnJF1o4bHpLhVL3JN/GBlIBWEraHqD4MmLHfrK/CuDMILpqD
Nf3pr+Yr4D9uVcgwaI+PCcPE3XjXXtC3QaqSH+NnOe7MWxp6j7y5JbD+mw/TezOfxz/py/C2ERIC
pLZXeAgNAfbP7GpIiA5UnHqEXGS8hzHXEAqCCmNXvWp1iJpEvEiAc3I34xTswxi44wMwW3nBoZei
ocSRMO1gCuBHJdbreTpif6n3DHuEjJhu3eHl5bNZztWlfNMf7Jf/I+08ehvH1m79X86cAHO4wJ1Q
iYq2LNmyPSEcmXPmr/8e1vmA260S7MEddKG6q8uiyM0d3netZ6XdTNWPjezEKHz36gaCW0veBH2I
k3g0zjLUFwaOsBYZ18X8udngDRipDYczYZdszT2FYw6S53Adw19WaNM5+uB4Fxp2WOC+yn3xIhz7
DeBjZZWsx4W6fUQ4ufDx7c2LS1DNENRQTf6o2PK+lXNqfwfps6fcb2PoxuZwV7LGvWKHuDABw/3P
8oUEjFVdocSoWVQP1tpHfF3N4BcmNnDC8JGou4aTbL8xKDLzqs6bc7FMD5zD0RIMhJBs/Kd40lXP
eSIVLZZyXu1kO9x4p/6RtLmDtgJV8lim91qw1sFke/OLdJTv3TV7UyIW0gvx7NFXuU1mTIMVxRJq
q4DIWHfs6qWaZ8/l1qUMeGmWIAofAuKb0LHZteP7GJBt/9C/xZtyb9znq7fen1U7ZQU4DJfyHD/d
JXrFEHIywG/wg1Tyj+Y4VVSgx97CN2f1d/gNqg/xBOxqRIhkzN7XjrSl6NO9MpUp7/T5JkE9CvAV
1e8YWd4BB7SIUtNJT9a7Fs2K1+xRmNEyyVfqud5iwS86R3qvXkWi33mjF8K+WIvNDBWoNetn5nOx
Nk+SP+s+gCLMy1Vzl5wmRw9S3NEWnegUd45wplYU1jxSykHiGT7jR/Ucvrm0qRbwLI+jYZeXPJ6b
J86J47c0RdE5yU48KUfr6IdrymAu4Q5z4cAd4rAebuD0V++COq9XbDfSBW0ifeNvsjv9uVsar+6u
3Hqr1Mm/q6VP1OI7yQdDA4NkSzYZG0/UX6qNp9qFv/XqbhvjIT4Sikdkl2DHj9Ttn0VlFt3BkCTm
AghX5UC1Q4yMtK779sQ94ckATqauzyc6zmHAAHPokNYoM4JayjOehYK1hkEjIwfDHI80bw58h/x2
Ati583b+5L8J5C2Is+qDEyu+18FGnUgzNgaJVDnSvY/6eBVGc33b7IKSh81gSqXZtDRN2gfbvMuP
Yk2VECYavZ2t0K0MbYYAGnmdvqg27iPoNXWYieUDgsh+vBdOMn3Hh/ARPbdAKdiOkxV+XmlP6DrN
OYdubD1j1v3wDuY+D+ftXFzUO+HU31u78U6gicqOYW/tPG3vfuFNDncCTCMbH4ZyZkWU2Ls9a2fj
3njxTiwJL8Za+RR2lcP7F3Kop2AASLGa+U75VG4QAwUoRWfinbXAzDDzX/Rvb4tMHFArJc8XUneA
4tKRaOmROhL8FDtY0ci1NhWU1GaGAFhU5pa1ME8Ac8pv0VsIm/AVHoD7IK0lAMNv4S65wAWjakdu
etDZE4xrhkwmm/MvWX0XM5UNrlMwH4rdSiVWZg6Mb1iG31b9RFi5Odc6lkx133Mtk21k7mlz3iwV
de28eUnWVQ4SmaOzbTDO18KeFiwq62EO9iilAeKMRz9dibKdLsBzkAC1MJBmH5XBlpf1k7WXxFW+
xQRJ1kix6nf6yuI1ke6E52hRO2zd5fvgy4M/Mzc/xXatM6feD5KNdqGZG8kKnTCbIPUjdeotPU6y
DYLiEYba0M3kdEZ8DC7gRXZIX6xn9ujSroAbY8xoAwpv1PmR47qf2gGQu3wfqXbpjuhZ7PrdwvKL
u0fcly7Twlw46oA4jnq/GbfxvFrhZccAtCr2IJHe04t8Hp6BnprvlH78jblND4m6qF78p3xYVB9T
2Aj5P1vlXXjg7i6lDYBSbpjR3XEjxmIG/TE4R75jWccQCp+0lmmjEdQHXYqfB8D3IgYb3Vz0ay3a
SXbrSKsRkcZz7UA+skybGHP90wVWRX7kDIqbK86Nfftdi45L7UumFrRKnyoEg7P2UXgZudPtouMw
dmeC06bftEiHh3gbp1vXsTj728XOd9R31To2dwgT4YbMhmX14a7hUVnBsnkINUcgteYRwBv+xdrF
QGMn3LwtBsUBlzTtZ6e705qd7q9wY8g74xtgTRXYmmbDMgIpcgQMoQingf0GIdpP5RHqSvaeorlc
CDg97gWot/SW5nQgMVGq2YIXM13lK9NJamCid4yw6j7JYZjNfXFGwwr5Q7ON67mJFSndyA/8/wag
edwG7WJ46NutES0nbWVkM1fRR9J9Mr+WRB9yZg/0IzuFMHvU1T2E5so8c5AUQAR5dv5VPtTWqQ4d
l23oa5ispSMTFPInOXikKJg+VHfBXYqnctMRuXlqLpA/IxovGnMUxqG5sTbZuOQfogHraOY9aXe9
gk9lyakYZYDueNmhiDYU59jOoUIKDt6b+SrvmSTir/DYvpI27jvtQnnNdsUaENC2flEf8ng10BFG
U3pSMgKfsE0pM9J3/GQOEdNwrFcYZyaKomQLfX5I7yBtYwH0Z6Z7542n7DN/zX2cGzZHv8Bka/7l
aQvsHuk33q5E/cJbNjzjXZyYXDqRbmjnsTDO2DPWS+OulG1xQ5n0TBI1IPkT3U73Igj2uB+/s51+
yp5Dc+Y65tlj+7VJn/CgzhRiTPDm7XNtnvOwsI7os4KXlafEYDsW0qxEgTKLH9nHwRT0fJv06XTf
U9e7cJ2YQzEPsHxtCPDGoGM+0HFz84vWHqFNnXDK9KrNdpzudYhU9B2x5/jFwlZgjCDBz6ZG6W7F
C7qVE2S/fgNiRaPXfjCdCsE0dcVxph21PTr68GlYuuxR3xn4wqaNN+xbMfzMKZinrwGgx69mV5EV
vMAwgvJ5QJD/lDJVb1yHfcs8OUZbpZxry2wTL811sDd3OV4wk13wjAyDO3YO3ivvTLxts02OBQYU
mGjnJ33c5KSHc2aOULADVzu7WGMYbdpGOxiJTVLIAn56qjouDr58GfFGyLP8RPvXe5WYsNhRkVHF
PLslOjF+cqX5mH2+CK95/ypmxKXOi2eqzp6wdpfsoKCLhjZCarZnfXnuiYM2H5p84Xps6+uUttuM
O2d98jBYVSO28Rxo1qS77JNz/2gGdku+y7zcAG6myv45aLZ2xtBCd1JS5+M9aVTCsriIDo/RfXCR
FAGzrGDRoRhfUgg2ZQdUAhMLyvEloJ+jt0JkC+/W3MTreJe9tabtbeOzd4A4Ch63uDQIdr4oBDyo
7/RnOIiyYTUX2GSsHYpl0ksQi2+C+xRqpS3di6/iUTlTzOBjcUdxRnjB69OiSEbOvgXz9+4J2/iV
2h0HhfircrcISKYu+3kKQ58lwgZFVX0wLxh238Pv0glp6a3zBZTAnYlZcwJpsUe2s731gJeRul6+
6zZJNdPm1cL/TOBGskbBBbNRyTyXG7KYSpvx0jxTKmC9bp4pfZDtQRwVh4a5d6c+CC/JUvwQh2Xu
2YBzhPuI+RDhJ7e8foMzpX6UwGCwhBN2PMuqebf227mycD/cbXWBzxsi5l3LO2FubBJsbv68aO3G
XIvL4sXSmYl4Q7nZ30joBQB0G3wgBloJCKBLbWUdy2P9iJjzYg6ALeZUfXnTOZZFy2Hnv7GrDr+Z
/aQYcvA8fh8o8Hk2ZAtUlku2TeizWeXrS3P0lV38qT0zOh+CN3eVOJZLcs3c2hoHCX/hJ72FifQ6
PoH1y4gQQwpvq6/CTnTIB1AWhEgHc2Z/fUvrZO7vGVZkUobrauNjgb+XTtNkM4nEOMMZa+k+nw6x
xBilK+p53mF4lJ6fC4m2/JyyD01bPOcsjMVrjJZ91i/VAwOHh+Qf5a3/hf3VfIgzO/gOz+0Hi4Bw
Avb6kp6HZJWxThzdVb82TsxRvBTGJ123nbIbNiFG4RfyYeAxjid+WP9Se3OiCghgpXg7hDN/zY7Y
/UI5znEd7W34pXLEYGekopy0/T32KvGBWd6zQRlTi8QDc84O2RtydGs31TcFuj4L98E7QcbKbPcS
fzGG22e20MMGPaZ4DO6YjgivELCc2bS7qkt10V6qC9Oj/yBuMRLcF8vuwtlV3ac7aWls19FRXBjP
ZOQsSTMusyWTJ5Ol9sLe+rF97Ry6MZf8EYGaMB/QkcIomWO3e+bAThpZtcvRSZIzvBRp+dHse7I2
jKb38gj9cvRmEaKwdN6dzWfCBq15e3A/uv4SVoQarTRxlamcLW1U/Q68Jkr/vDY4fDjEAc6XbPFl
eoH6AxmH+be7JFRhVJeEsfbNUiwcb8X/mK207XDI75gF0Rxam4GLLVflg7bpV9wBcacAeeasgsfY
tyPqQcSGA0WlLsRCSXPrMG2f8RK+p2zL/EW/ED9hBEXVggn8IjCRT8IFO3eMff5WPWOnkDl4Skfh
MdBmnla3vEqNujIQQXdW7G4EWjObP7+LesJbtCgnq3SEDGaUvNKI9zE0vXrgeolTibqRQkMAagyv
rE9KaPDnv0eIsJKoLhgqFjkVUmsuwpJ1HM+TC44Ww5Qyxs8CceNLo9b43jokwI2opfzWM6MNjkM6
fiHukoC9FyplFKJdc09uJxH3Kdfj5y1W54GXoZt+CZHdzBo6G3i8RwUZXLVTpZ7tUp/97y+9We4b
NddXke7Hm74jIrVW2VDCtSZO9cv6yiqr3VkkRzRkiWUUYdEnLAA7clL584s+PsaG4K1oLlDERGCc
L+qSpCXCDi+ILEvHz9mYo3vEgkjhGUZbiZKDEu0wfopaeBaiezjSCzB/JqIBYsX68tCp8idhpBDp
Qw5zunl0+b6boKD9VyRwwwvOXK7A+dvC3V14wxcUf/D3LnHFqtdgHnsOdbniVRHxH/MgGlUmcEZI
bKGDpzX2R6NqotWI1YLKDI0zNydx+zKoqFen3wdmX6AWqT6FMDxbcX4q++qhFsaIOVKdZX381uk5
JdThMuSCsqpVEaSQTnS5cU8YjZML8kHh4Gm17kMqqSfD5XBkyBr0soETS6k4gNePLs2dRVebT3kz
asvIQw3k9uNjN8p3PA42MJnqUifKP+Hu++STNvNS7D9MWRM2luvj6PMdlzTvCvL/usFlxTwTkw5h
sHU1eqcT4XqWAqYTzBjDyi2g2YmEuATq1MWsjL0J7G/bpmwyCSFaKkVCOUgYVQCL8sdA0XhhyoZr
B4gzQE26+EcvY6N9qx3CR8HlrSO5YKnFbBeI89xgYD+Ehc9pWDL/CzH66P+P95XdItcA9Mn/C7RZ
f/7f/2gQVhAvGZpuEdcg8aFXQBe9j+W0FczSITSeI7QFpqBlvZDdYF0lgF2TYlWq4SZXCHXPy+Hx
P/+PMHTj4//mu0yfbkmKaOp0iNQrbo7Ra32tZQbpEFH3DddyLlYepQPyUmxhEijB+6LaJeKV/vlz
JbBDf31tSSYxnggGRBLydGH/IOeIwJB7mTxdOi0JuHWcYiXoRaO7H3S88KOImj4p99jwAMSi56Sd
zMk2U9YqId2/XMr0Ha+fAKm/skLmrMUVXT0BKdJEwne4FJe4g3lYCGAhhC8/M1FF3hGaldOfnIAw
DN+e7ln7qLnFOLPYCbfe8MtwMG5ciyyhRVVMVZOt62vRAlciETigV16QfpeGLPATViAe8jcfL5or
mOovT0K5NQBlLB4GFhNRV/WrJxHRsRtz8s0cPaXcZ3TJo6Fo6CTZaTUjAcPT7Tek+jXPXYAx6YrE
R7Xo2dojB8BlEm+U2CUHhiKaiJWW/CD2+qrGX3KjJbZbHFdl+WSiAckHlKl1wuPNG1rgBeQIDkSI
wxaBWR9/fqi3nqmsKAYWWUINZfFqXA+emrMqeZVjJiyEOngYWy+6X16eP4P0euQoMu+OJsLfMgz5
34O4x+k81JZcOm2pnWHTHFvwfh0hu17NG5NTgjW69AgLEByDxW86k1xu8tTIA8a+Hh91nxFF3tF9
t3NVc8ezX+Wm+gVLn/Usf42Lcj8OADRyvSCGw70XG/87KwH1/3yz5L/oWcxBiqxrsjhlrEvqNET+
8TJamtpLnqxwHLDYmnpGBq2ArJ6GVsuQ8EzHMkicxFDWPbQncSorm8u0jJ88qUPgGEEY0fsvz5K/
zKh8rCbmguJBKxg7795NzPKXd+Tm3KGoNO4m5pis//nzf1yuUll6ZgRcLiNr1khQbTBczcYJOyUl
7WNES33y9L/22jZUqF16COCoydixKda/Xcutt0dh4hZVFPUIQ6+GABx2URJMspUije6JUUTDfKKN
DD41oUImK0XjfapbWuwebQyQw58/P7ubr69CZosqwnnTGYhXzw6/yX/HYI+gaF5K5FlEbYBIdHiE
0B0SkJDZ1fTm4cuKAIJMD6eVT6FJXWnCyfRTAr3c9F+A/XjSiP1ndSh91UZEwdXb53EOuyfmlG3V
2PsHsgTcdzgRW2yUFEzDdjNRluoJQ/XzF5Nu31lTN1iNZdX8a15Cg8oAEkunyrYa0QO2ruAKRLW2
7EHN1CFa4lGy1jGF8xDyy8+ffmtdZIRNxDMR4J5ytSaovas2asKaMEycHoHSRDfSTW27EMil8Rhq
KQWSrv7lO9+atVQRYpIK3weS3RVOLuqbtCXHhcCRnmeJ4OZVN7PXn7/Zb59x9c0CrZbxiTJgEfnt
R71cqWbyy+R7c0zyMkiKxXtBk/t6TFohrBa55qUopKXS0QIYmEWsngGmZemx/4MJgnGtFc0ev8wR
UxPNePTDE2fZLbZB2e5bEX+oKUvzbojpUhlUDPzBfw1yb1lXKIBbhZHcCMOjn7M2DxMwyjMeyIt9
n4BjpotK4+cbJ02v8r9ne5LPNFMxmXssJPtXa4qq5Q0sbovDG+J0u2YZt1XiwWREULMw4TUzqvgR
dzctB3A3nlDQNcnZ+uaEzP98KdatKyFjl82qJkvG9aRT6AZZyblSkFP+LXg0232Z+rVBOIWqD8e+
rN2tArDCV7Y/f+7fuxNUkybCOkM3ZcX8c4f+MfFanlSPpGYWzjj6ZDXyTlbc7FmWt/jRmHRL97f9
0DTir+453w9kKsZ5TVGvd8dWFYCRH0zcYaoJPwJlNlvZ57wMn37+Zjc/R5VFiQfMbK5O3/wf30zn
DKdYpZE5JrUbEuZXAoFQQeH+stc0/972KpLxj8+52mwJSqy7CEcyqN92LVjqHM03p3ydRE1kAVKm
0ld8iINsnVVhz7ydv6jh2ijCM1+fWkNLkKVgTZorJVko6LEkxReXITshm+xrrjgdTP4M8kGHgq1Q
AdyA3+XYSlQdVWUxXeky8pZeE1H0QvdpwM3PLdc7eQk+MNnlmB8qa62ovOVIZmXiJ7tOpUMntUY2
szwVAXxWL/xs/MBnLqw7DpR4JjvkkVOMavPRmiLyAiIvOBDjFwMo8tYZc46ntNo8uO1WbL5IBkoJ
sI855qaunmdrZEjSGR/jxvT8ly7RRYSr0HW0Xj16uf8twsSbRy4dbEMzqWGOBIiWmvYsLuVwvOfQ
XKxcKqyZRQO81bHbhBHiAbP3n4i1PnvB3c8jRbqxMLGhNDQmAxFlmHa9W4rjUVA4pmVOmAAEkP3u
1MbpUenkk1la71QjWlscoiN2ngthqPeV5RNgq3VY/XdZoG2GVD1hXn/WpILYvvxxFOJXSVdiVuq6
tLNYXo2DT2Gn0OeBCHC9hQs8+m4zw5S46l3xs6zwVxvREVsbXSrVf8paWqcCQFDFeo+77qTV1mGs
mxNBenbVkhwcpjREEosMP6J4sBHWKn8hjIOZ0jckkeDlDI+JrO7wkhzluj1hmfPKz3BIyTaTPgdP
WrmCcYAHE9lKKb81qbTKe1qPAbfdJaZRDUiPoBtQlCPiCjwLs+k6ZbWL5pXRnHxd+vzz91p9V2XV
EfXtvGohVMjI+UjP3PQEBGq0BZtSfKvC1plSklRJfVbkdI3PYhMH6X705XtPU++8CDaEXz4KY7bH
7QJzx/cf/S56Kf0cUrcPk8f1hIc6rfaki31amk413ywvGXbEezJv8G6l91jjsgfOoIwpF8PVLyPk
xkIhW9BSKT5pqDKNq8nETaCWyuWAOhoMWeaVw6aGXDrTLeqQSaktg8T6DBCwI8kokbOIPPao6mmC
kiHn/HIt03J+NYEqsqGCm7BgeVjXRxSqLG3b5UnmgANBnr6JBDK4MaolCxO9XKOTLYbwXpwJeffW
G/WHlImnqkRZ4/umusjanG6iKXjrru5/WcSkv08dCic0UddlyYSKeT23l97QCn6jp46HZYB6V24i
laXxgrjc27p9+eImI3RC4OBOZcDZ8oVu3TSi+8uiNsGRr28RfFvWM9PU+Of6rFgPkdm5QwNe1nyE
CJCs8P8lwuIPNwRTh92H/bBNY8SJSrYuJ5pGPXnO1dZCVhyHOBr1Dy3ZxtgJKMv39/D+xn3mCsif
MJbIRPzIFspZt6yJTBbulTbmuwTkgbMXsqFnj0u30cG4UzH/5eH/vYVWOB8pIBk0ahuyfLUPq6I6
jyM8VRBam0MtW7TeyzcYVHYbl+eiS89xQxpboYzAYrK3nz/87x20Oq2mkgES2rBIrPv3ihq1xAvg
8sCOYtJuwq8074fhTLVuGejFrpOTh1FAPPTzh94YU+zawV0bBhsjRdSvvnFeZVnjtU3sZBGST7SE
eVS9jXoD9CO801x00ikeuf4tCY0jKurPnz/+zxbw32+bKip8bVlSJV3XrjdmXhDnqUoOvTNq0M+B
pTI6dPISMEhRWr0LY/3YYg6gva3RkxZAW3RUJ4pWtXvRvJSNcm6mPzYDkmsqvPx5TzB5kr0Nw4PS
7MH4bcIMiz4JYr88rb+nCS6cQwebdk3j8qcp7R/7H4JKJczdCReO6d5XcAOP5meICR8E5fHnm3Rr
YCgU/XRuEzsh7eqjfKTCrllbkRNFcA0MHB6esUq0Zm+g88Yyxomyti4/f+bfG2a+HsR0Bcj5NNlc
b7vUHLCmYEYogfjxVv6WDdIZJMNczKXHP7c8cpOFKhu/jMe/t5WqyJFcEafNOh989RJoFUWM2jUi
R2iazRC3jkoOSqCLu5+/nnTrnmoi5S7FhCwoX5dx2Xb1QcDPdrxUO+otZ/iMF42CG0tl9lIIyi5S
5WUoaksTtoBaMcuWCk6rZlgHiAKBVGlw4EbjIri/jawb2yXugSSyfzdlUedE+O+h1QtynxJKQ1Iu
PqAx8E+K1jMHuLs6qLdN+yK5ISKfEEaU9NtQ06aV9vp9nKY+QwMSxkpz9dksIDWJdXXkWBpwCRWj
HxUQWAuikTGvZyS2wnSzMWiCa4BEkioeq7SJqjjx7nxM8HbXuuMM+OD+D/DWlDACmrzUioT3uE8i
iDWsBB5BK6lKwUySyznOOEQheZMu3Sp9iFVM5P1EkPkDHasJeqaHAwcKgMzkaDv/YRkIBbnlHfCi
P/87QDwLdhLQJ0zklFrBwXXda11pm7IFyUCY2mSK95a+ScIq7GOQHME7dT2Ubz1wPyFrHUBc1kyW
ijcAz8t8Ogb8MuCml/SvG2taU2lGMi31esCNIQxXX2WiGzrh1Q3Ry/naQh82SYkarQCI4mrNhtQx
lbhs4RN3zkLJq/ufL+Lmy0XkAO0LS4b/fzWRJGrB5sHLYgdPJ5IqvrYYSWeTmKmfP+dGvZERbOmc
e5nUdWp9/x7BuN2UNC/S2OkUmk5oE8lk7ydMalW0G7ZQZ5gH6MF5NrWiHf1G3pVuu+vM8bcL+Xun
MlXoJdpEJsVP7v6/L2QMRWzEoFkdqYJ70fDLvC9XlfcWJcOzNlk5qyp+LwvtMBnhE/P95xtx64Zz
F1QWdNUUxeuKHK+B3kY+s9kQuZ/T/S7RlyWl+8tkLf99SKYIxsxIn4HyvXz91vZVlJJKyIyhR7QY
LDj/dpzHqLNI6RkkKA/MWaFSO0GrW3ZXM8oBktstGhO5hCIeYXjg5OCMFlveqX0XqNYlgZkju4QN
9MgDK4K05r9Pw7dmG2IoVE741o2yjKmXJgi/NkLZ2WyErt4Ief7GrZylsrwbxF9n/Zv3SVZg3YG9
MP/q3MTcJEOn+uUM/Z0gNSCRo/ytoWwKEtJEWRMH7038rgJ+6QRwVR07Ur3YBCkCmJ8HhjG9AdfT
AQ+KJq8qKYSTXK1zRDUCePKKyMFkjEsH0L8J+AECJSF6UYD2C5NUVlf3PrsJtgRHy6xWovlimOo5
QVuTffWkMtlB0joV26WQBRLUNMnEI7+0loSyvdf2muXuh1o+mz3FjJzBICr5m1pHT5ZSn5I8e7N6
cUd4H45vlJNq+VKa2oJ8IdS17JcoVVOCtAj2KR4UaE25FUzg4a8go9num4myyGR9h8f4oVVAwORG
ufUJMrJccUmHf+4aBsBT/ZIGHHMZ9iKK014EaynvfIaDHWkBrJ3XP7839GTx5y7nBRUVP3sPxd9W
VfXmszeosDL/4e273tqXbjWVFBJWtqLcpMCWzKjddDQ559MLUXYd+iB/cDSpKTnAvOvc6dCSzmGZ
voVe+dH4xF+K6lkI2GXWHRN2URYnWBz3o1p2bEutWVT6H+G7ZIEcaXxECfpwj8PLyWCRRRNnyoh1
lNGC/tkyuMxcq2atgu5xmosVgz8SIeCDl8px67Q4CTLvoa7oZxnCL8vArQ2GJKocIzF4Ew1+vbmL
jYZkPQAijlCTvNynD17vbsRwIXnFY1YOb2KOVodsQSsbftk1yzdmRInJcNo006xVrvf7ssRbrWLf
dkZX+gTX9gzs/8mQ/EVhpacwf20kxVGc4UufjGUawh3/WcyMXeYqb2Zbn9ICoJ6Z0/XLp0rVquoR
UMhuuqTeg6XKqk9+Ga9/fldvza7UtCSd/T77sb+O3S201b70sszpQhRtRrouGuo7SXcqo5RI1Ggj
dsZS8XFoodIcUi4OHYndic0prlFHGD7WGf8uNsaPsFefE1P8HGHBheajlAxvUSX+cqa6+XglibYk
vRjOdNerryoQal+aVeZgpzsUekeSdfXk1flWFIOjx2YrjfvFEHqrwdR+zRW6sbHms6fKsyxpFnP1
v1dcpryurtSCsUV4ykxmNEu9uuOtWRGqTOTlCWf9xh/FzzwWP6lTLyG2rdLOPWhyc8Kab0e1iYwZ
+LQipvufn+Stwy4Xx3FGYQ/Gye1q1k3cUgU4z5Mc6+wZ3NhyGLVnQgMJjvYNIiG1nZhSW/I07aB7
1kbtvadfruDGuYonI1qKqXPAMq+3gbmhBnWSUl0qhvY0PZ9OtxyvAmJeP6tWexLF6ClLiOSMTEJs
lxY6jyxUnsNq/KwN7yik6nMKZF9Qcc0a0i9v543lWFJQ1ViKypr0V3e+hW+ZjtShUUI3nKuzL00r
znHFAAq84mg26W/N4FuDRSFmS9YkWea4dzVYGBluJldj6lAdWJYeanh4Jjbk1Xmu+6fQH/iP/S+v
8/SMr1Ze+vWipih0oFXZmmaofxzc87HrS9GleIVj+TKiY+zxhhv13svS3wrfxq2n/c/PuhpvlhBG
oapOhTILPlYVEBUZSpC6OOFIwVvRZwDYTGSNqrLyxeIw5pmBCcfcmoPFS6vPsayfJ6JvohpLj35e
mQ9rMVMvgOoTOvmkk4BbisdVLjUBGB5xXQn5GUusD0JfqSnWQpHYGtu8Kc9/yMdINBPaj7D58i81
lZxBYV+otWBXwnFd+WSbpsYizdq7Ifj0ZGNhVSlKOmNj4sGm5CL3mVNnw0osrG1etgcrAfoiDKty
rA5CV5wjAD6NgNUUA2jc7pN2WCsNLrWi+Q7D+txWXKWXHkhuBqPkjictplMiW0QaZZi0Z4EBwibu
Rzt/N9d+xPEsUy2YL674TJTNS1TpTgmyTBiUYQZI2yLjViQkR4FIsyzwo/0hXFp8laWKShI3nrrR
0QQZoVcskx6ltJi85UizqCxW5GDV29EbYlioKeuIXpDkkzECwQusVGWUgSJ5wYY3GCcorZZV6HUI
N+sONh2gqG4ICYhooocmYZOoWCpgkFiM+RETdR9ZIqwE7eD3hr+CLIRknAq2TQjDs1ugsw4tZZUS
C2QKOcGMBh4dRv1opkdQ53MlZz9miP26SlkKNahxEX7hluwgK/qysAcZQXU2XXOrmeVXG2RHr0yP
QlWjpXDRPKlY2rOPypQucoxvMY2yp7BfT3nthg7ulsbBxQCO5OaYvIEUW77ja/ysyN2LhFo1gAMU
X1vWwnoaEr1eHK3BIL14wETKRU7zAJD0FfrWlUJgper6uy5onjPD6+dpM6x+ni5vvj+SYUhMDgqy
lasDq15URT3oTEhyNeVSMiP7HbnTJF6gElIHfdGM1pav+Ms8eGuTQv2D0ytiCrRKVx+r+QMMFW/A
RUb7RxKtQxol1PPTX2aim8uRxg6TDiclZ8A3/56KVMRBwOut1OkGy2m6Bk8UJPgEty7VlAw5HdBN
/2iV8j4gFqeQft8p3JrxWVQNnXtMFfb64GjlSZHknUZHAQ9HXKA4bdC/d4K+4z8fEApw6DNt1xsf
mPwXZF5Hc5CIO7EEkGxSfGwI5Knr8j6SidQydSJBZTpYGrBklyCaDnKmnUgpr2DlOl6cfmZe/dD4
3gau+NYaWmAKpE21WolDIaWa7xEU4mEgTrpmPmT6WWnAwEVMl80w9QhjYSaX0Er9YXI6icObko5O
OhK44xszImkPiS8i5P+UqwhhTosBn1wvm1zshyI/liah2K6KaUCsx7fpaWaQwfB/9RGJ5PoTR6ko
0YE2DOCzwmMJbwlyLzuRV1foEC5MHTufeUOBozeXvIBCTRvuTTapZBWE4BSoQlWJUc/lsPWoMoBx
lEAIx26wIvKDFAIE6nWcf2GkAkwqwubuW7D8CCM6TyXSgND4vO8KwtqlhZHXHngHC4e2BIeC3qPR
6ptKxEQZl57d9Hhs2/BpCvW2q2QSieP5DFw+YMIK/vwO3lovdcKEDQu9G0N1ekf/sV4GYqUladSm
0A/pMcmPiR5vh05cRRJxNf9fH3V9RGtzeMMZyEfHNyAppvCFU2rsYBJnXS388rVu7pJ1zlXoUpCj
cZz79/cSCznPCrXke0VO5ZOm56ULv8+W0749lIYXicTrESc7uOFfvuatXQ9VGkpSbLU4h13tevQS
WUEaM730tH0hoCcJlpe6Phi+tZVyni///vONvf2JGpX8Kdj0r2oDcGrULXAMnTIsMYCVZ6gyb5I7
XLK4/KpZQ6A6LX7+yD9Tx/U+a9LHUutErWxci3/GKofqT4KCE/Zk+qqEHLZoHDFbWgSNiqU91vqp
gs1EFlwXn0zzXERQHMuBPULZTa2+DI95fRRYqCrMrvhMk5odaTCurAFpgyZkUCdIHjESbRsheqPQ
5WKKG9d6buizsRxXnpvXM8PkfetwpZE1QG37f7g7ryW5cS1rv8qJvqeG3kTMORGTPllZViWVpBuG
TIneez79/wEpdVZXq7v/uZ0bBECAJpkgzN5rr3U1wKO74Vu5imP4pXDetmsteNtkBMZ1cMLlnnEo
c/3d5NV3hVLMqwBLLIDmTdRFsAl7SrrR0U/ANjsSdSyiz2s0iUsAgIiElWt2n8UaHv+PiQvrhAU5
3t+/1V/2WvqsgSsI1zQY1D/22nEK0EqLvPww1tVzNr/3YBtJg+UIfd2Nbm67fpMQ77j8kyHzVx0I
eXIMmRh0zT/tDNpBmaNKt/MDDNXPycLf5y3t5znrPucCgzE11T28P49//2N/NfvjeQLxropErq5f
jDyq16QAkmE+TJlCSuhq1h44LTH1N6XlJ652m5X1o1if/P19fzXivbjv6/1zspjZUFpqTmDztHcz
+ljitjejrj015XDz9/fyfmGhRoXYBiTGtpRR4ZWpvBtdBD0QZToYRfIwTcO4iYGth1hj9SbrkHGp
vluIueF9WvazGhHL7sKZgd1Q448OgtZZWe3BCL9lJexHtj3dJqFxD1fllAcQnBoZID9F+xbaxGK1
JmR5gfUxASO51XVgeROyey0cg1ECcY61vOt6KE2W9C1jI9y9ME/touLImpawaKJNWqK1UW57ksEl
tpuoQq+eMKybtCQaqVbYb2jQX6/YeWEwLlnrK8UjMhstISHYnQNtHw4WGnddi5oewpBAqbaFNX4c
FnNEBI5tj9ZZe+BeN4EdwuQ8Qn6JpglTcAfHRLoOdTiEU2O6N7PIF+vmujGeXFbEU0vfQFJhG0bT
kxkuyGB1j0nZ3yD3UG2dVLmaUms7Qj8bK9F3ZWnmrRV1Phqz3Y3VRKhFEfyKQu8/TDG/+mg8IUCN
44Gv9TWoM8uqFtxlhV29YndVGk8DdBSdaj5ZlXWFw/epQ6LsH0Z6/Ved1wOTQTSEg6v4dX9ifxmi
W8gAYWfOjQ7hPbDbQN9o7bqGCTcW6lCacMG1sXewgwRJwzy4meIkOYRJ/rbpcWtWOm7fHNUOPfle
BNUH8PaIWw2LoJZIr+DihS+hh1Ad2qxtNhACrFmwQfz9d/GLSAGTGAtwHjrDDbbKV99FqMwZmMoM
zqMg34GfIsJdxeI9NdqNmfOr0N+qVjFBfcoM/3qqRIjteR7A7LnEQh4SiKh43X7oGYW74i2qeuC3
CHXao1pAJC787Uh6ZO8HYxfYBuTxFYyXnYIARaYKaWgV3dd4iA5//6P+rPgN9SOgAU0splzMP6LH
vBjRPHt28043ssOkJ9saozpUau5jVyJl0ejTTvOCalPmUIfnuvYYwa/AHr4gvDdEG6Qr0n2csg2A
tdKN3H8Yh34FxAC0jetIrBKcPxlmw8laqmBgsK3c6NTH2Wclq++jksBoyyQQuUPjpIHHu7WmR8gf
b6Opu7Zwfa2GgJ1n1zrvx10eFc9dyh8FSz0wt/x5Rq3AGblEX7hXiNaA9jGV7//wTtVfjKBgI4AK
AHDDsfPaq6kmQWhjNsrBZzcIKaXE+/Uzw0ag+ig/gxHh7U5LGR/HyPdGqAfKJF2uPRXuhjH6ps61
fosDDe92BmOQEQh9zr4G9abNn8OFz2XOvqAPWWzHoruFHRXeE5QVvQobR2HztVjxoGwSeFXR7eRj
m2Edt9z4gcEKgsqidA5Z6pmo7RbspVzDL3UUcowIu7DwfMGbEvkQqEHSl2GgGAbBaxo8E6f48NTW
RgTW0FO2al2BPFWMB9eKnwpgSCujN7XVWLFWchX3lHpfnZEh2E76b6GlbgKL1UwxHACybWr7E4yl
z2EQ+lMI91OYWJvQKO/FfDI475DB/CQWhV1mPLVN86j1/TcdXx9+86ch1jW8/1zYULvHiDX/OA5H
r+pwkEdXsNYPmzAev18HqnHjMRuEZpLusRYSkt7USKZ4zj1yyGwfYQRkiB3g/Kq6w5IJ3tFZ/VSU
89d/6Au/6goA0gwV0Aqb2tdetRlnQtZ2Rn6YkjKDFtJYQe/7kIfttGc/x/uJvfvBVBDxFOMXcTZp
rv0DsuQXixYCBF1w5paY0V8beJG7rutcLNC8kr9vzKr3tgPF8ODVvBvgpAdvrrcLcaSrGK7lf/qK
fzH6YyrBp4MZlxXia+t7gY+9H/O4OKQ9IpJVkRzMEg4zB6L7jVETXlUSjHRyrbcW38AuDyLIQ9tD
UJXoPkedu9eL5Cboa/1ozEICcPAgIUSXS7WOQz8F17BlbhBMeoxdhENZW+xZ1bAmbJrzLPZffwjy
bP/z35S/lhXCq2HUvSr+Z/9c3nzOn9v/Fmf93uo/fyxy0o+Lbj53n/9Q2BbAYeb7/rmZH57bPuvk
7YgxFS3/fyv/9Syv8jhXz//+7fM33hwkwkQrf+1++1ElYlI1AEsveqq4wY9a8Qv+/dv/ZJ+/fM4x
Qp2vdjnl+XPb/fs3QhDfiBAWgfURHhtXhLGMz+cq942J+ctgUCZuS2zgfvtXUTZd9O/fDOuNCqpa
LI8NJkg+p9/+1Za9rFLfwEdJQIwF/IJ5kVXnz19/d96jnd/2X0Tcvv6suAwhHDyGiu/8z9NWolW6
2RomSgh55+10l9newPCmxCNMYeFOy1njtDVMAmGbE1+cYZRdhiDdvHhnPx7rX0Wf35Vx0bW81V89
hiPjTfnCxf75j7PnorXNPECieqgrwEhzprtXXdB/cfCgeYhbhDXEYnGLrFufupAMqAoBHfpk/NMk
/to6yNvAtcYXht2AScfir385ibumlhABDwBbbaBFDDIE7GZN0Y8KKKbBOY5j+SG1gzs79uDNaaD5
Lrt1pcFnthSFsm+NYbgZ46L+h/22ZpqvP37Pwp2LPUNlHtTACYv392J1MaWtVWtOExycYS6g1+3L
vZkgJlBG7il3UDwCBjBtyihS/GaBkNGZJ20zJboJDTfh7xD22uXWIuB1H/ShP1QlHJqQksJOuk+n
wD21OuY2y8vvxhLoO5TLP5IM1z/rd7Dr1ezO22JEL7P3oul2qePZR437CYLP6moKQI4ZsVJeo+SH
5FypPgPjsn3z3gofapgB1sQ77Wcb7RAF2Y1jqBXfvcCd4Jhu1XUdJNu2aw8ImF4HWtZucddC5wXn
+rWat98GIhisZYSIBLbpazVZ3rolskzK/DUIu7XRJuWOaAon9INh7Pauk8FlMw9XIfIaLrB8oaZq
58auVuobJ/nmzSks42N0BUWst/dqACJGnYFp1sfHALPfzu176OS8KygE1omuF6cMOw/rtwQbrnNg
nzcSuZAmxyYqNvYAKXA6E4anOxvc6kc30g5ZwmOl+fe5hiMSGwcshJH33Ik/hAj76zF+yi2ULqeu
zzcLsGjmLrjmFlSUxtb0Qdx1m5jxehy0YF/P8XORQ8A1EYMqVNadYrkrvfCuNox1YqIfMA31ffIW
GMsXlgmoHUIFTWy4t2kYTm5TaESXCvq3Caw/wewIsBvCcNIMpzA3962CAczuF/hnTGBCjX63BM3B
KQiV0DzrLXZ7e69rCRNElLDBg/q0Yv1g5eM7YtEWvDV1v1WmMPOrqf4CxBVJ4DttcT6FzgIZFohg
yKiCJzSXs02l4RFTDPUe/Sg0KrJnzYToqMtZ9zc54PvWEDw9I3yohfNRq97GWk6UZjFDg6J+CYcK
dkJrA7fzSo0IvMjVCU3SdHyeEN+20GYWugb4mnMnXcGsnO0clxARxFGve3DPOzfsjTszRwcmayJ6
BfI2U9NUUNfaXwnosNZzghpWOY/fM/YsUJ3MwSrrYZTFYhJs2r7OocUJu50RY0tPzMq6hhX9hHQT
PB41IeAVy9ODl7EC7A1rE9kmiCeLxFQcoM0yqyZjDw7jZ5J3kN3USQwrrDimWPWXOc6Wba5PHW8z
urXD1sJDWnW+PDSEDex9siyTri/esVbIXjSRx1Nxvjzjcq48dinKXGNNCyym8FgL5YlCH2J22ZP5
FCJfu5XH+nkpfJkjYMkhUiZ70iOgaNtOqQt/jM2yhdyfk2VDDU0WFmSOvZHVMinBKi1rmaXLeKl4
pc0aSSbEE8SJ54PnVLZCJMQl6NYwzyc14kaXywFcd7Hwy1NfPAmgE8gx4KvtWlVEWmns+MSJl2dz
Q8DOMNiJR5BHZ/nw8vKOPCqztXxchhDYfODDMW04bKzEe+4NXAWtQvdUQu3LmEJ5rJt8PKEFwzOa
hlfIZSNvmwR3bSCW0SoU2FCoNlMz+tE0PMZm+y3vb4dgTt6D2zkhJuCzVR/unXp5bxr9924afbYI
KPFZELUFVcTWe+6xGi3g9/guoFpkYCcKKUS5qxHMDOGDqdjYUWN0UQcneUiMYJXYxm2Qot0w1929
HrrIhBb9pyzztk4fIW3UNuYm8rICmTAIYIj6u4mgQ0cvEV4x93qq3HTTJbDZMH5DfOtVz90AeKmw
m0NhxOM60JsJfjgcOZGqvfVw8+6Jh7lRpoBNDjTlJjIvj4RXExyFErkzb5cYtbimGKd1bkG94gjv
4tK5K6yc06aKYBiKDXhCc49Ni+qgxxTPVYgyaEYspXYMOsKp1FFt8f946rbM8h4Os3aN8ru7deIc
vvYIjk5Le675fj/W/a0dwSiOFPGy676lTmif7NiucCwWyUaPJvaN7GwXAcbtbXPZNugIuW3f72p4
D9Vul2NqXHlVPG/Scno324SIG4WOtL3gmGCCa6fIgnE9PIz6HGx0Ezte3H9rxvzZXJYvg9q8s1BM
fVAGpz7oinfwUqa6cIyr2yJT2WShFLBW+6S8Mr+z3sNgxg617GqCT1B9hf1h+NxO8NQ6Ta+tDScu
tzZk+QikwWGV9gzGqj+1fGENbt+hg1tsWDRmUvTVcxuu0XrQUZ/rN21256rE0YDHLFcV4YJxOfh5
raG0VH/T3ApQTOhuq/q2nqIPiN0bG91JIkIqez93elTDYuPJ7j8X7A6vNBdSpjirkYgtIc3qjWY/
mNBwajFEY5r9Rc/rZwQ3YaeL63o7L2axVjyYGcsK+u/pGqWMZU04zw3xgTAsi820jtYWAA0owpJg
hfOkX+m1sWthUtDwAMyWfkIUFLxQeVBB423o2Lc2+9WdGrLeNG3IJhE+AWxyVffDtA1n5ErbLlXu
SlYzx2F6Xhy6V4pDc5cEyy7sxk9xqS7IxUJdFkb3WZx/5RNHwtYm2sXJ8cRZpwUy1dQp3gVdkbCa
ax5tBDiGByxwCIF1D3kAgZ5ClF8zVAcjKvItgVlAMd3ogxHDjquid6EWMGt61W0CvoF/orwydCao
CdYzr3bXg4JwbNyEd2rk8O0BqLSNhzkfPowBUloO8M2rKEh2yhCiHGzfsfI7pgj5rRfwGEocwYUe
Tg+NZuY7GwYS/nPjO1HV9C39akIqitky97ZDxXYtVz9NNebXyKu+osAE/ayDnyLvcTXXMbNYGr8d
PQjFvGEwNj2qsde2Ud1OSYtyngUzWz95oAR7yBzhtu58HWE516nvsAzHWArMFQunj1MwXqPv875J
GZo8NK8Gxa/doWLUnu+mOORFzxA4NWjOasNj6SJPhpvbZJjE0ecq3oMTuIwuERyZEbacybGYhJu5
3Vilfqic4Ql4iYVoSbJKDHaeA7h6JBx2XQFTX23EJxuRASfcYPKOodmdT3Y3EfWpqKciM9DwHfqr
ZnnQiY6E0Qjmb7xEnyoDxDQmlfdJF0KtbRqPznLlxuDCkJy4VtXscU7sZ1TfPiNlkyrBOyWy/dRs
sB4TDJGUbxFSQzYnmU+m534rxvyprIhPVeODdzX3bK7t3Ik2RuhlNzBDABZBEie/Qa7IAPYKU5ys
kcfO1Vpms5ay521aVo81k8whG/QPslVQ5c226ieEOZn+bxQWMXuCb2HL1l20MQP47hOU0m6WAj+9
Du6XMOf5Rq9g7dQVxGlqQeZnozdBaB2Mn03F16jDqO/UyICoddCuzBRkkat+dw4DihQnI6wdPP/F
Q2MGx7yCKcrodOd61FjplYs27RwAs3GV6ahmMaUFajVda8pj7Dj8QvEkJv72rY0Zl1HV4fUNgjLb
ACDZLAMh0PDAqvH3sFsK6FDBYOHUg3h5GD6PUYOgW+pl/PEzgqUuBojemY1r2K/QPTeuEdLmV3f5
tVfpz7qHOoaiTJ+UykBwLFixRQpOSTe5x1wt7wiLt/dFAQ2eBS+cvvQ3bp7GWwDR3xXFvk0dmECX
LrwdMa0w6XXGDWpiIGqy7PqLmghmkqUEemUf9RKm99FqrpGdaG/CSb23Ml09Onmbn6oZRQxXaTnX
aVeR+BOrPEcsL4sCuH4wCM6tNm/degjWlTWgZ4sEXx6XxLJDaG2ib9bVVX+TtiMgKSDcRYBoRxLV
B22uv8Rl6Btm0F15yZj63rQ8BP0435iTa/qaU/thnn6PbJ4REJbRDtwmp2eh41rejFZ6rcGTwaLR
egLiVeIzUjGXojbfOR/hEpjWCJtU7P3m4UZvkOdM0VCLq9mP3OI2S7XgWLAWXptWESDjV1vM/cq2
1uZ5k7dlDZIjOhadO95kIvH0ESZsQgpyiKcLe3kPYgR/7SFBfmdjd6xcTPTn1moADb9rxF/Af42H
OHDTE1F6yL2q1THQl2/ANe4s7ws8k3SL0ZfJIHJK6cwa0Gmyba8tGpgmskYIx6VTs6OLar8yK16I
yCURynCYnX+W5UGzahBolVmETahnI/+j/S8Ptqa3SQ1o44hhR8km4m3b7Vz7MhfrSfPXRdmkEWfI
3OVcedqlKHOXS7nmzFiFmjlrMm4kL8D4bSmde4TnrvGRKml8mbskf3nMLcyeReMvzqsZ+GO7TAHG
4E65XMrRk1pdX8rAhCBPFxc4X+tyq1j3frbEKJwHg4mcFRy0TnJu/6I+NHsPPktxlRStph9PJMvy
en3ff2rcWd+yVBLxn+KeaW0xUMtshhRiFurvMgHa1IPkNlKIMCoMI3uywU11ZaihMI02QZfO7Vpn
i3dMQpzzgFeGVeGgtFpjJUQzLkf7KbyHdChcNcg48m7QSbLhY2jMMr+eewf6hy5vd7UbIJEB+G+n
RC0oRlEcQi27xosI21tEVN5YjeZJa433RAqa+8VgK51Zgb41s9GqNjZhtHHRaEdhsz4B3VnhOX/r
CL+DmRx6gOWnJIqzUxWh6qMazGHElK6XsR2ObqPeJo6HBAKym81p5vFWoapHu9k7ON1SnubBf8dG
fDkNhbKcZM5FAwzlXFyysqiJ2sJw/ZbFA0Tu8Y9m4aIR1Qvz4C7V4CIvjD1CNdlpsT7GuV1cJzHg
9WVmT9CmiCNURrBxuwWpDyBJDR4kiJCD8NSJRMN2gaKmdUzqGmLl0bQ32Y2pKNc6OxUUIWvjSg/v
MiY23hEXZDvP9LKU04nRdDpZYf6IVLDDuEyLJlTGU6rg6oZBSN+2GSwOilPlbNMzLAxT/N7Rm+p6
cV0ApgHs9Z5ZfI3geSIYvFq1XlsfCCZCSFC1rpShOwQ1G7wlg2m19CA9tyd4aEHc7rok/tB4drwP
3VI9IYKsnmROJsY4qycPrTrkMwv2SxYuOBZUBn/BsKR6uZGtqtkrdlhmEAJ0PeuqzkGzWYZ2KBoX
BSbN+eqxnT85VkOgSdhtFVHqRU9hf4Gd0sQhdTkWOZhWAHS1w/iAwZ6bLrl5kh1L5txhDHeJpUNa
CVUVC8fuBFTQPlj5Ypy8sTP2aZI8LZ6pVxvwnamlnRxRJevtsTLgKT40UcaiD1IRbLbjNkR162hV
7CjnsrtS1AnAqaU4LLXc4KQTyn+SuSx0XTZgcbH18goI4snp4NlDHk9BF8lSim2W1ZBAInZnj8tW
r0e4cNMhPdl6hran031sjL0HUdpOHsWj22xsNFCJbHFh7f29pWwuE5DOid0/mp4Fn/+cdj4eUm9j
zszEsfizohzeale8w050epmAfC7Xiwap8NxWbAQRBVyi8UeCWDMeNVk+ZxU0qcSuHYZ4ZXkvK3px
Spn0UH+/aCiz8mqyXhYdFVZZBFXRjxPnXCoud5XHLkWvq4UwLkvey7HLTSsD7MXcPxmJ0DNsIkTP
ZKVMqtBmC2B6uxfPd7mjbCKvWcsnzwYsZwG+AMjF+fEjHc4zE3V/aSdzrx7vVVE2efUY8h6y3dDF
X7O+vm6QwtyDWFSZdyFRsar0bdo7J3ck5Clv4Mw38aLclRicD0aFjGlmKjdJg/xCiOVnyyod6W43
sq69CBZ+p11ugtK7MmAyVRsFTroUKs+psWBZtzLNh9xFCCAuEJks9oFVfTR3C0IET62j7pEUNbZ6
k37VWeduXRvhC7Vjp2uWbrAy+DrNEHtsRbC52FtGn1xI6ssMHvOldQnum1C1i3V1n3cVPVjX9mbv
fgyKWb22++xDxL4GByk9ZURrc01RP/IQHZxVLActCLvQlboLlzm8XoLiU67O7tMQfa66aFc1k3br
AHFvhuagNMN9gU76CoHBfj2zeVov7tBs0yL9GClMy8u4jCcCg9XV2Btfe7P9CpOqeRSWju2QgLnu
puSmM4ePbeDe5ZZq75BnDKO0vcK5zT7NusrmbLvwH20Zz4NtUIKVUNyxvKrdca30kfc2gMBgXSYz
I1Hu4gCYgOfO4RXr/gCqv2q3BC1bJ8/8YlUeaifqeER5K30gisnCgh4hwxg26d5TSxj7x/YWbGuO
9lw3Yg2e1prZxvultyHtaNUvY91+6lRL25kzG4vFhLyi+rAkVghDdrrHbWrv6CTXI+rwhD0kd0Ot
xzuUy1DTC26GGYMOn7LpQ6swmSlbMAX0j93cE9m1bdK42vaDUhyCLBivrGWBT/lW6ex2n6iBX3om
YTPuvGzKUo8wQPfVTfcpCWz3NA5z9dh5sd9hvjyWQ4LMTREQflf01i5SkFXRqtK+NXu2S2Vuwnjc
LrthqKwHQFbwNkLJOZT29aiMGs7uYJ9UueFnRYFDO4jcqzoen3XE8fCehsaWdfZ8mLqxR61jhh7U
WxaCxXRl1QY98jcWvPssSMptECmo347zVs3Vbp04iraLzAEprHlR7ivIenuInI8EMGDlIGx7bfWV
fijn5LsZuemtapZQNtGjsLQZGPnGfTaH/c5ThnEXZYq17bPxC7u+VTLZyzYF436E0feYanZ3dsv9
X/XVnlEB//XTHfonXy3S8GXz+Vv50ll7PueHs1ZT9TcqtBE4V2VIgoub7YezVlO9N2DoVcG/psNH
qOKh++GsNbU3/BHAmEzACTgvhcP4p7PWfgPVhe4Ra2BZOHpV73/jrOUxcPO9AN6qoA7ASkKGCOOc
Zf4JA6DmUaUGyoKsgfhOnbCv/bGFuxsP24/c+Vg1sfNJZrbuIElEXrb6U90UICzTwCD+sl5cTzaX
CSNO7etuOO7C0bvr0h7jaQtbazSga1hkbuGnrEHTVdu2WHpDCB7kwVh4D2RSzTPV50ZNATRhLQ/L
Vpk4/9L0xeUubS7VMjcprJabHmQhPilsxj9v8+quo5lgP71Uy9yrNucnaxUHiRx8VEjLcjHZptDa
JzWB0kjJuiMe0GHfBgULvmVsfJyBcPWOCNvjFRBHZeLY7R/KaWn9qFkitCoUKzzKs2XjbNByX3uU
+UvDy8UuLc/NxW1f3OBX1a+OhUXp7trUvo7wifQ22+7LlWQO9/e1o8IyGcVVyQY8hcRZZmWCX6r0
L0V9CqhmrfPjYA/X0GrxMGnLV3b5F+XLe1Us5P/vhvqymW0HaRm7spd1Y7qVj6Iqu3gTg2o5OfE2
ieCvWMlOWuZVhH5zpZ4bymPylPN5sktDjm7stE67kf10lsdkNdRwV+Cr0r0sZaPtrvuYcf7FuTKr
j+ad3TvjTpbOH4d4Ilk8X1QUMV9PmgJNfYNDL9axrMmsTOJRG4599rmIk97H64OPLm/tjm+CpJC+
OJEzHVR6ZsUo17FmtL6DInhzkFnoahGwqMOjFuWoa7iICaWuwUclkr6diBzn30eLpI8PDg54eRys
2Y8WahowMzXqHohh6RP4VfqJlwpHwe9loymNLRuujzqmd18mtsXLlzkDi4yviUQWs2V+WubK3YL9
qWAgTNbQdZqHyRIfE5t5UjdGoB1yyINKQJM/CD8e+jL4115kjfh+shA6amdWI2mZUStF1nOZdbUc
/yFMLkcrvyMUF5p/S72WP6xYAOGfX4Br9UhDZXk+rksP7c2CMAR0eR2Ev5PEPiTmjFvo8viOlgj1
ChV7uei7lfj5hOaUvizKxBQVMpfm9bXbRu7O8uLK7xwcxit9MeEqZbtUwbWO4Pwyt/fyLSQ9fUDm
5N1UWFYPE2LxidZMPkiqyU8WAKgsCOrtNOKaQjwDh14Y12Th8QM5kcJWmaU6sZZLDd93jBjpnLQo
vJyfS1tiGGMSemgJ1HgtH0r+Jybu0j5odYAZPKf8hy7/FQI/1VAQg7QwyCMt/r5qC0RCZTETzzwn
JaqGQWmuIF5a5QRjALug9wWO9d6b6nA3ElCRoEa9X5S+9WWdzAHD3OroCxwu5huZ8wSp8kqp28Yn
cKaFbrP/5najoH8VRjAjVWo63u/2sGJJ3mpuWu2swax8ZTCQxpFZKI6YscRBt81jOlN4wvaDqFBR
VNBdhRMvZglK3hZJ2LB/soV32fLCDyrWGh852taXuUvRXZCiMBcIMkVl34cf3WFCe6vs6RKO4rQ+
eONgZ0BG12vsPuWhKOz0PSayAxHZT5WJFeNi+3ptC5tUmDv0ScGl+PsvlD+7MCIwINKUV3Waju/k
JA2Nl18pi/L3Slsl9u8dsWHBPs7Q21RN+KnlL5c/11EGuqElU3mgrHEzOaN+SMQr6oVhq9eTdPui
v8reUaatt8HyAyllKyb88xcsPmOvV/bwimgC0McrF4lp5jc19hUoYhRGYNQUXiThQlCeQzDOWv4r
pVuPKA4Pd4mVliwMuhJwPdO2LMLlgYtKli0NBZxyGRIii8WCoJdOeJGobo7OWl0PuyxuUZQfDG9T
6V21cUSft/Ep4X1MoUnJh3ENpn7y5TG2a58com92es+OXCZ2li6rrlThQcZesDEglsNywuw4hWXj
yxySGHTSIm2mY+O81UZCKpwCHtSyXlofiz20QMx7re+JZJhwH3nqlGM20Zi/U2HvlR38XDZrhFcK
L+LzDmEPk6Zl+fdLo7JMltnl+6vnEXGC2kNKZnE0LEzOUBHlRn/uFJXdapmsPCRjmPF4fbJzy9yl
2DW2ti1VdhYu7jYooDVfJmGooX4WD+ul5GNXxdApEycOcv9yTBZL/EJsSkSNbCOrL0V5zEjCaK/P
9pUsmUzYGATFpc9ZefTFdc5ZVxvXdse4hw9B2TVtfdIL7LcTkey+3k7WUW3v4YsZNn3vmBtTS43N
oIThuoSGDE9HTlxVRT+DEQxTuVwyaRDmr0xxsJVZWc+gcgtJGX7/DK3fQkwto5hksB7ylDIrD8qk
EtUyp7BqZtIQPe1yjiwO90ZvxeeLyCp5VF4IKBrXTPVlWFWob7A0EeVYXORyJWyrsOLEVoE3THx4
srqU6xmZjeTqU5yTiJwsphJQcinLhpfiuTqX62bZUp6UyS/mck3Z/lI8V7+6W3I5B4tFue/66vwE
8rwXT3lueL4GsYGYBQJXXzcpk37JRpxpemTSk+VAN8F9Bx0WS3FMJv3vOVlcXKYi2VjmLufKYr/U
kY/cqiyYIR7Pc1a17GVZy8aKKaZbmT0fvVzncitmRDDnGcGFslbe73J7mbs0fnHFy7VePeKrUy7t
ppiRwo0PuvhYNfHZymT5PfeqiM66t2aCt1ayQhfTWC1WG5fEtHDjBtb8TR5Se6KLgZawNLs0eVWU
FX95rCyjdBP3Karz4kaGXC+8utb5Lr+s7wcrWNeQIPx44t9/qHx2+StaOUjJ7PlXiTayujESYQoX
b+PSXBYtDefAUB+8ajRwKMIHI08SiXx5I4Smy9rRxnynpPbbqiqwkGT9gOVILPLyYbiOwtzZtWKV
Zom1mSOXfLJ8Sc4Hm4IAUK+udSYmsS681APDKP3zJeVFZFlWnw/KMpI201YrMCq5DqBdVxnX1agq
bGQbz+8yUE+qYnUwNuOvdZsk3JoWMRTbukKLzzSQ0hvktDeZy/hWm6BpmOv2MJiogfVaozJe8S2Z
Yo3Wy7XkIlfaUcTvdxtCDGdNxSbUe4A7Abb4MhfVuXXOmfHgYEt3D5GYfQh3r31PrqqSAgFmwkSb
9ZyFMazEV5rO+A+7BjPOFLPjj4B94ugX83coEnnQVlplPejAOkpHe9Ajr9llKs7sdRy5vjp1M5FT
CKJOIunNsjqiLnZGFiZir3IGCuKPS5AL2TdqofqdSEYnWPy2wUIeltYXU1DJDWJLdEnkMZsVwsbQ
EP3FTxyDV6nHbdkaChMF2piZghlbq5MPS+O621xOx66YiWXSLjjOy/JJZQjmPxZvwhIuUvliZE4m
siKrQnC9Q1Cs8WyN/jnRs+jQLkiLybFRwgCTRZgfRjE+n7PyqFrEN7OZeLt5jAYf4LXHXiPm98JP
DWPDHxtrYrSWp8kamYOKrTL4M4Dzdy8SYSR/UZS18lhca0ABvMnaFAU8iQEECb6dgJnyjAi9NnHs
UiFzk3hV3uQRAyxW8/L/lblLMog+IP9zeUwWO00YfS7lc25BtXGZ+x3hxD9rZYU8WZ4HsvWmIwxr
t4gpV8IkJSryUlTkFBnJzV4rZt+aaIcfiErZFCAJvPrq7K1fNMqMeB/H8EsMbFW9pQzawzT3gw9M
mxcPkyWLI61i12uLYM9qQFbdcUriyav+JJMeRn2n690DvClgxUONRYdM+hw71Mo0iThSe7BhYuSp
sdD+HK5EOdfUaVsNxFIRpjb7mVFv0KQEUSC2aJpILsV+MXH9XsoyJ9vI1rJYBWp2jjn4v2pjBfeN
UfSvbaz/06Sfi/Zz+9LGej7nZ0CM94bAChFn7gliSPdFQIxnvrE12wMEa2IudaEo/t3GathvLNUV
wQ8Qy1kEimAZ/WljNTC/gkb0XBE/goKc+7+xscLu/CoWRdO4HI4jgiVhsjMJivhjrEUd17pZ6b15
tDLXXRs46jZhjq5tbL3PTCdGgC+G18A2v4I1dVAsNDT7aHvNR2eqVZwYbXwA3vXWtfOPrYdwmL24
KBmUICc0JXwHGQ6SV2N8NJZ+2upGbGNoyzZueA3pybRN9BzVtcAzV0PvPIVzgvAuQV4RdLhVmLp+
FyI/ajnLNWCkZEJ7E5A620h2crqRbuPAWFep9oXAiiBRWxjP2DlEgOVXnZNY0LUYA1KDzvd0MCBo
ANU76uZG7/8fd2eyHKe2butXuXH67IBJ3bidBLJUqrIkS+oQtmxTl5P66e8HWntpxY5zIm77dAgy
JctSArP4/zG+kUKwM8Mj9roQ0A+28tpFm59OqnkoBLQkzZiQOhJFYc/xvVG64pSrtGyK91Nbx8/g
+qyL0zizz6PKHL8Yt4VTLfdpkmo+OkHVlw+xNXY3ipMi37fBFVVV5h6r/DyvPoqkSpP7xVS8ZHRB
NYt0ujOrO1eDH9elPdtJtdA8YSCaNYpw8qK++l2a9u/Q1vND01aE7Ao854DdL+NymRf4e3FVqp6a
w1W61aDOn6r+XLshUtpWXiVtGEuk0FbS+WUsxLdCsXS/LOLv7tKkwdRlxn4ulJLL2rX7hRzAfLrr
2vA+TzNUJmqmHowB10Qy1BZIMwAGfWJcaJLvzEZ172zXQLspaxp+ot4NhvY9rNCidSWIzDAL92GU
7FvLavahOeyLRqn2hjtAZBwhemrO3mmiQ+o6JLOiGKnXxv6UIxvQ2ynC2g1OTAUi6uNfmL3IdJ9q
k8pS07btAbsWqsg6PeJqfa/U7LGS7ckm9qt1GPyawqUXq9j2TnYoYnG6JqfZlbciYq2RbpFlZGsv
avneKDA06+hZpgecJr6Iyo+06bw+nh7RqzCGom1hQ4d6YnqP6dt7uaV5Y2HQEVWR6PTRabZq7dhZ
zqtKp3eft0MWdK72S2mSZ1cGCMuf2txhsUc5Zgc86YcxpW+GM1MX6Lm6jVn9sIecoN8xK/3QUYil
VBT7WETiWlQzuRFLSMR36md1SBEks6Z1ciDKqzHe1Dr5vQgEvQLTD2lDUL9AFHaGV2DX99MFpk06
K4Bhi+jHIFi9ZuG9kkaIdwEGUwQ5isI6zKLzx8akNSsj5KqQg3Tlt0kR/5GN7seQ5MYhK6NjWspf
yFhHTOVzzAcqHuTofMvjQQ9eqtSp9yW/9a53rJjV4ehNvXXfZro34huWLvHHdrNm/qWXwRixMKW4
r8P4I9Mk0busBLmS9GqF/m6kZhoM4UgQqYsHqW5ZUGeImUwMCg2FsbF8rKxxOFj4jFnWJS9xT2S2
ZWCm54GORf5Sq8YbjXHoJd0lSqh21AjT1WCsRnoDj9WIejBxHlOeuM5xbsxE3IYtocHCHEoqH6v0
lzBSnRiug2BbrzjKacjtB0NxAyMaPQxAKdXQBtKe1KihstiN1eJDEA1GWF5x37BaCOY8ISOeIOtI
jNeIvSqECE34RYOlXxuy3hvL8Q/C/Ymc+ubN7FV2fVqgK216dhTjXeZxfGu07Sl8a6wJlOuEQNdI
e8LmEzRYEyUv2BJ/MHdTgsmn8BI9OnXIGihslG+GONvC/pWX9PSLNDWCpABFZXYFUSQG8X1gej1X
HU5FmJ8ppHcBQKbXrRbNHMBtTmLpriLQ0EsW+20sZzAeSA54KMdTHZHBhIr7mjpKyV+DN1rnBtWH
6RoJSFtzDeUOMRSevbhCqL+QIGoNNKSFQSmxSKb3Ea+Fr5qUQhT7p5FcW7P9lZljBCuLqoxdl34l
82LfxggYuGqTu+T7ok/v6Nbk+zlL4WxEsvWLMFWOzurZkqp7SmlJxTwquzEDxd5OSnLTEURjMfoc
Sasqd/kvihkQN0ZC1yPnXlAA3S25qvpuJhyvye2BSMohUHC0XvoxehRdpaAeVwakWcJTTX+oletM
iJmvr9ysBAVFVGvW2S5qCCaWzA+TyZ2BCKwI5TWm8xMsalz7K21lP+mpcujmOdBgC3FDx4qnxUBI
8hGGe9cUL6FZkmUkJqSYMgn0kLy0abCIhFpS4VeEvM9wePaCpvuPScvFcSorplgI2oHblXfDVL8B
/3FW8dTt1FSU5OX0ihRDPU39K5Qk6SEKq4i9Ueiul4tXx7HjmRqYSFIm2igyLgwGDMpID71EjAcz
RBtLNA6SNOxNU3ZI5xa9fYtOKdfNF6eKXhoLeVUztJACTOjSmknWUxpW9R6rCkyT/hZPmX4Y8wzy
tKXQaYiyH1jyntOqRabkHFGgEkyFtQxBdDAQelMibTkK7Ofo3oG4WsPRmYEwG1NzVw5LHpguuwHZ
+MYq4afGH/WwiEJHP7Ylh6xO2I6PSGs192Ww4ufEdQCv6WhB3QMtbB3G7nDTpgm/ah9xZVER7+g2
t4iaMaCEzKoUDPhfBb62OCfrr3lBbVL5VggcpF74xnpRbG/AXw9B6Vxm87esFHdWx++oMJDQv0mU
YzKgbVC69mphQsjJw36YC+s9asKFe3I8LYnmXsyIHBQ0zbuWHPWw5UGu1Pyg1X18DVPrJpnxs0uT
bZ6KF7kME58yww902EUqLmVoI7ypjT+uDsJCm/dYpORzDP+5xh6j5hR2J0jOfp+4qt8r8R2lvvyq
XWiS8PCZk34NF/2oJb11Ih7Pcyo+0KR3sZ6ERI5+L1KytFuTHD11zI4xcVLhlBcnDctfoNjzvXnX
A6rzM615t1QMBsrIBD0q85pxOvppW1OnxsCY9VmChL/yR0AJjC3Gz5YH0c/V/nVQKsnGvj6gSLL8
5dVWu/e5MoobAkHuK1Zvl7yY5R5VSwTC0X3X0qbeNwI9N1PjU6oormeT4k2kWdicANS7FCGp/obG
gNcKpKJeyFe8N+ohNuqrrU3UKiI4XEO8V4vfoskkk6GJh0uewjH/YWRoZCXUS0rnkcp4xGAlE5my
61pOsKMeYLxOnpmzEkyM+fucsJOyZTftSnyreAukQjDyNLHQQSZLW+WUtgq3R6+FHjIaCsCxFnlu
A6drNOn0drGDlCs8OfYCCXRZWDMB1j2xCiTw2TlNOlc9mxVuUZ3u8FCAp2GXelNLMpA6UytowmSC
SiVoRdQSXqEDyyP97UeesZvO4K7ni3PLvDQFdqXPfmRbKyCfGxTl53dB/O3SPw14Yr1Qjuo1t1Hs
pPZ+KNMKu5B4Ne2mDiCA7BxHTp9rrkxJfIr8fNSp5K4Nz1JJa7+uAOTk/bFwrJtat9PTaK31HrWB
LxezssAjjOgJp1Nq6omv9sR1hXWghPGdO+KN0buZX6lRH5e8PnZh+xgnhG6Yi+bsoAL7DRehld2p
1wB49N2MT6qu92kZwsPRLZYSxMmRZGX7Y+8OxxzAkolm1re4mF4xWW4w61F+AlaMGOk1Z+1yGGC1
+jQSh6uNTVcrmp99GDV+W0Y/k6UPxIBHREsR000ZwUhpPmFxiVxvZssBt2b4o8nIBvMqqwDqpQV8
Ddmf0cTrss1guclSMzSmt6Ea9dvxzwiRfo6tfVPp10LgbktyoungyL82Tnnss45eQYrbla4Qgxua
uyZxzk3lep3YyTat93Ks7ZOgv8NmqFfp+SyPdjOhzCradK/blA0lxJqh7ikcABQkZagM2snR2XU0
rteqNIKIhnuUFcP7iqemLmn6aYf1zu1Yghci/ZGo6l3JYmWdDUneAlS7YiVho6peebJ/OXYUmGoP
CkcpeU5anCqjerLy4VIVv5bYVeho1tClnRVw5apP83iiCrlrq7LdJ5X8YK30zkqvnNY088roAyIe
fDODUwsMTwbdhH1IADSqRBSijKgA5CsmoW1WEwzWQFoJtr4Ce5XKtgU47HwTzeop1Xrr2oeV5Y1j
+LFYY7WfmXN6u9TJ6SosT8o9bg0F1UBe7fR9hlZnj2WmIIg3ZvGVd3cGOD5zGRyGOFSIWaVcMh7A
U6sLIP4mXay0++7ElEOyIX2nzgLlU6mvOtrzXdFYA33tEmxRP15SJsaHfk6vSuz2p8nuuD2c8U3t
iQHV2+XY1vqfXM+/DQ1DqaVdnThni+gOBBNWbpBn6l0k92pidwcjlDcUPNnGtDoSTmGdyGW9CZPw
pGSYTZ1Gf4nsGpxBP1YHK0dTyRy6sAvb2cPFEndDxFoCGT1tt4kE+1ZNAvSkfmQqH7hSVepitJQG
A+U7ENaKG3lvhIBnFXnIEuVnOsKQoRYQ7UKUOztTZ03CZkcLehDve6FGZwB8bOa7OaaTvPbU6Wfi
E+AWE1qMQJ6FmJdF4EZlAy+tzKCKFg4sXj3/g6TrNpb2PtVi91Bl9eQhMn/DHvtdU8Pum2srjypg
Zj+tjzmaLy+Nnu2SK5clIaortuzlzN6keTRqdvPuMlBVt0KLRJx5J9T6h5aJGCVB5u4tySoLNQIW
9d7w8ip7cu3hxk3c9lj1xBu4MZr/dt7PhBT2ANhSfSenqeQjbat9rMUXughU5osFXIPTvECWJL11
7moyfcyfijSf6zTlsotX1yzgb6Qt8x7LKF3zzXiFKI0raq6uZojNECFzbHQZrrFe4piOTfgCGX3E
oXrrJDgNgiaGvRjfxySuLhVDQVI6ziGNyY2csCypRv2E23RQRRIklqWzRLhXJRL8YemY8zJ/QlkR
uJGMEb9+lFH8HSqjeYOY7roo9HyZLyftj6u071Efnp1O3RvtApWZystOyDEQhS68UOsxBFikNMLN
tvA4MIdkMOmQu+0AM+AAYIqK5H2ZvY/dnN+IUaJiHtNbWx1/9eUfMbqwpND4kl3YE/IDNNkcR5M4
nMabLKP0l3Ac/KWz96U1aUERpSBdq1vbGsMHwLO72J6wywi93TUa8dG9c0VkELB7U4JCETyhjvOY
h0A/KMd6Rceu0mlUtqdzPx5nAoGrvLvpDHNhTKVGJeMSP4X6JMbGPjn68p3mSqVkoVekDC5VqF0z
AGXHjhWPlQL7GUaFeTRCT906NVg+1iVRyL5Jz8urZirGgWA/jfFUfakH97nVedKs7sVqnGWPVeQD
ojZvoBCaDRLsHFYOvexi9NVTYIroWtTF06AyRCUuVYuh59ks0m9T3IDVjCnLeGkefcsptLMXm69d
Q2moq+eR20kVj+WSvGZClY+ooopdWo4/FvMwyrQ+QTd7tfTJu3bkQSRL/LSQUMwVZQBLDMK612aS
7LnWn6fb67T4lfVOdVKSLj02yhLUa5V+O8COPVg8c4ft1aZ3aLQSiIgR3guku3MBeD2MS/cMil3B
jaLeDYlK1bvoT7Iw8KmvHXlzdlBLbKdj7hw6am+HWEsYybL+uG0mnRa1fx5N2F4tOTzEY0Ok6fin
1GV2ijWrDSIR30tbvPSyjfzaAcmrs73TBuDsHSPyx6jcW7HZ/wQ6dWpyF9GyNMsLxhsLW7nVUuIY
VwBL6PCbwR6mf8LnSbSJZU8nS8G3npo9I5pGBgwDRKAVdLs1kd2tj+sudjP0499UOzZ2qjre66F9
VUbIF+xnez+J6pPa9RSBtIQtnXrUZTc/hko1sTjBz5V3j/iHPxiKcCXr1pUI7XM25u/WOAJpVEa/
UpDxZdGtsC9tYjyPupMdlqRXdxXWyaLm1q6dIohdsXiq+p4gceKPGFTuEEeCxBSPOWwlH5nWG9PD
RVO7c5OmclekqK8d07wJyRvbYZc3Dm2tub6dO7dZZ73hHH2t3eKxqWvi3Orhowf8ukM7T94niTiW
1h/SZrVvDLngpmdYgZIHaM3PuGnV+95tr9oMVsumjUZ9NtyJUoNy18hbe1b1o5mX3xYlYEn2MJhK
dqi6TqHMOrwWsGtsnciSNZHmPCL0zpMUD7a+b8vYy2wTxYzTLOEhyrML5YRbYsVu5llpPoVSIwE+
u2kNmVG3ruvfh01Ooq/95k1dYsao3BV9Kr1NJzROxRAIR/moi1wgMYnuJLcSHlVegeh5lgRgJQNV
k0bm0l/ykriav/VxJFAJBhlY9nlvnaHb6OeOViESgNIFe7FS3fSped0EcCMASia99YsDekFfGgBu
NnWTMi3jIVnY+20amO1X7baGjD3GziGJdBgy2XtlLA9typL/S49UZKvy8+u1xoVSUys+bb/idphL
QtY+f+VUQD5ryIplZ9TpNPGayN/0jp/SR3RfZCKH7TWSZCJ7m1iS3WZz6pzv28Oo21S0BP6NTRG4
/XTYGv/+6ev/rWcJBdLIKfpLw3+SK2WBS42/2LR7VGzb57C9Ltfuqi3mR1Pvf7qDwDhE+WSUXF2z
bw9hvIoANz3gtHWX2I+hiEG+yWYsGukZd6cxyboDMXUIoVdZ5zaKbC8JLaR/vO6b2vVCbb96q+ev
DbMVUwySPVf0HgRE40i/pTuWYRU4xP8EcT+ybBT9QydDY/8p3pyKgrb5tHY2FReHW1O6j5tic5iN
Ywwj7sAajDGhcN36GKcLZSnagHMxKQfdku3oJSkp2UloXLS2Z0c2xWMAw3c8q1FX7LoW8EuxdVrj
VSW2/T9L1LKXyTHxfinukOx6lYKi0VIMS/UoLs71cV1hbONvFovu7JbytkMpzCUED4JxmtXo6vbd
9HTb2ZeeTk2UP8sq35rLeNVwRhSYHTp0n4/K2gDczoQFwpF1uo2PDP1VXzsoMjY93ar9Ioxb2n69
KnirhMDzUpbWLu11FnpJYGTVqZ6bmB2G+buIenEucvPWoVKwV9c25nbQMTcHZscjb69dTVIe6Gra
+oRIlJAXpl4ZUe9mtOmWc0L0w47NFRySPIS9lSYXyB61r3XsejY96HbYBKzbWZwo7bGLOh++yCoN
XGUGUYOaZDss663x0Vs9s6zWV/o5qiedGL5ntUy703YdxNq+/rwiVHMcoXwog8lW0Ep+NiMgAbZ6
y400EP2YUdoeInV5nnBu+mZS3M0Esl/V9dAk8b5XxLyXMn5RTbZ0k4NPf/ua1ioHE/LwyZ4q8yYP
gZEsiho4NRumgorEjeVQ6cpx6W/fABNGXoQFm2L9mlaMN9IK/4wGgli9UQ5GOxJDkg3dDoQDySQR
XqsDBK12hzawuB0M/TjkrqTRn++1oa0YoEIzvjYmNQhz6t1gxGd2M1W1T/XqG7UFKrgtiySx/tJq
S4+rVqBz4mAX13iFriiA50jdWX66c8/0qPc3nW1cBglpcSmuvZtTvii18hrOf6pei/FASmpIFNww
Fc7ZKWnToxNZJM937J7HcTbAaUmhXRkyxXVoe4TJwD1hL+Q3MTr7Y98oGKoGIi/ZYu1sR3lrwErJ
PqXKWRUXJywdDKFt2Ph4+h9Ul3RDbSre8Q2BS1Dz175ZxgBvHo3u0flI2uK+yCAyz3JID33DGpvA
OKdegthKbjRT1BeAbXyYc236liZTticAizx8r4kHFLC4fB3sSZA34CyaX2IWHWzsAY77QOFWhfQx
N/mlQLFa9UvHGgT5RZ8w1eFv9M1ZCMS8imApxJmRikDRhHWErlFc9MXJPw+2Q5HTNVmc9fbvabYT
PzYJh3MruavmSJw1Q8cWuJ4162E7+/pCLGtxnsJSeBkdU2hdfIsaG6z+arPwv75v+ynbNxta8iKp
ryNfVSyEKsI6iyqVQHfWUzijCsEHsY+lajy3qre9+3Vox8r+/EdluzqNzSLztEFniTbZ57LrVMyG
60xCnfwchapznlSB7bFQSbKZ/ZwV4Sy5OccGC8bQdj8prhj8AC3zivHgjmF8IfHHntxaD5gKuC4S
Gw9CGZWJ81Qzqo6rTbYgqIKi/Gjh9snGizYjeUjHyZcFi0ktHE/w+QEiKlm1NxkFdhCKP8xY5fGW
35Mu/011xaus7lVHAOvpTrfvK/mUZOxxM8f9PmZO6OV6DbBWP1Ju7W/LMP6V10a4m2zUd/pY03pr
AyELa6thovLO37Xxms4jdQwqaQM5jz6Mm49JBQOk85HlrfzAwNTunC5wCU1O3VdjpjCemEbqdcb8
zJQt8M51wptHKl0VtnlQTDvHSqmcdOyzC7C0lXFo4uQpVnN0yJ1j4nYkE74qvucy3Ye6oPKo90yy
jHhmbGI/qvkUTMptZXqPtv8c5vHaYYufhuI9KQaHce1On5WKgPLirhKK6tdFCPZnfdirQAX0yDhY
n7RyojrUsFhArYSnAEG7Xda3DmVtrbV46kOkKyLvLmtZdl3161BGbKWm+WUfrSa912fDhKrEVLrk
3U9mhnHviLtcmc708e+najqMafzazPTY3Pypo3HKjcUTgz1lLJ9aO4x3YZLB+a+4AxgpD4CvrR1b
h8bT4SIs/LCB6iLMDj6jjnSjuqJiDCanDVRpXGwGxYhEBEEI61LPt0UmaOw/yS5p0dTA92MA5AkO
g5YNricaRM/qol6bMHzrCBNNk2YFMpwm8oLqIvlR0wmwi3hflc0tEONrrNwroj6H9EksN39oQr/r
c3jcYXmLhmqnJfYpntxfg13eAnWkpTAkPxBuBCt/q9aRPCUPoQMzKZN64FYldCBNvyhu6ynzGo1B
ZlYPyYGagTMcNEp+VarsDJT9piFuKATi/HLU6xgOh35k+amrAV2IG8rnhphu8z+KGI6J5Kqa7cdU
L1enzP1sjC5SRC/oq79p1g3mh1+tfpsV4Deo/32bRoprNJBPzeSml1mxJt+0dMg6g65deNpJKvz7
QGCNuMwOY2kRp+/1QnLBbK9OHHwHe0QI34UZVnDY8pJKfwyQmihnGCrjjp5DwzPeqwdHpg89mkmH
1dsmn1ZXIbXVuiiZttdS2oufEJSyG0WH9GvqJy+lwtiPRsMejpF3jDL9LWbtscu7mZGStZq+7jOp
VXAxu1UN364HEY+Upeo55emUbbDqu3qoqZtYECdXeyZUB8WzVToUFFgWbgfbth9ksbT7uqN0vEvW
xdzs6DXa3emntaiplxdsYuzVmYGJ9uiE9nyI63CVE1S73AjxaWxfnO5SWeSfStBNLgr6khVaoQ6d
V1Bq9oomRXqSwNpLeVbKWMy7hth1xPo8w9nqrVGwrTHNMUWicsDPu2CnKTLXG2JzFNTBSOMaJ7Wk
o4v+L1oPBVues/q+ybW6RfnmlPwlpbJOeds3tQUNgxi/7ZfSks0a7o1NUTildXia2kDL8jCQTvRd
jB1/TpG0rBbN9S+ePlePNIOMHlWGktt6f5kiFnuiLyjFr74WMCENs0bFfubrdamhkR+j7vAp7Pz6
79NV8kljj043Y8vKfSkyInKtJrR27gpT2d7bzraDIqqbikef9ZGL8Ujv7SM5ZEGYL2+6AQyNVvqL
OWjJhblAowRHkakqbZp0FYTAsu9fVYnEVR/WZiF2EmtVcW6yzcjWl92ckOMoLY3ZaD1ECw9spEwH
bFkq5kcOZmwHTqikx277C+VSlT553DOVgFRgJVcoY2lpsk9q/TlXGBaDKQecCI6O2L9WZZzuB4Ub
gLU2ul22G4kVBVIyonLKm/mqQB0799smQfvfqrHTNWMNtf+fRXbfVhT0//F/ZFX3459Cu7/+4V9K
O9f6F2IRDTefqyNkownxDzezgZvZcHQDkZ0tLPMfbmbzX7Te8UxQVCGezdaRv8n1//u//2WIfxm4
ny0806QqqRr/6t9e6/8f9DTY4v+wMxM5YwoVuR2TA0nH2hph9g+qsavKsguRaVxSBUJdTch8QBWY
Ta2wpDdRG5NEmrKYlq+OGeKVmsNzOtHWLJT7fA7ZXjU0jlP6Q8bAhlEMC5TM45yhODGY6KPxPup9
iNULCCQmLaRQQHqIgCBazGdZldMzjgK4585hcs15xzJ5V1fFo7T6V32R606IbJa+vI2n8tA0zj3V
YVrL1WKe9FYDydGzdtLcNxWjketWz9SjcIlOH06NHzA3+n1fzBejnM9OOB3drAQYyxRbxPaVDYrO
2huVVpf8JIyP6f5Y1goJZdQ8M+R9eIkSGxQc6LzOrLw2zYNcTOaNttpVksSnjs0qVin/MKjS1J+o
ae3LeggW2d/3QLoRwkiQiA7MturPGPPNSU5fqjOMZ2YS+oXZi2IjJSx1/maTcLFslA9LRec86xvL
cyPxsWgGDRQKlVkjHps8OzuW+a0b0RLqddewQXZJklbeO3N4qpvyR+cPQ1f4ck7pUqKZEPrq+q4W
+MDtM+l0na+OfrfQhTH7IaVfMXp9ZF3RpHXsbl5wW19B0pEAORZXs+DPzfgUpEJNUSuH+zpn5VYT
BrziBI8ZLbi0fuzK6egsaFa0PruBQwFhcKR+rQjiN2eSX5Q5WbCfZL+q/D6LzDtM8t8wMe8tfsY+
62uwgAnLolGovtBreoBDhOJHUW7DjAZqYk4/2yK7AZFMhyTPkz1p2HnyWFsf6gQwos7Hc8eHMNfV
9DhPZGHNSN3cn06WXBTGOkQ04ROU3fuYay3CpDqMCZZXFWmPM1Gh14xM85QsDVptttmqxs+9PmIC
gKCR1WzaansFKBoyiOkvawvYHBz3fHo09yQXkwJwxq0MJ6TIJx34jmzovAHoqZp0r7VebUwPdATy
I3SUW32gcqnboeXFQ/laOPVrFmczHfsXcG3f66zOQfcZA2tY7YXaxMc8XFW3vIoi2zsZ01tjLAIW
st3v5omlQfWtGq3HBeZEFbOAnaENtREyT6tAlBWBRzeRFpa3thLRD0rMx8WuUPZVR3NB62HqbQ/L
Bep2lV1A38I77fQM8OC/D9JKDAQ6/ImFE5GsmWUlD/Q4v5KTTncaypjT/e7JCmIHU2ossxtCX6hw
1jWXSAxwaLCeaYvx1ujuQPUcwHZpw+qu4b2Ug/6Qd1TMIpWswUTVfyHcQTFHXKELGTokT2bfrm4H
PRHLp+VhO/t6T4GGVRW7zeS+HXpKROftTK5n62AcTIbz+tcXV+d0k6/Ft56+zr/PlYXNeNGzhv/8
2j9+XJENOONo89QCgvQ0dtqRG/PzVdbyMQVaks4UMAk2wphvcXUKhJ2l2bmeIXEzIPj8sFUL3Xuv
Nu1RwkMVM8aIbeGWrCugtNJwJLErRBZbdczzK3N6PaNjfz/Pmbb/emt7H8bPLTove//1/cn6j7Zv
m5lL/MWkUaNUlKXEahCrSSCB6i0OLdw7lkfre+p62L5lO5RRaJ4ildIn/+jrX27fldirhz2p5pLB
Tfv8l58/qdt+3vZNQ5I+Ru7Q7h1AAVSgq2+yN8N9VibG01gol3k+1GOW/qhxgOaCoKrI0d/G6jlc
6Oe7aA0OSKGbe02GdAW6CbzYwL6i6UAsDdXTOM/ttRcxpUqNzc26/Ou7BqpcXSanVHrlIHYijpYf
Uzw8JplP9yJLdrVS7/WCejhLutuloLw1zcNTARg/KMHM7EJ7UXyx5M65tQWk4Kh6lqsbydbVG6Wu
+6BjsR/QLwhgKV765RURV7lzZhmew+W1RbwFoeuNnhfYI4UYvGlKu1usvye6ZbjeyW1rpGYfFRpL
R3RsP41JR8kK3fUYy8FBCkY3EEnEsUsUK6gVBz69E701c/+7jHv5aKlhdU/dh0IBKiKl65+Wsk/w
mZb3iHNBxU9d9d2asqCY48cijYHwS5pXdWwB8LfV16GLl0MWNc45c5lwpdb78a++ntpbET+03F2U
R9yFYg+OHw04qj+XPbyiCJM8TCUe43rcDVERnVgSxwdLhJcvqzHibcJit9cO3UN9cE/TyGb++FnG
Xg0pSxLeDQNAB1YTBcaYtVHXdRKAmWOQmVKvRjhDErJHnXbQTnmK0RhaKswqdnFLn1i+OWEE2noJ
2+G/BSrMtUoMPHm4JErSstr6ANsBRCso3PMX6XGSZCIqKEfqvxmU7d9n23tfL+2lflHKiUCgteGz
la0/i9pzOQYJa4WjlturGFoT3vZVo65SJIr0QglIolNAaW9Xw8s/beb/7WCinqJ68jfAwNHN75Y1
oMhdjUMmqwL8nuVJa6LuvKyHDUnx9VKLx8ILIzoa6JtQOmxNh8/TeLXhbK+VEcVZmsEcjpbVCK/A
7uXz5I5ka5OHJUbOfLbn47g4n3hNMPv059PB9NJ1e7lsnYmtbWDWCLAby91vV3ntQvAJ10eoSeX5
6ypvxnK5um63s+0L+Zz9Nmdcdm4xFedqhK+yHbYb4evldrY0/ex1MPY/r/vWa/nqv2z3Qk1lGuBF
a0X7wmqet3vB2GyX2ylcOraEkSJfw1ISk23DV1GTnzKC1g9DyvAz+Cu77RPdgArbobMxaICmAoa9
9m62w/Z5R6nUDuYE1XDb8P19UP4nDOhivTVV2p3+wV7Y8AMbjiAr8E5nFFk+uyZfDZOve3B7b7vz
bGBkKg/WYdgMoFHu3GVltey3juJ22Fri/8ARQI6tGZ+a3xsI4PPafT6jXySApOwY2jKCpv6+cPZm
4f7vriEh4qzg7f64XZvP5vrnk/t5bqb1h50K+Z/kk+2KbRdra5ttZ3bpDtRKy2xNXPsLh/LZUtmu
3fY0b18RxFIETay+fOE0upZ6xW57LSn7MfsMdnFi2bdLNpPl9shsj1K8Oi23s6/3CJQ92FIYhw1E
IENaPD1YL5twKrkWYwwMcp+Qgs9vWN8jL7mAGUZ7YGMRqCu4YkMTbGf/8Z7S0uRUWLvvUKQv69zY
wVbLEfRP8dJeXKJTP5kDf/eHwRZoAU6P9+0SfhEmtpfFVqnZrnCdlNZRUmfbHsHtkaxkHKsB6AFG
SjNzgj4bomOLlesvysty646ULLbLSfSxvhuXNCQGjUfSkgZ7MCT7wfZwWpvHffvGWtceUKe1++1C
Y2Ohpr49rdshdJjzd+1a90Azyw5kbYi6ILAyVhXr6ddr6ViKD6OQhefWE/68wqsNeGuaqdubxdAp
hwx4xNbF3obnrXO2vdzOtsP2he09ZF+7sGzc49dw+clS2brSn6f8/LfSjWLQyyCQ3XWSKdahBupG
VRyd7U+Y9Gn9w7avif/H3HktN45l2/ZX7g+gA968Eo5OlE0pM18QqTTwHhvu6+8Asm6puqL6xO23
88IgKZESSRB77bXmHDPuSPTYfmNWqI+O+9X9RzuV4eNmDOV7Af8uvUNyT5L3aMjhMG4vaSQ2BZYM
1z4u/uk+7CaUmB+/E5fbuPyfnmJmr+KXkFL2p6FJw+OiWL7AL4Ob+vGwf3rs3+7LE5J/1x6VWPrn
fygX1jdrMgCRbnfVsMzNnlGc0g0/FJQfq4v1oz3rG69svxg3xNLHfYBe0BOrshSQfWCF88TMSRLE
DpibcXV/RLxsDtf9IfuD/+lp9h/85TGkO/hGpl2B0ZIE3WlvSqLa/v5bv5/u9++OO0TK5t3AKZeH
+8/3CzJL6ertP8XfdpDxrhz/gh1oSBFDcYS46QRMYvFHgQD0yKhnOJsbe2ZzXqcYVMMPrMDvfmij
bfb6oVby8/pcb7XB3jRs9yphx1fHUfm5k4kjiLZvwJIMUcBc9Ure23aCw/nWQfaprouENHN34e72
5P1iv/k7/GS/nTko9uctD3bv6/6+2E/b+9XfLV97GR7JnxuCCbpPqTfMfrY5OqnWzXnv7O439R1Q
k1WfbIu85oUNnqdvZ55RjiveNoiN2yvY79pf0H4RZwompbIIB8eYm+PedN1boem2NNpOk/zuee7u
XomFga3etgbKWZG7Yq4WN2HiAippoxgt2yK6X+uHMmHi7a3bCdQo5C/GtOq+aA3M9NvFfk0xRk9P
e3HcG+Tz9qu/W+UmMn8lYii7tcT35ng+qRyCzLTb37cnvaCppCIZGgyMCOlWTlkbRadUDZ2zZPR5
GAF9utKGeNit/7+vyUZ8TiRUQBpupr3Ra2/opP1aywsLslXcZTsDW72LNrrPh7fZ3PQ/VWSAON2K
irKSed3yVqKR+aCQmJVI68EWUelle8c0kQIUlmZIAGMsg4zkq4d6/gFZ9hzsB46z69R2QMx+NRpU
2u56dG0dMnV3k7dMP2tx96u7/btSZdI48Hdpm4BgHw/s12hEsy583Cljh/RE12YH2M7oVP68QP9q
hSvC14+79jb6QGCrizaFFgmchWCWpMf92XbIwn7t4yLeSsQBHJ+ALQjfmz/we8qwXzXnkjeeaEq0
xqNBU5rN2CUaY3FM8CcYWyt+v2g3lEBiENOApP34Gy+w/0CqwTzYQws+mo9mP9psp9yA6tttY2er
J4Mm+HC1byr6nqqMmcDuB99+kdIjlN2yin/R7Gt9lTYnwwLVIRCuTU/tBjNy4mk+yzKi/MPH7TJu
J6w6thdtIhpU+dOZtAwE1wpTz5LSk3vTNOWfM6rvH2SAOIIb8DdawB/3ZQzRnKlnuHwd1aq+b8dy
uomoQ6qs+tQ1NIrG9ODkOuAwVLBkoknPo71m51SOrCBRTdO1Gclh+ywjv1nLNljkNfU72V4flPJp
kSvryCjOK5r2GR8GOOe5flnRUB/7FJfSoJlfVGVJrhN2gK5eEdAJpQbsdWwi+45yO7sTyOYus9Li
MLD4QsSJPynEDKcKWmVbe3Do5r7aqZ7DUMX61o/WUza3Wxdm0A6jbJ1hLiLNz8aIAfv6iKUoPba9
NVyaaQQVYEbkpm/VwkQ0TyzPZGBIZEqw/Vj6rD2aVhK70oR5z5l77aT3BaNuRfIlp69CHSPewWxN
cRqEODpxWrpxaxg3csyuWQo/K5aXt0lzMHBa0+JW1rSZuQGOqwZ5LYM6ER6bt5cu09rLfk3k7c9e
K8fAaPvmqiV7kVuSYSbNiRfT53TXBikFo06SZkn2gyVuMeKOUAjgsUlvBWO2A+rwGtOiu6IKP8ia
Xh+zIokhkXe3dbTuOZ1NL5pIbWaPBXH3loOCvZIndIVTeZ8vAB3Be9EGiYlXyeTW7aw5wBEirqqN
PxrbxOhppKq6TZ3WODvtO63qkBC3CjhxejNM6wtahY9GI70UiBJDG0ajMtBILTXx3UgJunHUyafV
GopixcIhuIiGpEQriDs0Gn/geiQIVkGgODVeG2kvRlXOdxFSKxRryyf0Egl6m2qTO9rGuUlW28/I
Cah1oOWiUgq3o7O+kP9m9jRxq/FHQwYK7jNCRkDlr/M2fjfFXYV46eBokxp0mkwnuMieWlPpQq1N
BlAgqBsqY5Yfe53FcmIkjM8Z9+nSt4HNSuHm7XwgU0k9FI7hjzTB3bnFGWVIoP4lVXgWgVkY0xaM
FGW94sCIxcGk9A9AAU2nZlUXzDYIxqf0x1gcB3RLGiXslRzYn7ISk6tDnefKSoX5OgFmb5X1naZJ
m1SHP9wYmnQoFiW5gZZbEIBZqAe02mauzjAjtdufiBqoNzWmzjkbzIPNUivynsV+843MAyJldS7D
VBuGY1wpYWSgSdfqQvWiFBNtCxVu5gBF1WbfR3J5cSQzv7Zg4+WiKU953r43M8OSWiF18L8fuh39
J//fU133gdFH5Ot/SoL9t1zYu+fg5e/Pss3+/nya/x1RsapG+Pf/NLa7/Zz+z/ln1/9c/jq0++Nh
fwztLO1fjsyIjRncn6CLPxDElvEvg3Gd/hEk+wEg1giQBQpsQExhYvcxstPsfzk8myzzE1qlMrHl
/83ITrU2+MVfCMS6IxsE02JmArRhMab8W3a72nYVX3+DvjI2jS5ZpLt1QFEVO/RTmPtMbh+n+qGi
Ue2Tlfwi4Xf0pLQsz305cOBG7UvsDE8ibmWcWFl+rTB5QX4ALpB3WINmu6cfUNRZ0M+IamxhftXJ
0rpEqXzr6tkIlGXVzpFhnhSZ+WDrmE2ofc6mkj1wj5QdxDdeh1IweBjGMtDRRdIqXxDbpNryzDqv
ZO+dXWecDXDb6r11q0oY7XWXv6p1i/5EctpL0Y/kZfXQKArGQUEyYYYAi/Fgo/q62WPxgrrubjHG
PoTL0J9i9OOSLL/ivZP8JMf1TTTVL8JBPCx+ohUxCrU5dpG8ngedMU0L0zOM5xIrgRO9iEr/Lk3Z
V6YVdVjL9vjQZjBDcfefhmK0macfVgITzlaOcBQ7TObedSCQa1XL7jBZpl4v4zy3+3pFLVKXwYLm
/tTp1Uu2KlbQUnb4jFzw5bWr58SkZXTx9Glh9HCsptCOCEFXJ565MYsJqSUhyUu6jG5dy2cYfp9j
KgHMeM4LFH0Vw8oL46UF2gZOgIQyv8UBVCVpCBoRZzpU1BalNQvKOvis0y9MfHsmepuZUtDuU1Ru
dTIwoC3kB6WxX/Emet1IbkAR4yhre/WrnpLEJmtkRMKaGCYQSVtPHnDFIJCn99h9yKS3ZrJDGp68
iPJLQekxOKIK8WzX01A/1XLK+1aOmtt34+BvYz0diP/B3B4xmZbkZxHDVpvwYxqR3FfOBLQPRv+A
N/Aoq7wdndM4aF6kFFVg7K3dqyyhiGqT0zLwf2rbGRo373EV62uVsB018GVT7iIJXazueUDuOaXR
HVmo5tXOh+s0KZjKF3XyFgOZsKZgPc0p8dR8ZkBqEUQ/8vaO5Sf8vU9O15lBtjRYtnPUN3SkqfkH
f534ajQcdHQNr7RUUtzxKFRbzOPGuU7WV3XmUOv0IuQYngOVoCyXaKphhRpTZoMfr+1pg01ls4Ma
jr53sLbuwjJ7IB46BZrR2x55X645adI9ZJbP1Xpf67Z1YcC2UTaKm2aseIB7C90NzWbi7bJDO6Uc
8+P0bpqfm0wZn4X0Zihrtn2oZDAIiQ/VlMKsy+zrPPAm5WvyWdBuOmsTkP9uic2TrtUZwad1mGRq
/dpaeYCB2QzndKqOc81HYLaVcaqV7pldOAnnxJC58mAHCgqzR5VtRNkpIDDK4bHuhBpGajQeZh3V
rFUO611RwIVITNnryKAII0KbHXrmSppj2YhqUkyYd08NB0/pQ2adXYlk22NXNtdtR52M4AEK6hmc
QB0YF7aZhA0eNVIqTVv9CnfiEc8k4J2ueF6mNb7yr1hu/ABBRriNXfXPNkEaFswA6rOxAAIHXMDm
I/XkXvw068jxMptO1mTwayzTRpDDXQgjC5/ZPL0UpIsd0nlEzl8kvYuTj9Nir0HMGquQhu7jbKGJ
m6sJVVRZ4O9ITJdksB91nGeuHrcvec9APDKKwV1xz+FLn+QDnwJFTZ8bh455Q2Bo7igp4qj/Iv8m
DTCD3wDkr0cCpJFvdcrBSJ3iugw9aCGLXA/bGp+LAu89stEVEoJOJFttv0oQfvzVVijMNyeg9DOX
80/xutieIo0nSuHhkPS97FdWGLf1T7uu2BhUxoVWj28n6bs0U/HiZz8OTL9PZg8ujYyK966X/JSQ
nGlMNU+GjssBjXnMwJJGkze/J0MzdfUk4ns642A3hB3k6Qwen3xHc/sl5FlAdKrqGK8l6AO8UyEx
Op5dmQQZTwBBMgZIh+qrqjEijDEno8NrdQSX5YstqpU2yHJ1NA6FqvalUxVtIRqpbiMLbcVdrjhk
zTEVxIibebD0okBUTLLqdKJ4rvseYkH8E+vsUYjtpJr+iJPxLm7aLSRIHj1JqVGasQeqpHLxJjMV
GDIx3o06+RExljpdqjAk1PEtl9FnmRWxo2Zq/0otieiUWgXdXJlf+kY2r63SqwFz5uYwa5F8m9M2
1PSy97uSOL7FLBSstEhahYbuvFSH9kEFudNXhXSMu+Yxt/Tm3hphhVRFHCZ9yT5JBeTnrNbjLOCj
TPzwaoMLKpUuf+xQ2x5IaGS3JbWhHkvR4zgsN0fL2othpXlQpfaPWUKbK6nR3TIkc9gK9deqZri1
Sl5EpcKaUNO2v2t7eCVrzqlp4OtZqSR0GGmq+a0tLn09f5FjZwlIutsOg2OZkB02I70rR5r8+rZu
CbsKnKy/6ctMGlPE75F/68fWWZJgDCS1eUtMMjxJ0ZXJnXxntWd4uD0dfqnnufs2ygzhx3yNDwCj
marKLflE3ay4Vp0+OeuQn2PBzjXu8NbrvOA0+dS3XRKUA2KHWGZ2u38ZyWjBYTKoXgcgYiaGxTPs
2G+Qhh71cUZWskGtZ+VLocYO7mXnZkXzEjjdq0r+gDuhhDosMVCajlONzNNyFKMgTueboPVzVMzo
OzyQLVuSgAVkIoj5JqI+Fd06OryfOCkyfHlj+jRINloQ8WzNVkgWEpq8KR1cUpe+IZR5YRkiMXQg
RXmxIYQIAbHB1mHOD8SWeHkrob6tJsIze+UXC7OuKMstEwvMX1Pcyow22N7sHbCqKGX3RdOQo1qc
bfOoufZKvgS6zYZ2XZT3Msrfavhv14iycFvKCE8dzirgG2nD4hh4VMnA68EZFQT+MlCt2MCflYSc
TwKYibBx2OqkUpBmX/pUbvG1kzU1iOQFvtZNWxDwYF3hhfHmunQCmLbVEqL7Rn9rpDE7TBLt/BRz
IErm+24FQ1IrBr7nzTGQuD0nOWoTaTt10g7GRuVjqwRJZDKnIYZIvrAWpm5mAjto6OpdpWXTBQuy
jGWz1XzddqYTi2J3KNg633c9kZRY4ZynxR6+26v+bDbR+KAYGazkzH4qq+d6IODYVNP+kivpdJm2
VqcwrjVrc8naiOGV0b6WD86xkwtsckOQypmDJtJKHxrwSgQerpxRY9fWu8ZTzWh66WzNueat9iOL
qvU5JzUOPOKzQBXax+PLfjE12adlXrLbZPXjiz5XEMsI3DqCfCh8U1YJyV2JrG66jGACCD2GyTMN
elM9ErbpgnSAuGOS9zNpKW9EW2mnqBmMw1LLLNpG9MKSWN/oAMlBPCatnxiz9SLHqnXKdatwbbJK
XSKfrZMWqQYW3/WLORskxVUL5FUxKU/UyoyASuNFNhbjBdVVIJO88fj7Lod4j2qSKxoYqDuSQX/J
Y74cPcD6Y51UyI2mVg0XSVqIARBqIJJh/qRIfH2VgkBdo+QlJLP+3Vig5yYTH66KQbNpv/eNwx57
Vqu7Sm6gITdmenNK9dwRqDPS8Mnp168TpLE5T91JzrHqgX8a6S1VMsCSTdLG53ZgE53YT4qCRpDQ
t09Fgequ1rrF1RolmFX9cbHye0tMkSut0hkrFBkGsRIfewPD+ToNLxrONqft+1fi6ywMsuQBOdB2
RETzUDSRF1XpaxEv2BTVCaWshIiDJS4NpgnFfVorb5OM8BErcVio7AAiUX82c9AgJNqByhjVI3D7
bl0SNybINhNtSBZXVbagPRTnhKzkE8apOcxBHsRNcjSEGZZAvg8K5QI9JpWs0kp7rAgeKhWLRc8Z
4eiw2B02y4COPiRrBH3D1NaDTJ83a6b1Us5VEUxpZ7nrULehUcZBlzoL4GPlHfXC6JGsAAlLI5Kq
MPWL4HszVCif42qFmIYHy+YdUUBnrWv2ORV4wrsaaAsnVvTzqUw0MVkeyywGL8McQ1rD+CP72ptr
+UgtYh1GDmY7766G9mIaTn+xLCPzhq1CGaXmyjzppSqd9r5dqxDPyDvFOXmlqyPzUQsUK9N7nzfa
I6ebS9eayANU4FOmDXnLUeLuym5qVkyZukfVjsQ6I2THPIaI/leZ0HedTb4CZps/y5kaqsZysqlN
DraDESPW7J+GyXdDZjdZ9rPq9S3aeQnkSTk9Mu0uj7PKVxcUQ5pAztU/x4Z+p8Upg3nTrL0Blp8S
A9zqqOI8o8qe4S18BuMke2Wem/5YWri2YuCrY3xHGjXl4lg80/e/Sl301TbZrKRz/zxWUYdAc/gR
s+6uk4Ueo6wad7TUz3bLBjVvEGOvM20o5r85vBzr69KM7GJnlcboGK/YMOIHE1mQ5xTlhPOLQW1q
sovYkxaZdja8upg0TTUT15QE4HiSrFNv43yPtaeW2oRlUIUaY1PLxukvSE0BWOAxJJ8asEdRIwH+
YTE9DIeCQN3CVudjZurjkfD43lOA3MFQTKZDOVTywZ0Ltml6wva2tix/ctCqOCL6lMf2BqfqTvMK
1SHNJ+fSzRk/ovmmski8jKsdRrIGcxMH2DEaS29qnObixM3VVMrhfqr1L8Qv0YtL1Bsyd+uY1/E9
XFnp1PcDIWFidE0TzaZOLKM7OFZ5P60mkeps+hyl/kZ58D23yABX2D84JNvN9XpE3nORrf4lzhG+
UsIhO9WBExY5vvrYwDqz6tIrPgcpnPhygTPkdJGqRAdVZcky1xErmbWMkXKFk2RPd0+K+9ytmjSH
C1kK34SU4GbgV+5WVb0Dk5Rfje4dxeZw0RNxpyHJQl9P2aCaya1SxeRTHbYnJ+X8gJ/QPolJzB6t
JbRoESW13UpHtDcIg4c7U2rvEtajE0ckCqSEoDTJ0jwL7Cl8J5tRLH7jRWr4jgrnE/a7Fjmg9LPK
mvdVmvMTJ2DTVfnGesm42Z/R8LkiQ09UQsyBHAAcITugyquOZduCSyV3Xmr455g5hjX6snCErmGy
kdFXpLjxKn/BjumcZ6cm7HjSVAA3LOUxbkS6zrp2qfT+IVaF4rZd8aVOw2aBlSR1dR2YsafaT5B3
zKMuY/sqNkl4k5DzLSfwK2p0G+PaD+ikqbPxL5/n0W9a/JwLNC7QXy5VmALlp6Gtq3ZeOk6Dh0Ec
fWHvhCs5EdQpaL/rHtZGWyiPNxJwQjaur6xcv8aFl+DkzmOrIdrMCLpldgf3MRa0qCb6VDNUpL5G
PjpgInQlWX8uu4i8G52SHIIeENT5rYCPEYphDhWFDlo3VBQM609dhWeXmulXAgsulVQ5IeXIt3GA
MGZoLOyPWR19NcZ8ONgVIehawWbCgKZy0Fb9+8g+XGTgyTSz6V05edcV5sSqPTPVkyjRCGsufK1P
g3WgNGTr59dlXAajuMcN/zx09cUs5uyobFOEDBOKXyrGA+pQvu25HrtJm70yeOXtpTSgrZ9HZyMv
8VNaX1dL7r7k95UuG25UdzgxTUHyjvQ9GWhL9fFXReMJHOr8sJJqT5mITXS09cGqRqDPKBvXkd2r
iW4Ce1OGbIn860NGOwu6kuNXM8wZdpQ9YmCKJg149MSs0Y+L7J04TMdVZVoxS51dKhPtbMk0deuv
0UZropfFYDKwpNgNt11c1gpMjtotYjEL13gRngH/DxJuuG8l7D7iWakYk/bT0MlzMNcWNuR4Pifr
46TStpFqACh9YXPuQ9aMc/kQZ3ChqCa6UCcEpdnq/iZbOYra6ML2zAiiga8v0GBt66HJa6eB7+Ur
gxvxCCUvPcQs/X7fYvIyS3M89YP+nkkj2/tJPusJe+RKRaeMwtMqniXF+Nwt2OsQFzpu1Rb0wsCn
ba3KZSSfeJbj+LiW5rMz5BKWObStcdEiPNbblwUG1kVk5UO04JkrEmbjdV82XtpE9wUbJ2T7yHTj
KP4+EdqJ6LNAZL8UFzXLHgdzuooxUa9dTzbmwMbbp0uyHqp5MxnkyfJUaumbgKREa325FX1z6dPZ
vtTMvyFIEjwjFHGOIvTpSYk5TG9moC/QoThG+sypGMZUWAIV4/Lfjy7+02Tif+HgQUHzpf5Pg4dT
9SP9Vv2bVeiPx/w/KLf+LyYOmgGU27FJsPuLVci2/0WqocXuEsb2Hy6ij7mDZTgMFyikFN3U7b/M
Hax/IXuUHQerEMmfhvVfQbk1phx/mzvYiqaQy2iSzKjSWgPy/W9WIaH2Cf2LWTotkb/qIixMzcJh
B6MgYn05mFRxRSKsW5/NqW9m7M10MFDGopSPBX50ZpJ6qBewGRMZ0RwkUPMspiIsBQijvvs29KV0
IAWa71yzQNZUHml46+cxx0uyEcCmKcFHrdvDpa5FDIGOsjQrmRVOZiJfeyn12YBiOK76/jTMnwdh
5Fc5X9EJa+NlmWLgHiwY2E7pXViwV8hKvjpFlQTJwvB6cVjVa3xMwEnvDIfvpqTS4Gjb7B0ecUth
PPd0o1m+o751m0E8UdjRo9Z74n5G06OnAmVjcZjCa7YL+gOmTxLRa7a+1kycAVor4MK64tJK+oFf
YS8QT6EUR9lBjEp9p9An6tDPEUjwwzCNLxnzZKvEfpmvza/xDRtXYDAxvwjQxh4Tegeeo+ETvW2x
Actw80gtE4ZY5y2mDHZHxThOneIXzqQRhEJMc82sUR6/MQf/CYGSAtG6lgUCq0q5lxmfIPpd3VWH
NGq0GDWa/CgKWFKRMg83SL/XTozCTdPkoaS97au1/s7Zb7hPdBCNVm62xzqWn6XnElhKkPaMDDQS
p1gcxRl+ir+olXNzIkbArfiVDfeOqsZv02zXXjnluadZ6ndGF+gLTOwr7QBgGDnlTS/FZmF4Qm2G
Ub3UqfCKxxyKOtLxzDPzgrPvasUPfcEOtxykJ0mrKDnq/IfZGgV1BK10x3BaN9vYoKlVPtVjTZAU
O8ZjkoJey9qIotbSHuk1UOyameyNTfGdyOTinFlwQZFOH5SJnWtvSf0xtaVPaRX5DrO1xwRTEB9d
uQCZjasLmFdaGS3JnK/1XJsntVieBoYGDIIn+J6W0tMzaK4K7laHqGFCz3diM9tgY5kuC9bUG6xn
x0cAhAVBNp+nvG7eavIze4h2BS66BuZdEG3CnzHWEfENxeCtCV1qS1BI6+Dia6Bkg5S+5g1GjBUB
RzTH00nFroRPtmexNcyjCavdVfKqDUjblg0G8pUmCXDFOrnvyXozja8WDroXAXbJiTq6OrG6nDKg
ubbAsb+oElXB1Ppl3d5btj66c4W7Q5QtfjPLuip1Hhh9YbgyOCxvksvkmsr9t3Q130S/UFLRlbUc
8VXNxvtswRFrpxmqpaF5wgUBuKR9tKYMeFSWUJshOsNUAml8tH5CUgbtCZk/Wkc1pOsGCXuI36UC
H1mP/sFZy+9Snt8STUIyNXdHlc/bVwXBYfQnYDLQW5BtN62wxOUwHW1FkVxNyUx/XvTVM6elvrAB
f1gqOTnWOr2rsR5MdtLuNFg2SvLhc7a0l0zYybFg8yzs9TvRXUDzIEHG+Ja9aoYMisP4URhiaxRR
cqiQz4t0Qb9AJySyBJge3WLfbelP7Z3G26UPdXQgJ7k7rFqcHYarqva3WJE98o5vAwpDryIkWi7X
Y25FtpfUa+5bDScg3UCLpdjrcRwAP2rgBykdE78YxRkhpH5oFKjEUilbrpiuCkfHacaql8UNeTCx
CR63ah+TCsXraEO4pzs7C0O707F0AgNBDzFkiTcq2pPcWF+MiF1LXJaXSXorVJEyZszfJB3yhEES
JQSJpSJYXH9k5rWJkJb4M+wvND4wv+Sh4hxh1kAknM/JNBt+pYyNt6rQIOau/Ra36m1MqaLGvH61
l8Y69qNB/y+nqJ7Sn0pdT4+wkhJXX+2XcpSiQJcG+5nmPsJaGB5aHT+wbXma03Ilaxv3ASrX6exw
HldERfLlnBFGTay4Y/+KlRRRpCo+NUOpPxrpT5uoe2ZW06GZjNbPpNkIM11gbWXcupqfnSa7o8x7
kmb5aZDbH7pNhn06lkNgTfaVadAWbiuG8zLfMwiH7kkCEegfGNISNlDbJjI+ESF7pTzIVM1rZFJS
0+ZeKNanKlFAIyj9AiAiAe/UfqlkPSVxXLpquUPnucbU1GZNuCrJT22F451Zv5SVQV3hnCppaT3b
1E4L3u4KEukjMQy126730CnWJx1TLBjryBezoEcssuXYITo8tNjOw3Qy7jNngU5hgb2VCwbOa2f3
fm8ctFgX7jxbz/G0nIBzyPcmoUTaDNglL0SD8p3NciKv7bW312+RXmXnvMlfET5MN6fBRwas4mA0
c/NUzukxx7MY6jpnA5PpINAZ465rKyrxbTzWyxNOX8C9VScVfi83P8k4la9dDkwLrx+YN1N8Mzuz
Oy9G5tpAIqBj0OghNE2EhkAbWCBf3Fg/gWloCwwWByWUPL2vmnGTs1Z61bBECd15Hy0IwENrG2RN
qMRglmxzK6xUEF7PNJTqc+qsP/JRvGeL0MNez+icDNVy4aR0zmKI02qZXCrbQALlzJ7E2NPTBUuF
WBXmyEP7IueUOBLVPxN+qIZYLZH3Wi20ovWlbXLJF0PxQOYh6YtLbwZqLUderLwkjQM/YeF0tsvy
ui0XwZRM2Ack9SUZ2RIN+nZ3zfDzAtHcNPKh3Zh31iAfYwHpa1EAeq5s8PKSBRqcxaosx1wjD6Ci
meqbmmyFmWAhJcqezKfBvmdPurrK8hkkXekNCOTBj+d3WFO9kvrpsljyQ7ywoVPXUb8NY7GcrFHd
RJngzy1h3cWjTPXfSxhlLBAQso6aPDbma4sSwTOKEhMzAsMMdQKiDaXufsyWqINaqT+Zevt1aLTx
mPcsI7Gu4Q91zks9FM/p0NHF0J+IN7RhQpVvSdrqAfarA3lhTYBVVj/MMsMbkK2Sr0rre9qzh1Ky
CimKwQbGGBQGyfqrSu5noDYp9VswMtNpHgjpDmu7hCoPxh4mqqIHNuG+NJgLH2A3MSj1+j2ZMjyE
VHqMEcQlUwHEN8BWjkWD3LbJWxoXMo3fVfkiiaGniMPZ4+TxdLALFCeLytY4Bew/RC3sSc5rSkuC
rESEihjl+2Jug6LW7ANLhDiNxtZ2qlTOtHKJc4kapF6zV1tr5fusBOviPIOhk05aOkAkVhagzhPR
ff2lzOz1PCwpGFP6eeVM7pWzvK6c6GeQOLRgwNsUdjAqYOoqKUOCB7IlsGuqQOJwTkPXqqchuksI
dL7luvw12aXJVPmwPNiCZ7qZLpcoMWhLS/I5t6pn1dLqYK42RJvWQWuzFqyXiJsa2W/IkGNul/wo
GZyezaKrCdaIXlI9eUkjup7sZUeviHNaHMxJan+ACX+wo1Scze3C2ByvAf6qP27vd1JjK6e8e9o6
MFj/dHTdbc7JlMdmjBF5vRJUuNU16HH79oTQb/9xlYKUNYR834pN9p5C/tiv/dPNf7pvHlWLHTBz
lf2xRVdg2S7Je/uPz7L/XtQqWA5pVzNeQVvxl9+mpwKZ8OPRoEtKMoLAgP7lJ3+5+vFPxSbdoNbu
Csg7vJb9QpJU6RDHNXkPWCz/eN7/31eJ6JGdVwOyiq/A1wUtpv/x136/gv2p8g03X2qS8/sP7/fV
HfC9yMptd3dT0z13UUJpR2M/FLoNSrP/oN6OgP0a/pEScC3L2ccPuo7TjbUdZYjFkcYOAzaU3QMG
6jT7N4dnVtFtyEkd+DMEe/cE7Rf7fahFkOxWORHKVbaG8I6OO1Fv9zflxUy3MEkHanQIsS7xPAlT
+OKTun2gSckROmzO1N3jtCMV92t/uw/J31HORhEuFnXLRW0NJMkOmawL8K7JaLAr/onqVI0tql3u
2P0mFRENSVm7Y4pwQK0BOu3P/nGxGLCldr/Vx301/srCWo3wgzQJ6AW27ZSDjcMI+3E/chgS8mr1
uqd3CwRXrDb8zd+OrMR8gvpcB79dWjHRDn94tf7ka+7OrA+S4d9uqguBdCtASXW97mas7T8ggyoN
9wTe3T+6X7M3S+R+M2noTNmbg2U3PHabrH83Mu43f9/Hcccs7BDmp4clWM8PkPEeso4DbThLevAm
O4cQfTQjjqfOnwIEiAfr7m0+01g+Aa72mK+E44Kb+TgJDKrBw3p+m4Jw8LG2Ig3x0Xot2dWJfGU9
Rc/hmJ8BUNluGD13vvGIyz+4wpp0hUdsxXIIiUz0QHv5X7Y/hsWbDeLhIe+8t8x2r4yuT2+V5b3Z
UmDeL9+5Q3j8QSQ7zwZtjvqHUvpS/swXOyyvb9HzUNA+wJEocMK4sCRPVMGP/G9KSAnwGG79uUP3
q/cAVniod1yIG4dx8sBXbvwd57lcc4KA0IMgZCd253Pa3unVPW/LWob9+lAb/5e781hyHVnS9Ku0
9XrQBi0WvRiQoJbJ1BtYSmit8fTzAVn3ZlV1z22b7Zgd44EmEwhEeLj/4oPbM0SiM45bS3smXd2/
9sMZEVhnDGr8hHZF5dSug8Q3EIWqAXXkWAMFtYtubF3P6cct2FaCnBPf7R7j2kO2RLW7S4d0MpVF
h4JaER7iaNOi6f+dUsyzSJ4vJR+A9NLsnvgd0aEx1/wMTBPKAZ0Fu1vpDArbsOPPGksbHBIyd4Ar
WGDVUlc5BJZhAf4URagaFNfZRzag21vgsjN7EvtHed46kulvPhSNAXdFFghxQum1dR22aviddaTh
l2V06yjZFcg7UQKOV4iYEfxPX9afpHjJU8ieR6qdk73igm/PKkfQl8GWqsJARgdM13lkXDs2ZKmD
Lc2CmsQiHSgK0j9BDq8c82aecZAwz7F7YcRy+E99yhx5TX8nXyd1T9jwANTrdYT6+iJ4VM5gPvOF
S27YVu9Q5AA3efR3An/pjjJRd88MUyoWnfkufojNRuNem2v/XbzEtc0Na78gY6Sv3J1keHTv6BVt
Sz7F/lvjjCuk8ZZBtBjeN9W9uEKoya4O2TYoj7UAjfoLJX5Z2CYL5S5axOBmjmGnr5LoUSpXJfKX
UXEU7xrbWmJrYVvf7gfBosbzGhen/OjL+/qUPsSA6LbfaDMDE3xpt318RX8cUfJkq8HrzN2FQRGP
KShomcKlbqAoS0IcLd4p3/030pKpnR3CN5oAogcr0dhCwV6GTnNrT8knstHloxRCgl7Dq4Bzx3MK
H/X8akFCj/J7CQJlca3SF06vS5vSA/dDPVeWjSQ9T11ijp04ff8qxMt8ONMeeWTN4mnciR9rdjbP
5EpeJdBhi5bJOwIplTMBghHq+Qa+12PydiflMH/OfDeQWJOk4DePH3kIXkKOJIWI8QqNy/OXvjF9
pcaTNW/pePQf+eO4JC+Ez4M1qrt6cAqsCSCIKIsJbsPcbDymKLLoSBZpTFVWVbdXBZx0b4P8LbTM
5Zs3WjKFYVlaWsLB9440ythYKvmCsgcbmwGjnnRvVrt4vktphITwQ5HfW/lHo3z6xWJtJVjebrNy
Sy3KILFVrrhkEFI1fgfbq3IBzbwpIHvlQ0tw38YA5SRsboaN1Lwp7qVVCAHHbVJco6HAqxSrixcR
QkKMiER+NG+jtCuo9ws8kQ4/A95vsB9kVlAm0tBdWnMJP/t8or6ePVaV45UEYkvePXKBgBN5J0Eb
2jz3BojiQv0wJRsoWLltxov1ap55wnK54b62izcKlufaPgX+nbYePniDdcmme+I1oVvoys2kNbtJ
rHOnOm/KVVnn9hAv6MqhaST0nizxOIx1u2udqe+mj0Vr/Mp3rKVd80G/2jMpGpChoddNvzVWHH7K
IX0kzzQAtV1gZ8Nf6llvub+Qb8JXSaLulVcFC9zhQ1whcAyKeqNGxOQnYFI3/Wwc/blrCpo1QDo6
emVHI+SX9LvhGbDkiXtA3o0sxnpUn1FzozjvnodVR23mnp4zALS+RQSKu2U0D/wElYOxaWmdmsZr
QvVZUeYZPuh96EoB8PJ3RSbDoruRdtJ6GjlANrdOsEAXKnHSRzpL4F9TQyXLF/qMWq5jrM3goJ/N
iJGUVi88qPU6/RZes3KjC6t2x8OaiMtnXVqqnpNsLYO4FGX21xf1Jhy/etcRP7h1zZJfMSBIR0CG
QBOXD5/IpNDtasF2dHnzF+ylq56/XknWYOKyAyDYN+PV4e4LD8a1trtndCNejSvDH88RaqFm+2/d
BwvrDq39aRRBgiVCV9dOGYcZ2ME2zSOhuqR3kHbCA/aypk3bUNJLLtMiz6GBcuxqvOIE5tC0+K1g
MBbJgYk9zQENUx6Hwu0ilASgw5+8ED/eaHkMFwboaqToD4xf5pmnZF1560dG4mqFpMjBuCZcj/Fg
/WS8Mg075FwYw0AOp1NQ1uJZOAoP0o6HxL+n8LFffHAT9FsPcnfJbdKO3HEW+fv5s2j8DKEtzFNe
1X2OKhR/JIz6wdGQLcke40f5xmPMDgzP7s041g4tWqGPWlshXRb3yjgy+mlX3rLkwGXDNz/dyzy/
hew5wrDhG8c1Q5lpAwDBbcGizdBYmJNyJl0ledYVvWj1/MLJxCgJTdpK9nSV3jYdN8GBB0/nEz/S
DUpwF/lrof8N3PbimcFdO77wVyiv/DVeYDOGcmc1u3YqASSfbby+lNUhYEB95YOM54B829K7p9kn
28FzjGsj0KBzh+eS2oq68t/ADleMk1sgPEt6SRorNR9+gLHmDiflUrnS/3NWPzVSvV/RzOJvfhaD
P1/BVBzObwkG+VJ98Fq7xpqnko5bhmzY/Pwwvto6YoMXbImihANnDvqmN29TK1WdWFrLNPQD/lrY
b5E07gkWMJy8xN/k4k2iPe8OQYNxPYz9jfyBT+K1eWDcrOlTi1fIxXjodBduQXYILuGwqLo1uJJk
C5gSFMHebbZTTp9WX1uom/Ik7TxcJEZpD81RuDNIBm56brEmodxUHUh+tORKQFhzXNms1Fbfx36w
GRWm8FsMSChqFfBtqwvSbLV+n1M+iGHAh9JCO76ZNybpUNFsuoZ+6uRkBJIolsN/fLgMxTPq94Av
gteOB48bON6jAgIXKLIF2iKq6y3O4Ifp5kvpHKKtgu72FMPZL4DiLXOHYdVs9/JNlg56AmgAtSNC
l49+BwMSSDtJgHxBReSF4bTjMh0UFxWnlJJRrS8cd5VZxzx71I66tct5iBREoLm5qzQ9WT2Y/akZ
mNkxx12Qb3rwMKIczZNfrobhQmQOIVLOjsCEciJida8uRcXJ6PyJXHk+d95RyxxEsP3ky2Su/8jQ
ajyEzChpwJ6j8J56S0o/xDRTA4MubfPltw/aLMM5cTZtF/SWtewupbqqXlqM7Ij8Ncib61hbFc9D
s8VBZMWDhlkaIsevrhgDMav1zVPN6rU3T5K4iBA+skDuOuv1mk6uLu+EhxLhatUB1SfZtAAM3DVy
2v2qsY4J4RCCyvlRDZaWA5GhW6DEMHUrQAtJgMlbioLMMIhW+oX4aQZrpHIF8b5r9/xgZhy0rbWP
1ifzHYZXYjcoSrZ5n4YL8o4E6YwYcOWlU1xibQPJxgE123QMUAt03wd0q5bJofroq+8Eo1zhSnUP
I9rxrtZ28r30Wix5KQ3cD+iMmW/s4XaZhMZ0yOpOUUcICQIWeP2lICNdu+rGeLdKiQm//1LIuhO+
Yb0DDjgOrBsSTVr9GK050WOKugqSO9ROuBXmFkH0DMOpHXLLYYnnge0DyMO+az9G5+AqOMSWjkbj
2hDYlg4NsMZnMwkOIgGJcqxeal73ZM1AStRa3+kbShaxvgCmIdroPdvVB68cvBRe4tCwqS4nC3BJ
Ie8jZQYCOQsj9y2Zr962nsg3gUZE2xwSR/FRfzNMGXsrdUBKCkc6Ex6uD6o/Ombh0hM2sbRIjt2R
5CPFzuoqBosxeaW4W+yotFA9waGPBCKhSyIswKWLraPqDniI0tEpiXWka/UtcOKmw32pxxE2OcGe
Fl8KYWpCPa8ygPbm00TZ8YKcvq+uEgg4bPAvoOfT5rGj0q3tQuE5otmUC6wQBWjLGm7Ma+ERuWLt
NKRIbC9Vev4K+slzr8kL4I7VUmycyvrSdXqhl0ZbSPk6zHYme6gehYsmXYnYXuE7gb2d+EZBnT9F
B38F+YLoWV+CuEImP1qY93cAeVe4uk6BicyszfZerRMvjnFn4Tn95T0MFwY8pMLMYK+K+5DMLn5I
kbdpSQQw6ibC5Oh+CBXCkLWwGD49kvR3DcpL+5Rh0E6fhGaFJYJ7726YdPdocfoKtp96vBNDA9Ja
3VHsuWp3FYlhFXzPGnaiRekTX69Xg/6neG1HxMM8Zk7+kvBeqGxUqrU796qDn/qMlQVWpa+qQJcB
qxi7vpuH3LSt3VlwsPJ3E+9nZL+KdUcx8iYhdtgu6cakV/dg3dXod2e1idyN025C6GzKK49Zbbe4
nAGYr+lfeuRebJqCYXMlnnWsbArjoNWnkkJ7uR/aa6BdvO5+jJ9R38p8xMj8F4UfQEbXDgo7UTEx
0QEdHKRqUZ7jj1FZNtf0pXsF+Y2HIiMwveS+x+0mOAzLwbWtXXVgVJbTBUyd8p3/MQU/yw/1hUIM
CCbUC0hG6+3ZanH1WSByBVQQXKUXOgLufstg4nuS4icko8fAMS4Ubb3DbXwBdCGVHZBoh3yLv/KO
e9fhCeq+jqv+oB18ejenPngSPSHkBMKDN3N9BI50HzkRdCXLTx2POwLEycDi+hX0whKl+cDYbcKc
WJn5Hl6Lb5VgXkSDdyrfYpb8aq2kFX0mg7lTPHrm0jzqDyRZ8P2ygVioGjOMnUyrfarblSutwJNK
JO6oo+LrEdo586uNv0KcvneXumCX8TGISO5He4+A3joL+/2QbClj6FdvX6y9B7nZFHhSr6NwCegU
s9HcVl+iY7/XRFvZJJGjbJRlcmeB2PYPPt3ZErs5Ya+dcVq4yfQKCGps+kOWUut8g/cn0nwW5XO6
TSn+LDE+XouQ7dQ1dCF9l6/VQ7MFDFZcbu5JW/oH4yyQUrCNc+Zke4iOoKQ2zcRFPRjyIfnumd6B
T13294ETr/Ru4Y3P+ov32jzU4lL0d+GyeFC54xt+cQU75iCCRwDy3dsMq0/SnQak8ThEp0zeZ6ZT
VjceNLhAeg8b0CmqmsGK0lYnbMoMJAbB1jo7Tg5X9IkZ8L2dcsrRqtwaTvUcPtGLii+T49UanYFa
2QYh/fc+U8Fh2EWLbstrHtzrwZK3WLor1Avof8kAHrs1pW+iLrPcECOI5TYMFilRd5KIrEFXemHq
xPBHhADnkFg0yQB9lPD5KAlP/2dazR3Hwi88mA5yfw50m2pbArynz9yDAY3Jq/BbvG2C3ZwJoV9f
4Hl16J4NIAjEtOZTcgjWiWbiezGsyycwCpnn4M7QijZUH2FPMYtZFSUdSm0mwCBQo3ZzVc3lcJSt
hUdhBi8g3UayvK+3abPBw6A01gD4KAw+EG4yQx+wPVuOAzxBO3cM6zJKV1L94jad5uwgSZyAL0G5
XliRzcCFefVGK4B9TNibrCnbDOFravNCQLE9+Zvuk9IfsyYE1Q3qJrb3ELfMPQ2nfrL0HRALO3gE
w+8hq3jMbPdl6r29h5rSEK6R/XP0DTbvPSILQ/p9ia0E2ZOltUE41sU4ddiK1SEaXqvvGFdGBcQE
/bh1hK6cFAvei2+9sunjQBcQcRykYklZnAKUXB1IB8ikUdB+sOMtZSbwQaQPQAARIdDLg+jI8VJ+
zm9+tKjWHRWMjbklyL+NxQ59kzv0USQ8IPK37FoiGJ8DxtmDfyI5ZJ38s4rceLqJn0zGKjDqcCwM
2/0MU8mJtonZHCoFzCi3McU1dBe8NEuBTJEyzV78x1ZaN/JSGxfhnQCMiemzVbzkj6RUP+rwSqQl
rBP1Av3AU09WtpMqUsI5ZaZxQ9cR7ZCbRRt9AVvuJD2ZL41gr4s10/sDr6Syam/1k/7i04tSEl9l
kEoYlbR+44WXqAG9pq2BCjRf3AFmgd/JSc6+NCDltXpQ7nriiQcDWef2GL3JzHsB6tNEMKVYgSfF
O9mhSJBRXn7K3/P37MM6aruSmT15jTNwAdACSnGLeaGxE4Ac6xCqfIWYnU405Yt1Uva0jgBLs4W5
1s59fvXIL0wWYNK3e6jfg4f8CRNIorKze58qG68+e4UNWFrqI2yhv4oKwwR96gwYkhBKTuUHE6fu
L5QwUC/ZeHtSA4YjG47gqHRuNhEAHfAmWLfvtT3aLa8PV/Upuu37Tb3pwSIspvu4oSfxroS3R+sE
0/w+X2WnyHgeSaOtRHU5pq0NeON2Z528V+pVPorR4ot4I8f2+EYBSJ9620f/iRAKEwS8TOH00dOZ
l9haZcQAHoQeu30yTqjekxc/K/TkSLeR/LRDxMSdao0U9VP/iTh99qrcoRy7bVTbeAp2/T0t8Qu3
jzYtSGg/qvg73d2rAn/bR7EIHiTbOLmgGzBoO0U74dQwItMU3EuMBPayWLdgzRfeawJk0T5H/qaV
HVl8Hvf6Qt8RnJHdiORr3UHv7ra1dW9kwqFGzmmWVPOSnrn/vNhhBD9C6SKGFA1rhYctquJ1iwvA
VPcZGgHnIVDf0PWRoJu3IXu7h53PQDVpOvmTPiMQCRIycklKMhy7YfG7J5mO+V1VPeQMQvG+xrNi
UU9ax/P588d8aD0LHA/RpLPUI5P8t/MjuZS2ON3AJCh3taAXPx/etDpvcyFJoe5lam8WmCEHykNi
gCj+PfRvZ847tAyhpt9DshLNnDiqbppmAv4rfYdC7cYtUIKaP5Bd4jvmRY2CPQpj0y6UDSvJMSbC
QdX7+9/D23/+zN9tloe74s8l5o3zMQnm9huGmtXvcfP239WfJT/xkd6Zrvq7J1J9BYQMQ9PvDlOp
+ZJ5PUMTz5by3FrOp/zp6+c/G0QorH+0zid9GAJI3ukkh0gGMork15TDDdJh1eZ4RpY4u4RtsdE0
AwIrxPO1rBRHL6HmFYTkrkblXoqwjFC6WyVhrZ0z/YsUdSu0tTZxAexS1xZ1zdCuQ30LPAGx8/pY
qfKrhYHvkIKjrPGaLgULXK3y5CvIgSiULCzBAjCikv8ZBBUpN7lKF6IFYD9Aer9NJImMcauu2lba
iHiuQyc14NhrwGT96Cnuwh4NQW1bDyUYPPE+n7E+UQtrQ+0fcCqgF8zCW9eN+8QlPBNhi7bDEraq
HFpIcRNbFtElTJ49jziFLAcOhrBzra0A15pOMyErF5crC+Pu3A/OfoVsCIw3cLLeZXwTTXVnNAXo
IjQL1KR8yAPhTdTHa4oiu+u9d5PKBGoV3iTBa8nnscTaDYyKSZVUkx0IDUcDEDu0FpI6rvHaAxdd
wPS4ADXz4PvmGpMj0JHMAKi+Mopo1osHJcTOVRI6WdcKRz8+da7xNdQQxyDHf4IkOYqe8exFQFjl
ZoTR9yFJO6+LP9IONnOXjgQBfgV+tfn2U/OdMnK6b0SlRV9k9Nd+EKxyYTMWQBM1jel0LQPTrdMn
YwiplUu7shh2gEm2SUKdZXQPfSDfoaSBNLiM6XIJOgolwoiKUJkCyqpXCcYjZQd/cBKrQjWXmy4/
NNa6Ne91dQyheshOo41rSTf3HjnPWnvlNr1XgP4kKz5LcviuEm3FvdXbo+Q5sooiA1mPhHumhNJX
HjaI6+Lc0I9woEXG+BKQC3cMm0Dsm+BZCaXm79GPQn9KUtlMrc6CZrPM+yu0M/UDbe5F6Wp3ST08
J3lJHtRqyKYqMTij9EvyUiSvGmHfVdkSNSSM3wq0JxPSYFrDnAorh1ElsAxDYdj6BfoKyUKVDXHp
Jd1DbjK6DrWGylRb9ds2ChG6gEtcaZh0CWWO502cn4JKfBlzOVoWeHTCXWE+mciPfSNlW/x2XiN9
pEuR0RJzq3IJDEBYgg18Ya5P9Qk1+xjkZYDpuaWoX7QkR5LqR7cz3zBKPEMkdxBglJF46B/6vt23
MbJtMBGXZovtliQeB8O7oYAPd1+pyViR/kAs665/LBMSOjG2lduQWmYu1/IC8Z4HpTF7u9Dkt+JD
VKzvIkrabZRxu3qIGr4x7GVNclddwcWtYWDwat09iieT62yP65wGjVs4YbSxAuHrIhqCNE9Yf0md
hSYVk4c41x9Ak5cAMUHfDoV3hMbzpqfAF/qMOJqK2AhN00EphqrFkH2GAwaPrtKcIzEzF9F4Avx8
lgostiV4PivVc79dpQsPXfMMk24y0ejRgdR1R1KobqM1Y4JGt1LUzL7x14Kx1zGKm+a1dCuCjJSA
vP1Wq/EG2hlajce00HVRPAlhBul69RQ0zC4SuYM8BaKXijXFjtgsIid/jKUErqI2nnJBePR5N7m7
2nOgW/lKEsjIBBCGvYFapR4smiZ8HTrpqfWBf8ll7a1FgRlz4GuQEwaF9BBUPLfqtkqlHxFg2uuB
jG/tIJ4SPyZS7bxL9tWW+adbU+fB7GJMdoo/istChT7sGxDFEHxpdKNy8BYk16YhTJaFVFwQytvh
OPWajVQ/NYG0p0Dfsyljl4xZH1z8uHjV8uoB6v+Je34aS3lTEND2TUjVVBCfPJOkV2Tdu11xSTDd
FfL8EqgKuY+UgaE0RqQVkuBb7W9K1mPYqOiQIzL/IqsKyox6TEZejPDClHC2B2G6ELQWRJcu2poa
1QuxjT+EzPQBV9ffqk56q4iLradG7xGd96JW/HezHMMt0OB+j2zCbqD/jgvIf8grAEYECmfUaP8H
3xALh4tU0/pHD7S6iosW0GrewBF3vMRsA9KDTeiEVfEc9TlSVXV6Vi4KmRAhj2wv+dISWV586irl
gsJ/iWFg+SOvuih3aNaL6UJKRgeg/k5OrqjDnDBlq06gqydUKQl1KUMaUnbLDfICVGvq5FHwm3dN
VvKlgfKPFky5OhU+bRLHiy5LBYbn7gECbUV0ap2Bfcq2C3Aup+6JFTbGJI4QY5nQG8ZazFTKwBFy
ohkZ87wmCWKC7e3z7KKk1L6A4qbIeXZPYm8NdqCa2zJzIYj2KGcHlvYkliIRu5jSapuaREgZ3Yuj
/JG1vpNVzc6CA+aRrM01oqcYcImBdq0dDrp2UEIy6TWzT5+MGNQ/tAJaN263qZpJi65aKMpOaA4Y
HlNuEikzeK4F1qSPN1KkuUePlKMFXRBq6fBhxWSnxIqUUZKQom1J6EfmKYF3CTO0gZjWUydJceAj
0pFItOfpXVMV1apVRcRPKlIAJgIOLnY5UtD3y8BFU6GUIMoCDkNRIP+QIn3z/zcTTFQRZPu/G0f9
7/itiv7KA5vP+IMGJsnWf1iGbGJZaSh/oYFJBt5PUMBEuFyImMLD+vd/+4MFZkj/oeAkJaqGamrY
S+IK9Q/DKI1dmmixV1EMXhNF/X9Rn/u7X9RES5NkSVMlXYKkJpoK3/Rnvyikh4YkaUT1C5Lud9kP
3sEfteDUNoiIUEIY3wJ8FCOpDj+LFPy5jj7wtQwrLIkMg+BnwovCA7giwjM6TZP0jqVp2a0s2+ra
BLx8Zpzf5g+vqZmex/TuvjfkN6/I1WOjmRfDkAiU69aq8aUR293PwYI57BooWoA2PKbQOeBhJYCK
P+Y2dMjs+Pth5G12xEGQdNMQCCTBGUWXv7vnpfmYeQkvC+GAp+zv5lR2H5E2osDnYaxe+YX0HBvS
SSvK5kuK+v0gNc3LUPYppH1NP4GFjXdIB5Hh0OrgpootSE+Dqa2BbhCz36wkdesCAqvdfONm7sPv
pnn7/PG7rTABzBeahfIxJwmBXjHmXgUl0zHCKvJ+n04fFTodaIaxREuLN1aZ/JftphxNTux5XHAb
OXr++FnPejQp7flCgdlty7hrNggfsk37OYv+gWIT+SajrCgSQs+9eh2OP2i4+oskVpO90DZMIvyo
TfYR+mL/ddEN4JOouRBvrYViRE6Zmt1Rn7RJ56Wxy8hxmVUV7qe98466yLw1HjskHkKS/mVUFi/B
6BLRtK2Hj7dnPufRwkus/MVyc2/d0zlCNerxDksGuxswr5ckeu60VKu9GTbqoyQzT+jy4gXP3XRj
KCUiV9NheM9fs0xV7oxQ7/50eoEXMn7vnr/OjQZ75lSQgp1pFpefVUxD1ZPuUldOXB01tFQUZLwC
zjouKrwgeUuLKASCBcs8G1JmnbXpg1hm7zeSuv/d3vipuzNk7zpvmj+acbTOahyBF0u6P67hoxtN
/hMdvioNYflOH62otQBqwLgLaM3Yf9sxH/K7rZpYM4pfEfIZobGvFNVfS1XxNK81owpoa178+7ov
xOyCH4gwXYzwRdqg7/F7ZFomsr/UgFfvfzcG4KvcguROWwf13fwhxvW6NATjlKQNepS5VO/LNLgW
iRV+tlJ1GkQ/eVPyQLLj3KIehSQWvpyGTGofjxuknJK9G3b53gi8fq1lVrP3xFzoHvwazWUH6oZw
8isxJSYepA0258Hl5wN3CjS2JJQF/rlpWhLMQltokceE9Z87gtYKLp8yg+If5057khCyeZjG6gKx
PBSl4ZdQxbfuW/6gu/lDlXnOje6rzu+2gAq9FRL4w1ut7yBRNgfRFH5OcgNy3kaA/BpQX/VgNWN6
wH5gXgnCkbj+T4v+UKkHxJlM0FrKH3u66bQQTw0ShD6oxgHKul1Won8y0bQSgUscw4Z+D+F0/1RP
2zVPYrtrIp2QDpG6/jmuGd0/9kPS+VQSaTe0fr0WalVk+gml0VjOyz8fnZyvvWpAcrKIpLt522jQ
O0ZuecimTb2XpMwOo+ffk2q/RFzmrxd1fy4AevpceJLCY/TTixkjZifKzdEdWfvZFDUVWXfMcObV
WKrSC3TG5PfY3+3akFZUXQHoK7zTO+axaBWorXuE8WGhSqQlH0zdBSEe38UaaBQOB9HRHGIOID6f
R4X/+QC0bbKc0syf4oE/XBr/LW0ScM9pXf3nv0PI+wvTWoUpbZGUgWONc6SKls3fBlkUN6Ssrkbt
S7ewZam5+4deKaUD4rOtjueIpq+LpH5AJ5FCHw4BkVMHY7bOp3veMLkdcI8/ew0PTWq1bCsO0GjK
aee8zfek2jZwP9ghmKwdpSTcEhNH5jYNw/d41HyEL8p1PnpvETPl+7gt+mtOPXpemz+6dguWJrn/
Wcmp6PtjcKlRab3Xapi3kNKbw7wzT0AtpmkJrnC6lliQFtEzEBuhmZ7jWEOEckSLKo/F8GmMi4vn
J+GnJAbPUdRID5keKAjZRcaKGSRyp60OTjgUL0EItqGMlQCtg1Y6qsmYOyRR0wcppRDiV320JuHS
LMNGjnaIUYDla1v1Tmj4MEwcHOm13O0AOZDVNj4lyEbOa/NhZhUX6Jjx1UMFN+nnMHRWqD/6ssJj
NStcZvRQwEs2MB40A6pc6bXvrhdJaF9Y42UsyhHLd89dmuiavruof0mNIyWUT8c4J/xBtuf0rxuN
LBP+/UkWmEZjGJakGapmajrykNLfGg0EN7SpYHd9dgZgr7gto7vWQwxS8ZwolElJF+2U3EF3UDcH
RGrdqnaUsE/uxTypDzDi0VD0wn6vFLiOC8jK7+lPKJCiV8DcUpBAwZFl+N0xL83b5uPm1b9t+z33
bzv+u4N/txFhosTaG9s4kFMnD1TtmKuRsJU0011PLokXpLjMha8K6vNgNDeEx9XvsqPqXyneR4NO
BVkxT9EOnR8pO82olF2HiD5puWndJ0QAYTRt/Vmct+q1Vq1lPzj8HD4dOG+35A6kNY4Thy7Uw00h
i9U2d5P8bIXAzZNIsZ5RmToPUuZ+BUK6ltoi3yaWTn3W6sQTfNnR6cIW7YA2YbVORgB802IfF+cw
1yNMoDlu3jS4euZoScgwFxkJQ4P23heRdagV3rUxS3ynylryhKEYXT3EPa9iTrK3yogKSqiWV6UV
oquJHtMaVhNi89O2+ThVKIQNs29AHtNp80dnFsIOdig5zH9sUvs2ORqjAgdtclAvO3nDPtAReaQ8
RCVQ617X9/MHCkMdnsfk/dIpdPjdMS/N26qgKf/73Q1MT7uXfQE22z8uOC/VsleVTDOVN1w0yoNu
eV9q3Eun3my0RyOmgov+0T1E2O7mD5mThJpwl4tCdsgthRlp7UuIR6iI65nykzEmGgRCj/qm54s3
BpeP+QA5ir9yTatulhYUW2jzQIMFRXgq4TyoeSe9W64XkjO3urMemfmB0WcEh8OOeA0HCUKvjKYe
JMZFxjT4GA2pfxx0GfVizZe3HUbnJ0Jj/wac/hJkPsbuqu7foGNbm9AA/DrvnD9aobwMJcnBee33
iEIJOH0665/XmI/A9sX9uUYdetAM5ER2ChcpNYq8rrn7WcRY0twJisnWPy32F+pKwtpoFEq+WiM8
uq0/LpnGaRvFN4VHUVHIXZiMBvNevYTsapgC5d9UuOuQYdCmozAAL9b/U7f1117LEBnoNHWSPJkS
g8xr/zqfpC7aB0IUp1+RbLUX9FQpl4du9Z5H/h4JsQEA20kKEqrMrdcewtqgsNlkyHiHYBNjk9xQ
oPTiEn2abDWPbmYUKzsUAeJd0KYZFi91B7rYgNmhR/j4/eufP4my/LnT5ecjEa+qlq5JJp3u37XY
hxgbolHv3U+EDY6FlWaPPWz4BjONZ1wPmm3agXzRFUV9DkVmrG1bMKFgwnxfQMEY3Vx9Vkwl2ATQ
RJ15FQ1BoE1VeVFMTFkwPrj9nJ2nxkqt/cnogWsXVnatANFAqUy716AfK+zX4a3h2ESybV78Wa+N
aj8vRVqRJyuIbNW+RgkJ/hAi2lmWocPgW3BpNNDmYaPxI9RmG5kawOu+jcx9EBvGzwe2z+AH5nUk
GhAYy0nOt4kA/3Ua/VTIR0Fdm8+q5FeoL2b91sry8sY79DkfUPJ2gwcXzLtxjOEqIfiOlLJVvcTg
OdTAit6qCnHjqKeL08ZafkAWUFylVa44Yqv/eVUdUEwMFdRGDNU7hlLgH+el+cNHLdQ2TbNZ/W1H
MHrJ7l8/fv2vkjjq9PiZ8yoiI48CmXHe//F2F6TeFNf9L0nxBtHqQ/2zrcxSP2mQAL1WL499Ip6r
IBjuFKvmA+GfpY+W3EqbVucdsYA+u6wPP4d5VedufY8Mpg4aw5LELbhF/IGu+NW616j0rb3YJI9t
ZrpXdezc6yDl0VrzLMhIcQZaTkyBjEZ6GKznM+YDR897on/V9vMZ83bYy9NV5w2pp5rzVee1+Yz5
qqg8yeBc+N55mz+UwF60IljPxwUUnQuvWilKQZUhqiOV9OO0OH3MS/NHZ1KE6HTif+hQ/4ew81py
HFe69RMxgt7clqpU8q583zDaDb0DPZ/+fIR6Wj2158wfMYEgEgmopySSQObKtbiESPIejJC1atES
Xv73t6Dp//s1EPgyNVIvxDMMwmf/fIjo6AMmZWTpP9KyFovIr5JjJtKLRwXzxikDSEDnphu15BhH
ACKK0i2X0iZ95ZVoHOOh1zwQkLPzbWCo+mbdheP7J/s4iORQ9k+fzOgrJEc9iHdNMYbb2zLSrVZg
ndFTQ7l+urRdG8TOiJ82yvXTbwM1Zfsrvcm4dX7/j8irvKZ8P+B8c7PfPkwBF4oys7KVg9IemU22
CakxfszyipIV+Ek3cCtDbX/tf76UDr5NdhA0BL5/XP4xDUgnUMr/WWyeAJk0KbSS2mLInJ29DUPl
Xl452UI322Fvxe1TNARPRiDcXVUgy+D2UAZANDuig12E7k6O2IQhd7I7Ep9awqYMDDUG1+QpYf9S
69rb5NXBhQjUcHAKR71zFPgJ08yDda5LtN0UuPlzmepbaecwHS/7xi1XWRhpH7p9GfVOvNszC36p
wT0svf5lVQ1yn/v//uHCmvU/rw9PM3TVtS2ddwjPs3/+cOMC2Tmo3rIfBD34hm1/gAiw1d190otl
gwTVVvaKGB7K+1BHlJ2IK5C42eWPkR6ItZ9WV1MzqpFKwYIL4T3EfVBM/+08TIF39anLJNuNsHg3
od9SqTkXLyctsgaQSUCn654922X/41Agj6LnWZryJq+BeiezxBGpO31uysmmNi1WMvi66Eq/pHFb
SJrt9lHa+jTYZryP166gXgSiSmsrr26NtNlhmC95REMCPvs5CMBR+jNfyubTvD+GrYRiOMXjMBv5
5uf1P037t6WqmlfiaN//m6vXNM4GGix/S2JX2RVOruzkVRTVr10CVegnO1wVvzykryHYAXuwCbE1
IY58m//JrzeBJpK+t+4/DRRFBbe3/JA6AC7n8q9FGOS3Ua5oEyJbecTRwtYyt37Sm3BGEDmdPLCy
iYD9qcEuB10IlcVdZkTW1e82g+jbGRppUMy/F7lNk2uCn4/8J6K7Kiz0OQLyILhfG936MObQdzLY
VI/l5le7i+Eft0KwVkQuT0OQkgmn3sYd3ek+HQUnjBYgdVgjs6RAVvPhEaiRx347DaFJCdX0aYBu
eeVUcbPK4SHq08o/6ggElq5Tvip1HRzLtPnI/KJ6jYOk3LUVOEHZbaMQJrBE6Cg/zL5Zqz+Kdoof
ktm5F2sF1rOoqBZh3vYnY4jFegRJ8lhaSvQEdqvlOJM6P1TvI3bB4ULASEpCiaaLOxO0djEQRZEY
8xu9nS4ljGV3NgIwK2mzYuq3R2RP5ARpIthPEVxYtfdBADWPHPADgyq1ItxLjw6i+vueEBcA6wp+
EESZ0ewVpBOvT7zBglTDgTpqNWoVR3melLKRo7cn420g4d1i6cSlbyZol1jk9kC9fdLNJr1hxPm1
PFVIa/neDiZQ2n3jAUGV7/Vrf36jj5pFTkMjvyhdZtPt9f9vuwHpd9scfFruNpc/Ablz2Te1Pvw/
NguG9vmRaxm2a2mW4Wiqw9790yNX0QLFKVLH+B4YypZqDhhBofDtVglCa+Qy574XheGprqD2Q9u9
WF2NbuWW+2ESD04zJsgahEZ4mlRqfsaR2Iic0iSaPwvvmQvOzvGxMuH3gcZ7vDcUOz5Km2wQH7Af
60gFszsPWHPjICYGWmfyx/7/CCca8+7nphfFJtXicGXP/+muRWbxE2+jIdJaeHFSfzdFsNahgNil
pQ9bexX/HIQ3QaJSoZB3vQy8t6ZUnA3vBvU7ohLPKAjYr1pI8ZI/WN629px6z5bepL6vQGohqcIt
4CpQBbXd7afB8J7tTF9Goeq+5ygerzqHypnBCb33xmy/ln5tn9IiSM+BF3wQ1j//9xt1zoF+/n/V
UIEAOwILsGZ/jpxqXuLqg67m3+GfRFY0HuyLn/jQSob2SfZU1UXpgMjFIoVHK4dAvDgHGl+tHM16
SKdSPYNK0XPMZVLFFLT6k79FkcTfyqvS6I+dOhGImu1kPCnFkZeysUbIJqZR3fSB5ZOUQFGhUjrq
r5JGfYRRDja0CGQR3NRIWIUV4lReCUOZgOUgrF2Fz7WiYBfYNERSla28krYJncB16/iPN9PNTfrO
GtE1LGjMVcS8VhR1B7R1qxe2ndbScaN8Oc3sWM0IuTG0LJR5z13T0N4UxbOOsqfq92CImldvUI0T
vNRndqDxNaWPHlzwszhdf3v/iHA7nyLc/CZRMYMW2FXZzeva52Clr2jqAAhM+RYpVvnY5soXI+1y
REhpfGtISdDEJ/6Z3gw0yNR9pOarFlAZRTdxfhZtgLyiBdu4UkHP3PiBfYpcSFi6CBaC9qvVK/5R
rqXNC4IeI5VgisPtM6yI7xT1gJ1cT9qVSLwE1E82iT6d2xLW/aTyvW3rW9oWrfeJ2hRbv6RxBstF
3/Vf+0ZbZXAy/uWm/WOe2u5XvbfhNrC8gIqRqYGRKfe3auIgfyWEe2/axeGWDjKnin+qoSV/poiE
ffFgX93JFNHo5e0+1ap/nRQB80xBXdgXZ54g11Xcod3Pn9KEKcqN5Zj8+QmWUp0iq+8XZVU0lyyr
2r2IxCFK1OYiTdwUVOqE6ADLrtZ5BXIdaTCA2B4de2f64mcOteQJLQrvPBguFJWh/S7selq2A+/7
3G/t9wqq867z4qcBzNRR9FQ+lLO9A+b0AB9sioDPCANBksJaoRTFFoadpd30yv7WhCq6obIrEJTw
k44Y+1OodwYMXX83+kwznrawe8J6Ci4lpRZU2qTL2GTGNqwhOEhUYgWoa7Rv+nfhdMab2lTjPqtU
EtdzV1HKYSmM0QaQExlv8NRT/trlweHXnCKozAt0SvZj2IcVZX4VlI78b3wHIjbBiPUlohiktxUo
ZEVbPNkj4Q01zr9Uo4W6UYTgnNM3I4UD3Soj5/LFIPuCPkSSrYs2it5jYAjSH+JUh7uzNNlSMn1m
52LyR27wDCWQ2y7++0Gpabr6+U3IXedY8h3ouTr0hJ/ehFbQlyJrRfHNrTnDGaVrH7W5qSD5XTSZ
Gi+lrW9LQTJR1VcwBaKk+tsvRAV766cIGPdGs6XcgNoJZ9AeIef2KM3p0Z/Tp69IXqPBpLrBziz8
cWOM+RpJInHKLZsXUm6vnTCCLH42gV4HsWpRPXyzyQFrsrmB027v+7hVwovQ3C5gxIUsnGy7AeyC
dEG/1UIIOa0OHInsBkEZA5QWEKxeL6UVQCEovT8c5GVZkvOJY9Cj80LN3Fy959meENNd7Cf2Flko
AqWKXz4hdByt6sRl5zDm6iUQNpwHEzIdVuyMy7guwp1sfBx3Y0mVAomM/P5mk1fuPPr/tRlJn2x9
+/nmJV3JkVGcr1JqGpa1Sgqypa5DqVSKJlOnumttX19b83nMnw9vdtksa18DojKbRictjko23Rtz
T5rqLk83JCbQkNf9+KQ7Pa99DqJGUY8fEPgHKzOgkLwt7fEjjMKtzgby2U8Tk7SfUS2kG18M4Dg3
iQ597huXTpgXaQcN0z8I0K9r2dU508VT9mHFlPeCZ/XiItnGFiXz3RiGz83cdNrDALrn6WoJkQwL
0qHchLawjkmeldvQarb60Aq+AhrF5LtJwz7eTJotnuowUDciRhxPjoZTB7pBHcu1Akf5/RgHETpV
CrrkQ1o8NnnSXvQJqiOO6P43aiIXUWP6P227eiOnLd76urfu1XkSct/1wg7sGCWNCESyLhKOhvLS
yTklXhuFPPxCXhqq7z+WMbovxLArgyoQ0yUL5UHo3iSQYgQ5tVlKtpK5nbwj42iBc3qUiR81y/s1
AJiNCyrnjU1EuhgmL937oTs9EcKFE4nQRYB22wOMgcM95KgUaQ+TcwrNxttplrKWvaosnJO8cikn
9NTCPrhpRFYCapJEHQHByoesi9rkqtEjCqN47loIrP0akP1sQsd5LPXtp+dzZBmXvqWoPoujkncU
ktUhXIRnp4gLqED06CX1SPQ2SRZ+mIX9w4HS7/tQjJvOzSD99/qzkqAmgh4pBJNN5x9k41Z2tot9
+0F1OgsBkHlAUSz/UOTaezQZJLPlgNLCooSI26OXe+rOHycaN9N2sus2KaVZsi9qu6Zutzxd/WaX
66jsc3uo1ynSj58YFPssNdTpET1B9A7CeGbhVLsn2Whs9IF9XWy4u58QekgRjEvEoxwLipBSTa17
kb3Wz7unSsTfLOQiFppB0LN0Lf8oG1QbkQsFhvJws7V2ohx7nxKirLZ3N7uTOPOptfvJJylHXa04
c/Isz9DgmWWhZqN0BkEdrwW8mIlTNGuAIOn7aHirxsrIfRFUPgF+/ibNcWRSfJQ17VJ2O37odzEP
s6Od++6z1yj30t64Dgr2aZTc65qbgtZF/WJEOgWi24CDrl1oEJuj0FkAAd4BGPVOJdJGd0RQxVc/
IQ0PfCc4g30CtmCg2zEOXb80xy66H3yFKrO5SXQbaehbf1Amyjj6ClKceTiTw5Art9sE6aitVjrp
uk2ReK1iJT85nkL9KPqrPxoIeIZm+E6OF+oWiCaPBcIeZFZb3mFJ6rwO2XCWnpGuvsa9575Y2jhC
i+2nAG/VT2sFLiUyiV2enH7StiCJnQrOXy7NIQE+Ky8Hk6r6sg3WqjkDxbvvrcM3U3voQDiBXb1U
mdbcI+garToOjS+QCTQPPW+QJdtW8VIg/rZ0Qyqe5KiX9bz3fUul9oRRxxXJurZzhLHnbp3xSDO1
QbmTXRRcciQd2KfIbs4X5qSmfQmmCoLWvAt/eh7oLL+neEX1Cda4rvMFhbJgEWlu/jTV6Dlavuaj
CNEVG8VFzxx1bKh3KXFwDtUIjXTvFfqzmUOn1Djl+LVu1G0rDOVLoptrciLBs12H7mkyICl11BhB
WCX58O062+tKHD6j/QoXXotuSJGb+ZoU7LgtLN4wY7aTjUa+73oluzAiZ7t+bm4uim8PD5pFeeEE
A8BSy+MHFXjnVjZEvmdNnZhUV+PaJLQyFwoCYbYrg4DBUTaFl0XrLm++3kzyalKEtjSjQlspyPrA
pG+MXzLdOwLESZ4bJ6q20g5L7fglVpWjkowUvgtj2wPZuRdB4i9CZDwOBJSLg7yi5L04pN34axTx
2eIgbXLUS4HC9L6Y3s0asnZ9VK0D4Px6L0h5LZSyrr51ApKJ0s4+kDWHrkqn1sMqK/2pNIKv+sQO
GLjoKvQacSjGWBzklU68Dx0F114QK5sJvlyG5Yhrx6TzAgtCjnnKbUBOHmsLWgIHuRA5IG3XFSw9
enLYoj2a1Ad7vMZA6EbHuC/JWVeuxJ5Hx7EO+mvXJ1R/Z6Pp1YsBWu1JjNum7Cnf1JzkNJVQHpo6
xTAOx2UY1Ib2VDcO5fkzQTLi88YLpMoVMckMlrF/dpGrhqpwJKyXffXdgh9xlRnPql5EH51hDtC9
gSg2m9ReDlVjbotUrbdeC3EGwg3lGbgGnIQVWrNmFBaP3LnpsfPM1zxCOc6Ye9JEAi89pk6LbkIL
uD6HRhZVhnk4C5PqwdXmP6yo9m5phxe0lSAdheh6CaS5/QizFDiZ3T5ryHPtShXubT2ruo/GSVFH
a6NhH+k2In66ufeodkYpCUlo6rcAj8zTwe/cKV0enysE6GXingCFu5HJetlQJuRdu3KgkBn+m4+Z
+lROQ1iuKa35pJvxsku75i3l/txmwK3ghQibt9joIaMP0TeTo3yVsLFVvbOTo2oOIYSRuc9mU/mn
vALXF48qbOd+DBSr8E+kZSE/t8lfzz1pkk2ef4yDbRxNgIKnSfHKdZJ6JzXJI6qqsmINXXT9qmeW
eddkwqGKk26qD1+bsbcOspf7+kqFSeEiey5aQM7QPqkZ5Tkx0lNGadu7euzt3Zyjow5lvpR92UT9
TNIiatSQfjvKgU/d1imQKK+RHPqn27/5/tuaTUUOVO3bkH1Iah1bPYhWhqCgOiKwkjyk7JsXkRln
D2ryNtqt/aPpuK1MA10TgmnHKkqVj9qzxGKihPHSz7/WrlfHLaTWRN6hg11qEEuv/IE496Dl2dYq
SccLniJfAis+ikApn6U9CuF9lvZcS48W26GL3n1tsig8VUjhoY05iG+NVR2ceAheLb9ms55zBqtH
d3wVxB+kg2Kn89PfHI7RGGs7G3FD7o+g/pZT3T6ATfuSKbb5gEI0FfVh2l/sgbowOdWN4x+BnpVP
yKwba7N10iV1PsPHVHQL6WAIxV+gK12SjDSdQ2kAqs7nf1WfmqtwZuontQnTRgwWXALCZSPx3xIq
Lq9uA5/8PnWlcxXBSuDaQ4BOAIveFvi03u0zdDb0IPMmJJNsSnasYhxWdTU2H65YFl2bfKltAwhs
ytcUa27yhSAPFTbOSCzUmMBwQHYi3bKi2XkEUZ59O402CGeosIuPlG/2jthGalJvb91utiWu0rLB
mS9l/+r4e8rNVhYDBU6JoOTrX5zDhtJmYUWAyqi5ihKDX4Huac+oeH8PSyvfm3NPjNT0J701rRoF
ZgAl4pUV3hVN5qCsBeaYP4+FwGjk/xFycodoW0UI0skIkusReYvr6O0aQbpNuPZjJdjWs7M6lUiB
9BZ0HR2SXqiToJENK/b1arYpZlz9ZcIFBwjC2xm2w7FkbmT31hQBwPdG+3mzfPKazAGegmZWeuG4
WIqiviQzNo4SQB04X4No5NzVGhh0zRFVHK/P82dbuDm4K+Uj7gnnV8YEz0KRantFS9R7pfCgJK3E
Jkx8+8c4OKgFBP1rHtjWgylqfYumjrpvI8Td6nQEFFlmykZ3MhDavgZ5nWErR9vsfjUDzNF3PaeW
R1tLkWacBxqlb45qu5SdMTZ9Z9Yf75cE7Ta1hwhpE0DVFqjJT63ZlKGX/gXx9s9IdclYoWHyALx9
guxMHTdi6rPHye3LC9DEEKkXs/iWwoIuJ7FHOjUUlb+rCBfce7k1HpFS4qQ9mA9aJJah79X3oTI1
36puKRHPUYUw45BV0cGeUX0aZTljMRVnU0EIQjdz/VszKcewSXwqhCPz0UKVYkUOXbyYrn+pc7v8
MjjWy6RmBdR6XX5RHZeNQmVQXzh35YAi6lVGTcZBmhQnI3tPIrAx3jgtg3vQyh9aUr+JzKfYxamb
peEFw0adkunI0ZCiz2jIv5vF1kWS+kfWIdfUeFpyTn2lgucUQU6qZbPnsIHsRLrUo/1oNFr/QSmH
fR9Ujr+bPN3d9bzu7ttuaj6sLlvJzyUgzg+VPeqltKiRrnO/Pwz29KspgHdts6CjnOJvu+cOVAR2
MQj/imMTCqN/O998xp50QTFq/l2bWOfIV+PHeKjCV7Z6KlV4Yba6dt0aNriQ/wnZndAwWMR+Om1k
10qocO1q1dsSTAtfrZmbqtISsZejUeO/E5B2DjxKo1eOwYcSdYXTdSES7UEWJBc5UTPgbu+b7NyO
A9wj88s7I4XVJ5DCyJe2tLV9TNZU2PubSdoByfUV0eTGDtYc+OLmYoo2fASu+VVrOuCj1UhdaJFO
3wEOT6tWrbNjUXGjVIVRvbYjjEpJUns/RpLM+ohGIfdefWiJJH+Jcnjk1alqL74/HwQVoLZoKOdb
j+DFY6nlzZmourpQAZzep5ML6ZM/guWpwFqjFhxfZOO16VoFCXW49qKaOK2trCndTq4OrkKRuwGR
+8Jp4LFq9Y1iJcNeNr7eQIYpL0fvvZvi5VQH/mvhO+G2rykqM5PJe6WA1VvqOfQM+tz1qPtf8PPy
1nJUGOmPMjfdg5xqpdCIqITLCHyUFyO1rk62W+q70kimOzmnCGzkfLM8eFBh4/ZNtibwi4hdX4ye
tkT0pkKunHJVI65djVNhVO/UuKAqTQ4VXkF17OxvyK8gQ/blPkgzHR1mUR+11u02sZGdZa+wgub4
T7uq96PF3g9fHb0X6WuEen11A7P6xxrSLk1DNPY7QlUvhZo9yMMQWSz9oWvJoTt6Fr0NU3q1Z+oA
x0JRiLU32//pL+0dup/PIuDIYRv+tu1aUOTzFdoqylZPqdVREoLlw6ggiVFNPJh+bzotk+TG1Fdb
aXId1zvJn6zwNw0ZvnVVVgoUbqJ/u+0R/23LpzfWz7LWQvZF/9hP3nzbpIfC3UJbprbfCZr0H0TA
0em2ILBw5m4Y9Ufio2yE0ljfBzWpHmlHsIcftph4t6l2/tyxzxecNwLdeFHCLKLIzaS6JFOVj0RX
vgi/s86GZySHyIOzTtptl40cR/OSgBasIXrR2Zte9fwNPz0C3b/rNmoNSe80GRskYCjtYL+hnHy4
imRP1n6UsSqWU68P99KWOdBfTHFbP2jQegFG0U9iENZTnMLYZHmieuTPaz0RNFe3lW1Qf10q5pN0
+T1hAM7JURkmS9NTs+e5mHnSneisz71E8EykHvkZgbXprq6dTWdPhO3yZvAPmZNBjRZkMKzqxQac
wyZP02bbBfBvTWWzH2c4nmz0+eCVWM6733f1WprQcE0hkaexCWotQHyiJCRI4SkTJceTEoywPxat
tjH8YX/tylihmZT7qLT1jeyJSeeB6rowDVU+VByD/yQbIJ1vxmBXlBV4/tOUaNMDm3fnQcxdFNi8
nVkqX8ykcQSkYeWS3dWICDyDlH5DaDm1sFDNqxnRHHd2KPEnzao8GXqnP03fh161xUJBpP3ONqNu
MzS9BbmJh2R7/JqDz/lL9alVQbzmPQhLaIxz+4cd1ea9Hmccr5GBIYlh2gdVi+uzyE1x1sL2asrz
jvP47IF4lXOQg9JtNrm+tqG2o1xxAgRCRzmwu3PsIkQmV4ueqD8vVmxoJrAgM9BDDl89K22a7gfD
qBd/zJROVhD8SHooOQfCahdRG+fMNMf3SeWoT/ioW8ou9QJfUh5epzqarl5aQ0zNbYCdRxwU54Y9
DT/GqQM4/NuWB3m4JkNaUcbYwN2kopXSqWB7h5htaV9HWx8xw63symYqgpy0EkzmVVGyFZZGLVWQ
h5SXCRgceyEv5cxmSX6zXDW1Xa3SsKsvQRVSf2s63Q+gUVzo3Tc1VQEDCKOGCBWC1UDj9eT3NtDC
TvlCaqL7ocf6xk+0c5aq6oZK+jaAKNgihQ5dxb2bi3BPrI4NVQctutGr/YMucuOlo4IhSy31ZOWq
8TLQS+aeHOupuJFj6uw5j5Ui0a5j/ztPjmkzBvr3PNNDXqCbtZ3qBMlgY8jJqI1QFoMy7x95DZRP
heFBnzrDmWx4tkxigjFi620Wmd96cFGwGGf6SZkQD+6TCuE08DBfKvZm5WR8a4P5K1eJZXRdlByA
mSIaOA9ocFTZGicm0XPTiDo0NpHV8AOtHF6F89pp3B+HQIleQ42wid5rxUpD0nYHiAkKtMCE9rTK
rE2ddr+uBrtY+Uofrowim4E/s8ttVF7dpoVmCYFq7scHtut3Q2XY74Gjj49lkgyPg5f67wPKyWFu
Zl95TTUPupYlG1jIpmf+TCebBx+KWIhAV/HUPfsiBJwG89vSG5XuWYmTgcg5zEhytFNr6hEJRxi5
A01H5dYodhjJxaK89pk6eQLBqjltbyvVqLEui3lh/CGsNMRW+Em7yzzPWARdrMy0EnRrhy9/bjrX
hg1GXl4dZ2OixK8av6THm5+8qqbgDNqOUvtSvPLYr/8Sc8yByoYfbHk7RIy89Lm0nQAAbVvu6iFS
tyaEFotSGQ6JcIZz52TjeUgFWyKAAtIkG2uoFjpcRUfZI4I9nK+jckIo2CF0SArc1hAej2+o7Da3
NSLTHbdeKF6lKeNRctDgls9kKTAAdQdKHMqF0ax0trdupgRvkYrcTCAriuUAuH74jMy5elj2ZVMn
fgKGvFrIBT6v+kcfUbNLpZsuBelWhiB26KLvqaivcAU1D3ajddDGNxosg1UF9GawNtWkpetxDq4H
+szxm0fQb+Rh9hI63vSYtjDNhHAZvSCYqMMHLurF2KvpS2cl4c7OkQ24dkOqlHSveJG9SgG961Wi
WUxeUm1FbEDuO1/dGiVySZHIfkwuCymZeRyJZiQmmya+i8pWe7CV9tn3YOvMggaWkjquN2Jwk4Xs
xraVbnM9t+4qNRteIKANCO5B5ytHoS9yd90Ao3xqW/1LH7kWDJj293zu5YQ7DnE8vsoxWM6MoxeV
JzkxCXzjNAbhVo6lZmSdK0dZyrGiLJ2LH8A0MK/i5bzxmvynHBrMMHmB/R9mEQTR4mSVw7PyLP1y
lFliQURUfjbiovek2dGybGs4Glo7f/ERHEwsUpVUCxQvU9i8qYVXH+SYGwMD1uMh2clBbvNskXki
3shRxUHwHMH5YiW7RUecAAYTFS5UNLlF6W5zv4z25T+bcbzv1F7bSfPUipIItTn9cos16qegcLhv
A8h/7qUPfAP4TM0EyaQuzr+6cqIcl7PjNlaXfmhCY1XCz1DavbphO0DMiVc2kB4rNXYzrdNCIZl+
3/iGx1c1G/tK+OBOpZMbgaRWJ4KLvT7tb800BOpej810A8Jvrc09OSjtyUj8mwpxTzz2kxneSWOu
UcUOVRjLXCcXUfRQCxRx2eT91ZWg20j5gtTtteS+GOx0J5swABjeXbGPsnXbJrsOZVV+iUZn5uP4
7SMvFSXOdg5/7AJRyWPijB2E0gEyZmZcv0YVb/fBs2CHnrtCry5TosYn2TNRrp2Mbnxi98JRo9gl
QQVVg6iKe18nQR5NijE/scxzWCXjEjF4RBO8OEQU0gepZXRFsUwgaZO0/MNdoJI3u/Y14R3DzJ12
mambZ7mOW/ICz43TNK9XxFFzsEbozOePkCYKriY41Zq/pOlqn1I4S0KzXsh/hLR1Llw5bhe0D2Gn
FUsNKit2TTwjkymoj8FEtajpG/tmPnCJuZF2BQqKUFONvXRF2q9HzcL5Zbu5yVm/faU9c8dqp+n8
7tsyGr/4PoQGWqG+D5EDT2frNcuY2j5pD3x7eoeoqVlZagX5tglnHhuVcGdWcb9oqsp8bLOuu4xO
1iMctgrdxjxLCzsUfUWcU7lzJg8aoThXVXJKVr1WAqe7mID4Thrn/+sogCCKj6LQW8jJYZb87IAS
owExJq8tmoNDnulno00TCgttCld4UGhZ5L6EX6Wxjtz2SXQOyRcm5APhisJutnLMZr9/9JTxTY4F
hGv3aOIiJgKz1MXtrNdgEj90v+ie4yqwn0p7WSuN1yxY7kXxfGVvzmN2WiODkhTNSrp2rjE9QlZS
87BgNJt8b/d7HR1hznmdOGG/2keUDteafjTmk1E1n5bK3HjS4t7Yy16gNsSCmqF/UAoOS14ECdXs
LweL2V+trc/+xG/7BznoG5M4OKN5RGUS0FKK/PfkDu7GLi3kmPrSvPCSMi/QFVhwP3nFuhGhdck1
PTiOZbSSg9It1Abzvg4Ix99mWf1TQbHaWc7RS6N9nJLRQp6SFaXXoImL6+vxXvZ8KL827vzB5uzx
6YNlN4jjXSKiF9vutKOwBPzzSei/QpfylyeM6WdoPBeKkVJ5TeWx5urTRxMh3zFMBuAjXjPLSljT
Nil8AmsKh6AChOQ5csZm0Tuu9eqX2SrI0VCshuypnhsR9NScKCBk8iLNnjyXjYQeWTvZkx5OVSMG
4JnNWs7yuizewUH3zTEdq2BZxOZAJbcgtZx+TTVweacnYXLo3EFfZ053BBExqHdCtpHvBXtN/ZAe
VxOll8lB9qEDfQAZp2612STt9sThJI/h8VZR+DwWBkLQiFRXH1NtCNQ9tHFT14b/1otnVGvLj6lX
/VXfNe2DFSUVMciUophkqnmEKuoCodTyUsyN6UN7H05huZY2Q9MI+HIMat3gQiFecfEJwoLuKDoU
PhiTXiVEDxRmVHur7xApmxsrt7pFbzXxUtpqLTGOkEkYRydECyfI9M3NVBmteYi0s16zL4BvlOkl
UHFueNg4s4SSmh+TnVg72SiuR6hLXhZdxWVhBuN9xukI1Yu/neqh/eVOvtdiB/p3Nwza9UBmdm36
8XeeGz8HyHqIe07TTvPDiDu46J4o+HVI56v+19x2HjXdUP6yOm+pBGr1bbThA8+aDB3eMPEeJsWx
ER6o0biBT2mGVQdnKBc2sRWA07Kgvq2djzDN3KUWW8OjNncVknewJFlvMHyiZNfBcVkkJNmLEEqK
dPLRt0wV480L8hdKDK2TPuTx80R2VZrrJIy3SpgPC9kNDN+7z7rM/M9JRpnkC2sSoLcITpdaCJcd
TINl0xjcDWNwDHKELBqjfOdc+WGqoGo607IuVQXj82wWGnUJoxD1QxulaMAkkPqVQ2+TYB6iVzIx
19mDrhNGdLIWrZVsM5CM+SAUA4MHOKFlWo7BhzGGJ78Hk4eKbXQkjA/t92yH7Ua758aYg5sB0h/T
so+t8j3MNZuNxhQjOD74HF1M7QG85U71CXl0nBj3naZHyIuT3RY9IaCxM+I9yNnkmdfLVqa5BdLg
y8ltrEeZHKe+bdGT5XltQL1vx1IgqjRnww2qf6h7E/nRhMnjPI7Wu1y2KpLsAQokoEzzp7SoBPrV
R53CR+XYTfz/ODuPJcd1ZV0/ESPozVTeq1S+esJoS29B//TnI9Sra+2++57BGTSDSICQVC2RQOZv
EIgm2k0+/6Ke3KcQ3FEnnAPnSadSwZIYdMBejN+sTsU8QjPGpzgJjV1JbbLYhjo27jmcp9NkUUdI
2sbbqk1oQmtougb7YygMQ9wfSa5qiKDeY0V0bgKEqOeWZXbdhvVwslfsUTnWJWrWos+856galavl
pSfZSvBaeZ41T+Yut+vbY1FkqPoNMWwiKHoYiFGnj1r4i75mYi+TFuF75nrfS7Rpf/g+6tUxhZ9F
w0LH7evxO0xrLNOw8X5FOwYPzhQl4FodunUfDfXTpCBEWkNUvDc7mMkPnhri+6XhtWIaoDVzCAvr
0PD9S6m73VMAtIob+WM09DT6DMt0A5ED2aeE5XAOzQqSJp2hSBiRaD8Sb0xOWDnHG16XolZiNMuy
Y38xVZl5LVtVu4PA9KH6latjhn4ARTWHBe5KgsO0btjkbPrftFqUO8O0wLwNhv1RF6RchfjKrxhb
xhA6ObfWX7qPs0bnosSMlgPeEsLAuidGx1jRcJ6RB+gbADLlKQM5LRClPVTz4e/+fw39vN5oWiRI
P9vy8nuzRugzqHL95rbkjYYy6b46KrAQRy1mYQK3QlsCoHZ4jTwl/KoHqOtXnek91xWMb5Aw6pX0
OP5fMGZRYKvFUYlFuDBUOz3UmeXfkJzqtqEXsmIeGv8mYz1siCXfZeTqc5XEcNrxPUzR38nLCS17
IM/vY21/dVFYeqihMDzlmYGgcFqxW22xPZtskMjc9+x1O5AkAsXQnnxd9O55LIExeBigWSMFyBzs
xyNit+VODfViB+5GeQx7fkMl66YXI8F6QzMEHlLwUN+mchhwVbBwDJ+biodypltEL0j+ADHtnEcZ
bvLB2yclfi0+a4U3nvE+oHycv2Wv61m/oOXiMjN3ypBsNgXGijD+Uc7tp53XJ+7a7Fvtg4zYue18
60nPteDshOI5GVxnUahdPIMceHEdE4K2GLy1PjfB2NW72s8TyKg0ISYoB8WnEo7AVfRiRGVw0ULy
+or1kRfhm2qN1rMQuY67VYZ4JX+AZ8OfkbROjfOAUKxnl+LExSzjl7RHt1Vv+mGj1MaptRwcMGeE
Z45ADQDfODmOM0gUNalgP81Kq7JXjosbdI9ZAN5kqx919CAyIJdu5d0ACZcHcHb2QwgUgO+tGL5r
LbqiXZ598c04XLO2Z3mju+qlLbEAkiNKVOWUIv7ekLVaCpd6vD+B6nBqB+MKD9km0TpYgUwXu4pO
yP3m706s4YCpJhhwG3723pt4Y/AYesFJvrv0ZUgNgT/Ee5diectKVN8a9Yhwf0B+BNEvfDg0IC6z
UGla8TWPdGhujmkolxhk52Eoeczw+7ee9UALFkZVljczDeNdZijK2eu13wc1rR6RKM73n3F07B9S
EyuOMe8xWOM79qFMxbUF4/zLzxKsSFUEtSMyenYN2AnWZbLpWvaJ6qD2R3vihVU9sx+bUvcXOsIt
35xS38S6Nf4yAv8wko35IvSiXqpj4J0sKw5wPqxbbHT6+jUy8viANM+4lM06tO0tmBWqdHOvnqDI
EWa+tQGfVr9SuC1Wjua4u3HutXUSRrZZkdyZe1kMwVtu+J9ARbZ+ncC8FlWZ3ORMJdYDdiH6Z2A6
4/OIYae8Rjf0fOeXhX1thwErvar95bt7U23ET4rB2WJItPLFhk6zFqOZnzON5L4VZjki76N/U4FL
LsfQKr4m2LHA0Wt+ZZW170m0fInDoF7mUT3dEh1ry0jBdzkvw/FsqkmBwEervxhzqdaFrPrTbpes
/5pf3AJ+ZHaivjYpFqagowu+cXDiU8i32wHlhgfLAwGsx87GEvwdgfF3ByV/BjSqRfvKaeojajWC
nNboYGsRm0l9lAfZ9dm09QhQlYtu2b+uyVNYFRqy2DseH8Wlng8CzMlKq/tuhfJkcSG/BIRNdmvC
Tf7VE7GnY8XOGNkLq+XFYyfRDPvC5Vl8P1hFwOqobzZVn4JXnTv6CjH4RS70DwSz8JWQzTqOXVQI
AazOQ1RrMpHH9DuKL1p0pCKO+5c8HQNtPp1ysS387nLvqTo/OnadjwG5PP3X+NC9jiRYbp4pNhHZ
kbdJNfIzNUUgZXMzagKxMwxuDprfBW9qqxsrkiY4dMy9PKmrxVS0/Vn2UlRHuUtRn6yxqp7mKZE7
V17llFGLhYlsyil7ql8r2QxY3tynlE3UIbaWWTk7foPqQTRkqwLoWIiUqRie/InJsx53wYMF0BO3
oLnn8yCv+2zKs88YC5ad8JozFR4TMYGXpswghBud+9AGjvvgwuVK7WI6fcbNYcDkPQUzIUewv8Uq
ZEYlNmRiqVD9c6le86fR7a5fyHEYTBoUZbk/J9s+bN1zPZ9pbvz7TMbYKv3u/Wvcf+sFlODe5yvS
4Oyj5pokunNoBviEKBHBkHU90zSX8tQ0J1Yd8vQ+QI6lmKcvQrcT90tlrJbXy9N/XUS5xDmUmtWs
xtDJIAoo9S7qAOpiaYEBQhYEcDY0lpU1MJ0q9yg+/ukYEye4QJ9Hi5xhn3EvQWOW+wVwe1LV7kJ2
N6Z+BlXcHz/HKbEeHUQ0vg+W5aB976kbR6Dejkr4cOgsE1l+2Z7cdMQjpPCxff3Tb5Y5/XKoDN7H
39u6GeD+Rbof1qSHFdk1d/Ppa1DgO6WmeXPAAqF/0rXmXcZ9VPqtcRyEDjWfZV6qB8EtE5rykLso
qPFlb1a1sBWWHaEhdpQeVdTqBkRnp6qxj6As76PlJSwuvSsG1LJB7Y+rekvZeJS4zjImD0YKthgI
L3cVNcQC2xVz8nRmyS56kZskeRKPX1auHLo+gZoajC++kTW3UtWrW1omr2ZZju9oJqBOuKnCUn1p
Xmrf6V6E3xmc60nXYVUB1vn3uW0gPJkF0xWatruM7ULf9EaJ4H+HUBSQpZ+10TonPUoxCatBaOLr
YG2j2B+eWeoGu5YV+Er2KqJIz2LyvsnOtDI0lkhHcAkpfstTvdGM4GqMHYhGs/LO8pC1FLkXlj82
207x4sW9/dkvz5yq3almqh/aNlHbbaNE/qrMya56cdkdrY5cBbr8SouZAG1nPsizv2JuqkOlJzPJ
QsxAQkQ3wfu4RnRqOie4tm7/+2A5yAUP8VRt/uqAMIDOVeWqi88O8nvBNTPz+Mz3ZflXXM7ph8XT
iFbHXrYGW+9PONGsJKFHsn0mrS/2llnA1fqH9iPjFps0qGifRCLG7A3GfYbuZy7soc/pZEzO+Wes
DP01ux4GR82uxM4cpkSBzYxYh+W3Oy/J4hImQjtSpuuLYt+5yXxKW57lKKUujDQ66WHJ3cfxjQsS
XubF1KcADaFxpXVKebFHHyFiLcq1VazEOaD7uddk/dB33kJMfFHAKvPp6jF6G3W+Rlia47s6N3Mf
1yXEW6o9uOH4zdDin/oMbZKdifXIr8R5YYz/QIHxodKU6A0so3ewO+QM5SDU92tuV5UOuoEJ+Vnj
gW264igHD6F/rilH31zbpp7Gd0KGRWbVyNLauPjNF+kmeznlyx36UOYfVWInDxLSwBpF3IjA4Ekf
PpEOYND/ihTaR5x0yQNgYXHHS/z/57m/jrDeP+foB8hi0JUPbT6CKSDRHB5r1R/tJQB6oGHzAWZj
s8onHP66vGyhKyptfMogrJ7kWSOD02SzOdebkJ3bPEj2R0Jvfo+/j5IXYOihL5E6A5r71ySy+35R
7GAf2B4KdkTHxGvFtmu9ZxK8+NyZg1Wf5WnU5wEMK4IjP0huGpAaQPs52MwpEB35HkQ+2ZDYV44R
2ZFFkV8G70fj+lgOknvEFH0uOsry438vSsouAAG/y5OKEW6aHvsZ0xsQSIGgWukzmrRmf36XYbu3
/3QLtVf6y5/mEKFTjfclom0a+kdilSbDsq+s5DhoMZYcn0puDV6C8gViiyrL5U/zPgMKRtgpqhnu
72ySbtqHbVnGTR5qW2/PsRkCtw+5e3WhUPaRgy1Pl7fGLRepeUuqAMaI4uME9SfmcQ9eicSh8DpP
JTsKp/YXo06F8TOmqva7l0zNUc4k49xXVwL8ODQirjQwQ3pQnPr+ejJUu2ZOebZ9lNfEDoTbrtH3
EXssyPvlALiP+1Xnex0rVHwmcwQ7Wl64jzmqtUWxax4wYgaOOwvepPOFpRwkT/2AwqMWu2L9uRqr
/3Ot9tfi7HPc54Ltfx8iEoF1NvCXzdCx8ZnANwRtUF994MyoDc8Hu38IRms4tDzmcSWfY1XhvJKB
Nfey5SR1fc0Nrbo6XvVjsCpQ1X9CcsSoGylIkqncjRZSxElXYuBrwPj2w258SyfolEPrN49Dn9nr
tFT8s9fgWmVqIj3oCDifhDsFW6No6gfFtPpVnEXZyzRh0Wh2lvuatkN3VFoVfBQFEheYJgcM3bJT
WR21PPJOuh/QiVTw7045QtfH+GTq4UJlY6ymVvxQzIXFOIqdi2vj/zq35EHhLoDBavOjG4MkBoYa
9dvSqzDrtH17JezUPIgAsnkQhcrWHCf3uVNqNq25fmwsMIWUtB+86OJYVoL8I4eEp/GtQbo3c53m
Klv3eOAd2AsqJwoQ+HEUufji25F1kCPUNE1vLuLLGFP21s50AjXAMxwzl0nUuJ/+mV3NEALtcwrn
n7FCpMp6MtJsJaeRE7ZVO24pq/OJ5mut+TDkSbMvwxCjaPkWPNVgbWBrz1j5jMHSRpniHDbd9vM9
t7aRPxSkT/+8vuzrhxEBmQzQ/Py2ZQgd9vun+wz9+YSf7yA2XUoicWDv7i+Zs90AqMLy4fM1Y8dB
gSenAvf5ql2k+GuocL8/oZywxqTt/gnvf60odJH6nT/dfW7dCljv8OnkaDm//IQC4bTPN9nPnzBr
7v9/9z9LX0ICT4bfn05erTrWQQlcUFHzH0JeXWT5l1ivrcPn9A5lx8VQY4kKDK96Anc0813V8lza
rftIqexJ6I73AfkGjb3cB2Cp+dVboeXL0lYyvGI9c+1NWAk0TnHlxmQ95ToZuXDyuctECVXP1NRP
imZ8lZ3yUAHGMCxvvI+vO0jzDQnQjayH9nHYntwy+fE53tPIH/LMZ8HpqqvWUFjrVbNMe4Y9jIhd
7TEMCv0RDa2TOzTKOZ5bY+X0hzDmTys75TDbR7Ke1XaIDiZD/CZEjsJF8nieQx70phzWWeeU/4r5
idh4tiOu91cZY0HO38czaZ5DXtWYEa4gdpkdZHPQRnEB3HxvyauGBjmjyq6QI/3zfkP8hqJJcx9k
KEbwYYeYRLH8fL9ohv8q1FQc5Yi0icOzo4v7a8oQ2u7kQYcEt7c/b8b4SIKuvf9JAPuXWzXOgPEb
XwbvbPh5fhGKBoF1DKKrPLPSDOpUX5c72XSsFCX3SgeBEJlNjLnZf4z2EnXY17AdPyeQI+SBV/Dz
8fcrfIbtBLMv788rfHakVfv7VQpIKOjHsx5SOzSS1TDDG1Mhtc2iY6NbCs6tTZDsWc4jZj15A/bv
o0u5va4unodVwqCGzc0AXbCinmM/K6EbLDsjH94t0YcYmBrjt7hozrXb+b+8iVpNHg6sCTH3RSod
VfLU1VmfqOF3x9R+Nk6gvIeZ56IQ1uYvOryeVYa+6g3qEltTw1AvvF1ta4edc3SUzt17uVvvB3yg
TkbhSBsWVl6a/50f13gCqlXilS2PGkv+xuiyvewZDG9mHOXUkvF8zcbTPeoY3mLgQbAGUZHzX9Dw
v5wvI9GQ71e0dNNqLE+WVT6Xs7VbngjzsUJ/aBuJch/VWkTO1AuuqgceBHyxggBlly4TPWvOk7DV
x1gVLzLuBomxiqe6OXBr1eBUGqu8dJQP8KzaxtN9m0Iylw/9udBbRHd7M9zz09DWMswO8dhXg/oc
36wpdKGB2WmD+KsHz3LDMpEkJBXf9NgPZnoUomzgKM+nk45qhWtph14LCvKL4Spyu3I9jXn24tmU
z9oBcwTXsdOXUsFWwS7Ad8hm10K5igv1l2xNSuOikO6d5ZVovliPqKQv0UbmWTwf3HwHsqR5lo0+
Kbcotzc3eW0WT1hhR+pFtvgkKBH7YXySQ9MeEGBLqn5P+kB5zth/7vkplOrCLEVErp6DMWjRUnVy
A5v16HdsyuBzoXAtAApbpP3kwHjQ/+meB9rtVB78sQBv/CeOGxeJhk5NuJFOrwluK8Cqq/StU0Yd
+X+e/LJplOQ8jRgT2gCQ1htrgFfVwpwWuvr02lorOUjLcVo0yo7vMTO4egyfydZYCcyXpK5FOV/x
QQnMvaPGzbF3Jvcseyfq3+CQgpcRdNXNMnChb9LszdTc6Dg1s6vZfFHRTcXGBmOxkRdZpaqA8o3Y
POCwckS9398EM2NSHmLpy+NF+PCks2WPDBpgCcmOIgUzBXX9FJPWGpNWv7WJUaO2HOE+xl94Izv7
0fWvlB3vLRmq2z5Y5unIT2i+3KOkfdQai4rXUFKARAj1RWmDmG0CM5EI9vYx5AIQzL80S3xD2QHY
TzTTxE2nfEjMytraONLBmRvQJVR4ZHutLWZmNX7WJCO+Cgf6FNaRwUJrMYsCuvTd9qtykWSF+lKG
NqUWU9dJZJverkchau8p04wnKSO8WYviRaRszfhS9t/Jr63uM1V5si/7zvyamDAVbIjhT21D1qtJ
o+xsqAWVu2QIdpHq+NfQMYqVqyXZW2QrPzLHsX6mw+0+D6ZXNwWrlY/W6rHQqzrl5qH6gMXehEvT
kL5M2Fo9R/hBPHcCJ6jEgT83h2JhTgtYGyCr586qzapNQTp9LXu5NyanzuyBiM69JXrKz83xcy7q
cXNWK2lOst/xsmzdOnzJlI/ca7vnsctWFQLOb3hpacAvInxv56ZRWs7GDtsK6e5GvLETw8opGaBP
yN7M31D46J40P6sfoVbdw4Odhce8mNHR86i04DcHfWTYjmprHXulSRempfTnWZ9ipYqwX5r2NJxl
TB6AIgzndD5McWOvsHRiyHxFj3TvCHaVHtnWVSRaP7tlTPYiBwd6KrePqkjjZdtP/kXYgXNuCmdY
jsbkfiUFdwgGf3otJwwcCl9UWziZ0XtgTnhLpO5XBULzKtcn8xR1WvyQU76B1qs7X/N4fNMwnwio
bCxCP+/BNWLW/XlwGv8sWOgcITNW7iJxvWQ/KXa4kEPSyPk9OIhQXTbV/JzYUJsWNqm6RWU1gt+/
bLO72FQZf57IyscHgaDZYeqB8kh2QDem32vcUy+SOdDQAtITouYEq2D0ou+q3UYXyQ6Y+5p55P/h
OjmLaQ17V6ujqzpBFVAEhXjfSrzH0Oq9R1cAH3Ft5PmIjCpJH2RympXskzHbbTaD10xX2UqtJNmJ
HuWyEBO4fGn74gGZ3uEcz5MVvu5uJlykIt2yH0M8VpDQzNiYGI39qBeTe0sdYC70yYiwLWXtw2df
pYVAtTFO4rUBAeSsgcp26zpexnFSv2pF/vtMxqBZtU/jUC7BUERfvP6XYRf1u1Pa+d6B4LaWYT+I
jp7TmhR7uVthHYOUQdZHX+JJ/Q5lv7uFSVtcRmN0FnK8yA2kIgqnv3iGmt183fwp45ZX+qwDKhvZ
Gn5nnludZJx7a4N2ZtbuYysL3mOT4vz8dpReSbcpEmxb2eTdWX/eXd+7Az6PvAsUZo5V6/x+dx1L
qWWv+xuBlEpc9cXPytGuZGSL9ykurJWdDOrZb7zqWOE9tOn7KHmZOiAKpFGKn7DBl0kzmNfW0LNV
axo+UpcBJiDz2echa5Vxa3fJybPbf8flWFM1XwPTDV+6zjxqqa2/+0OFDlmehOdKa6HHq36x1jPf
eRv09OpHrvYjNopHUHHZmxHwsfq6UI6xMfVn1Clm69RQfICV3wesvX9ofvkFay7zRa2VfOOWJN8N
3MMvfTBFs2im/yVRgrUcivIRjk5eKZ4L2N+bzmyDgwqV/Yp61LDUtZEf8Wh2iI+PPqi2yXT2Ruzt
2GBgQo9Y0NuU1w1G1GP6xSqjb2Um/G9kEi4FAh0/K31aq9z2w4XXnRE9KeJFayN/A2NkAfVjYxZZ
/dML1QfM1NpvRhf9nLrQ2im2129UnEeefMB7RfmEXETx1NUVG9DR1zYy1k1mfYU4tsuLvriPQK4w
WHqpSRoDh7mxiB7DPPauZWSBYp7PYOKLVZsW0bpxkRNZhyiO8T/gHWudojSPV/aNVpU83nsbH15S
7OLCmjiIF1Hubpnnn0vuMf6q90vk/KFWaOt4iJpN6nYKjrOpcvXdXj+mI0C5JCjqr138Cv7Y+ZbW
rb9EbFw78x9mn02Elpf13NGO3zN4yF9ju4/XQc0+wB6BqJRqj7xaEjvfJrOEkdGG72WfdJvIjdW9
UlrqoxuHWEbNI4bOfjbgYL5EuRns0Ad1Ae/Z9UubaU9yAJJE2HLHFZAzIeqtrkQ6fwLqRUAxgdeJ
dwdM9k5Js3JTYwTjtEn4iuK/vk9xol27g2p9scd2FTn5+ObXg7lzdXxDZLxWvzVDlH602LltW+BH
W82L7C9plllfDJeMwpCqzrZq+/RjTL/JvgSO84ZttbHDsmV6Gw2xknHNYqMai0wn5zWErySUd/Il
yO84q0iJthjyKkv8srE6Yy9xlGfl3PyMyQ4zrP+fIb3pmfApWnP117UDSPsDOvZ4lyHxJw91DE65
ikr80f/E8qwvrryJeEulAC+iPx3p3IE/gYvOtvXjr7jeQLkNA6zm/3O8HxT5uQXx3yX2uBSwlpd9
37/llqhv1cxcdNHwOf4JwXoXN8xp7iGqbDVJJFixCtva0By1VYmj3i0oLGPdmAOCJ53nbUrDLM8e
O70drNjhqDb8f1IW9/cBLs/HrAi7nUDl82z5KOo0SUkFQ8HFL0EL+SGMBZoAfh08ZVqHQmzMYjTW
1QswgOJa24a6sbXOX+S55bOxvn82ddyhkcDO1Lbzq4zJMz/1rAPMoItsGV4cIGWUhdVZUJCK0h4j
YxmL6wwLwUxNV+E4qk+QwYNDM9UAWH1zrNjrhUsA0P1N9lppU62cCHtQ2TQStz+VY/GtqDP1SZh1
e0Fs8ZQGPqq9ehxR0bWSnWyaptYv8jL2771RP21NL/EfqZ4Gz43eruQod2L9Upus41XYigC/0JoZ
rYk6Ye/Hp7A2m9cIK/dkNJBjdsgUTmbXrmWzbZIfcOPHBzfrklvO3tNqUkCinmmsS7tq0L3kogy3
qoKKyU4t8Hd1bEs81i5ZYDONzq2KIWLSWNG54+Ev++Qh6Jt63ephvbZtbUoBQrcPpmWr2wAEyT6P
/OwqD5qJg7pa2RjaGUV+j0XNlMFWCkJcQG3gjPNgGZNnMDjrndpS4PyM+Uror1B70RYgD8tp3aUD
tZFZgyfz2uwQQ2raprQfuA45u65tuUF5L55u+L+i9MADw/0ZV/4vvR3U16xWJmBJIrw2hXB3KMJH
aC3a5qXX4O+WRlm9anEZUd+oup9geS0D+3ajjp/j57xWTZ5Qo30/NJmDQl2X3aqkwNL0P+Pd3PlX
jNwGNivtIrXCX5UVCP3igWeGkqFOaxNgwbmY8NHGw+8nAucjqi7jeJRnnwfH0rKtlrSwqLF38+ZD
yDoE1uN8Ghv1c6dTIf40epNxXYGnL2P3wX/Gyd7PwUOtVetUNf2dAhtti9nqCNrIpsSnKQragaq1
j0UQvYVJ9hWDdnHlwR29mXMVPBWvge8MpIazJ3nJVAn9QMmwX8pBKTtYkF+wNMjC8kwZeWxMPcwi
a3CMFzs2tVWWjOKaajqu12qVgV8w7FMVp+kmrAft0YEktuyhk3z0k/NIkn0G8rP8omiFJ3f2HPks
Q0LTqJfQHZtHU/AEySpNPWkI0x5yF7P2qVKnaxnm42rEyPS179kll+/cc7KTaZWUAGLRL0hwqckK
eGt6CmaalNdChVzItjwAyYtBOLQTHo3JPz1yDjlcjrlfI9u6gmJr332Mwsxu4Sx9rQ19cRryCik2
QvEcAoFgneO+2cqQPPSm3l7JFSzkNZ9xeabPmtj3GCPuQ//MjzTY9j6hmpGnyxJxdcO8OMnx6hQp
G9+aBEAsw9taJLaOUxVXh6boPVLwbXh2hWFswMQlD+jiuys2LuNTMVoNBWOjmp+5JeZMRrByW3hn
ZmJqRxRbEDHIZrUQrW6SjQzipe5W91M3QKHZJ5s2HtVRB4KmsZ8uglY8dX0KEtz0SVZnarZV2x5h
xKE092NWV/t8zkzGKDJuJq9OH0pFprL14NlUi2xpq6J6x0c4RCeU1GKHMClszpyl8rj1503UAmDh
uusrpMb8wtk67riwZsBHVynRgQ04fm9z0wlbfwFfQjnFada9/hnWOqAL3QHGTBEav4f5wvYxLWOY
x2wyLmez52HgWv49jFWIDU5gSk9J09RbJXUp7iej/hTZdn0LuYPbTWhVS1+HFNChSHCovVR/cuxc
3xWBBZN/HuxibvOUQ+2Zh5plViw1sG47OVRTm/TQKsC1ZdN0GgwvvUrf9Q4lIWSD1KcsRFnT8qzk
tQzY9bSTbr83MYth/vu1r8mElETYaD+UvGPNlSK0Ta5i4ZLmihdBvWWbgekqeJq1SLLqpijCXIoW
qnkdd2g0tRmpQ4oAXyGRn4uwJW8Ru7ugLtxf1Ode/CGuPsrMKpeOUpmPBji4TYOO6tmOE2Pfjpmx
w4Khu8gZkfrJEeXyUc3uhvBrXbA65dk1547vM1YZ6J15RrPzyuU4ixSawKL2co/z33ZBf8WoiFWH
MCO1PVm7EJJiXJhDjsPOmK0z9IdQ6VaMMrtFTVm8VG31UvSGfhn9Ln/hXRaAGy0yMnPnpBRI3blG
fZC9Titi9Dutbid7qXpUqDv59kb2koa1NoJc9yDaCxiaCvy7kX64kXqyZtcV22F7Evjee27as9xo
1F68WADM7DSf7XkDISypuoUwnObntPEDpfxZp+kAQARJLLXsP6B2eCdfqX8fmlaM67RIjcVfHX81
7Vqw24IcKeNTVKAd4mEhmE2mdwob0tCIr7NpjS12+FU0/GBFhiDz0P9C+fAVQ/Hw3cvQCYZX1F/j
dLB2Al4OXBe3vGYUhFfIbNtb2xy9JY83/uzzoYVgcLQ1Fx25wcBeXAYLXFExlh4TKtOWz/NrihaR
GZinXgj/2Q/6+YeiNxgz0sw6r17XrYXlxTwYlwB7OxkmchtzM2w9dJwxQ75P5ZReewmV9kVeOrEr
fkTwaOnMQ+2m7ZcsfaJNyn4CXmQwJasyZeNZGMpgvLUZtx+xYt8whAsgyQPODxGiA9aqTMb+p1pq
TzlVxq9+Z4uF7tjeKw5m4xLP3exJbdVojfD00cscdALDEc3WeCr2A0gclE80pVg2dXdgqeGCZ6dX
c8x0q1huuioSP3/K5sNIZYFKw01GVD84ec60V+k6h6HtnXWtsCZ8u6FPq7afrYAI9epK9tcjGeGi
Q69YtP45Ji+/rMzBXeSh+pw4sK9sJBm2I+Wnje3n9VIqC0nhoHgmwDZFOVvHA2tVJ4G/Sqq/OiYf
z030q2yppNBBXj/jqSoeNDSHD3WR16sgd6yPsSt+OJmV3UpPKBfkoSl6Wz2/I3we5mzkjWqy+JaF
7Q+Lv9kHD5cW70tgAbHRRksUmx9wm+8vBSSmdeS6IIk9B8tMrRf7OoBu7aM3OeIWhMGQOp34tXzR
Jm6Q+IDgeNd0wcb2QFii9xb98PiPMWpF2yVarOxIAH4ba4TNMxMB8go99N9cFhQic7103szR9LdY
neRbuyrbW2iX59QfdWzIDLb+dfZdbVB2IekcPjhxdeuVMN4PQ2QfEfFGEXI+WOk1KL8WVdgEi6CH
L1pE3a9e36iGuh2iynsPC79fN4ZaH102ENeAt7iMWxZZBgoOG1y3zWs9tcGyJxcJW6iKUYr2wmTR
tIkD7VO9Glo7fdVmi1XEU/KF75Ql36hxU6juW4jW7jfXjVBW6SGc8UCJt3aNMoqvWv2bZwPXqs2w
+x5Y47YOKgp3rfHc5aYHS0+5BXa+a0zEFkYH0ZEx0ZdNg8l0n4XuNkGT/FgMYtjZrnLwpyJfa6N3
nFLRLVSSHiRi2mHTRYa9Kfz2PXTyBod3N1qIfIy+ocv04FqV87Pkx4OUMx6wyKBvPKVpDki/Hjz4
zRcGzGbmMBQu+QguPQEGMgRhfJMHBMq0o5KgSj+HEkVBVixzrTW1He3cO6N2VvvyfXDLh8rOycYX
9TP08fSKsLP6UijaKyqFzkWPS3Eerfqhj4HylFkcHyPvZ6y2+UlFdMKLh3EfOCigAO8vzJNy8VuY
iqGdffSgMrZg05FmmpvKaF/nzNajrXf9pbUbiOsKoDZTiaNVrbbh/7B2Xk1u68oW/kWsYg6vynGk
ybZfWPbeNnPO/PX3I2QPZ0/ZJ9S5Lyig0QA1GkkkulevdVSd5qzUjQ1n/YQ4nICJvkOPR4S/o9wH
IzVAXyDsoqEYCzy9cBFjx6++8NCfwqI9PPeoKV2KOHyulay6I9DKN2nsyPB1Vfsi22m4oMgi2ZZB
+7dNJuQemWDt3PcWpY26Hyx52shO9O7FJKTx3X3bW8CVx+gbYX08OsUY9k4Q5YvbOFCtfjFUagyo
Lm3XeW8XL4UWNmtkMPOtGJqaye3HUeCX9Ubq35x8WHY1ZaBE2bT0eOtanFqPrk6l33ICVRwjT38g
FSwt/Q7ZRd85pNVwLYbQuNgJqNauXuuO9jfnumIhh/W3Tjfa61gnpJ0yaD7L4PNY8j0MJXU5NGH1
o9MfO9uC5SfynVNBmmkBC1W76iOKZ5oQKfJAatwd0ngEnPg6XxOYPK/p1CMNfU3UuKCIE5OYbDMK
pbqO30oxlFU9uZOU8lsEqidD6eypjOSWexC0UGJoBd54HmyCZdznnsB8dg9Jky0pgzCf8kxOFgEw
ARLn/Xs1uXEaxpHGXdc3v/5OTE54iAmH28NeG7j6m2adBVP2EMQ/Cje3D30B96PdoG9D1U2yC3Qq
rKjPpDK5hJuMI/ew0XKtuIx2aVFsKTfEcLyrUxfZLuNR/Zja5OV8vv477iEk5zKoFCA8HC+QMmdr
Nwjkh2aMLFSGOvkpj+/LkgfQSa73vm3DcNfqKMKHnlNfhmBKvjhx+Vl107Nc8E2P4h61deBMRLm0
pWkhua41hr5r3FHegZVGyTxTY9jBrWKvmOwGuHu6ZXQFmWmeSylIXqtyaX638+RRGZAJqjJZRrZG
WndGmP/glHfn81v42Wt5hZ0fZVA0Bc2uHOo7m6/SNlLtbtsb9nCVLdtbwQGtvsokKFUzCX+k5plM
FtBxvsxXs6+tz5YPz2nRKtUDCaZmU8R1BtalBBtNGItnruqaVXqzTCsr+lZk/dLPyvi77JeIIKRB
/GwCDdy0UJ8cx1GDpcUAy+s7nUJOfzirtW4/2Y6j8JO9IcpVfA18g/JOWy4Ort5Z4Am774oX8UNp
W0DxjcoECN+ER6iIwzWRm+Euccx80RrGt1DJvSdKEYedAnHqFtJT55kzOlSRqfcXNBYACNNkeBgS
vaPsp5Q3Zdo2r/CiHoRHYNYjVWvE59SuyrZNX+1ky4v3cEKYe4X8w4n/ZUTqrzYvUE84qwAi/3XT
E3Qf1GA4pYR9F33guE+GrhMOKvvDhD3pNBiCix60YF/H5wCgHhU1Zb0uDWSqPd7LlYni556bi/TS
hKO/sFub9Pc0WzU2ijOG/iTLkI+SeOChqOZGWgKp0PS22zcN0evRVtLPTmx970CaXgsn1K+Z5v+N
WHtKAbSzyMFRL6njg2HBkc09IlLDtm+j9MFTp8h11lR/mZBnJUGjfOeU872QA+u5gPpprSjRZ3so
8xV5T+eaTA2YZZhUyR3tXFNSJTg/KmU1lmCWfLd0rsLRcUyg+SFJ7NmWS71J9JcflmkX4RYTV7ra
t71vm8Um4jrNpW87gs2S56/tLE/PklchQDDGED+1WnwCdfHFAjB5DjRjnfnVIxTUwVId1dNYOUc9
IY5rObZyzhF1X46Dr6yMuu53Tlype3RIhks+NcEuHQi5gDIIdrnnBCvdbNRXc4BPv+z7HxTDjX7H
iR1aq+eSePuiqp1s3UGQxM9l7I0HMghLX5cMhKJybScPgNjiwlSI1XjWzo2kdMlHnu+rEn/yHRUa
GBsRGE3Oh9NIseoy0UhHh6bWrzojIkIvDxYldU3TLqK6eYQsKNkJ29xQFfbLpbLVbt1ZnbbgaeSs
kyp4tauOMIylBy8TG+WqTQztGjm+s/EpznYTY0tGajxRYJTuPAPFm04tYPwJ6nNXaskjjAo8V6Oy
B/ZK7/fCpiRAX2CXBQ4q2VeOAtZ3RSUMNU5yZPaDp/GUjNrEV1mShoOvZ+MBPDbvjksGI6Co/9SA
PeJBMPokVaQdOopw1y0EzLuk6O17GUFT2VJbDj0ozVP3Sqw04IzjB80y9pLgBGY43QcjAQsbmMeq
sEZ1pfmOC7lL9+ARDXcMkxT+GErmuQah6FKvdi9lXnbPs/RU7YxsxGjy1OSB3n02EQJA3NDnIS+u
y2dUvgiiR/oTnx8TjM4Shvf0ajeTknLzbFGMfCXymdyagrz0qoAhbD1MXmIiLCr3rs7/EgOkXeU1
CdNoZVnleIVhylloSt2TZdHG680mG+ZWjW0d/CsuYoLTgn4xgEhOlrwLo6VsIOBeS0156h2rODVN
/LMXQ7UAQzc0jJBeA1IWPrcuv0R8rmK53cTcCc+lgZ6xJBv5NlEcl6pKGj4Gzr6pLeL36Xg2SpMb
QBLe14UU8fXnZ5EnWAttWxi6ETahhKQ0rHthq+2MQGMFbWloqxyTKpckHVFdUH/bUU7TVVYMdw10
QFcZZoOl5vrevc+r3hKai8kWdrDme+PVBkx04ktXdcoKXkGd27SrH51cTbZ1qH9u/TY6++3fBMHL
u7gZ8o1ju7DFBCgQVS6km6IHpzI0OaI7N7V11xf9QOgU+ZHelE2EJiz4qqX4swsryhcDeYuFoUv1
C7/3yrIOXe+xsEuU2sLSvZgyH4oggrQniI5mgxqx2hjcWqahaDpIPaiCdLI+W4gptSdunXYrqYvV
q1Y9BIKcSTZj5Hl4g2/cTTLhuD1VYaQvRopKOPWqU6gPATdBsCSawld4LPDNZqN4snYjcCrrBvnV
XoVfaKJwEn4dulbwRZunKINHIA+9eNVYin6oA+r1HcBcT4pvVg8cpxdyn2RPMD+ugUlK99ODuttU
yqsWO8WpTAL3NjTyJFmGQxduIHBBYyVte2mNXKu0jYHpPlR69helE2DE0q478F0LFh2Zqnsji8DL
OfG4NRwXwFUpvfhoWz10Q7LUm7J68oahfMoS+5pDJnyXe1L55GidsWyHoeEXlqFtK+6WFEW4cmv3
zsjy7tzmg3uXIi8PP2f46iVhuQ9kP6dww4tezYjYJHHIYCdmI+qowciTKhOzroRwVRpJj7Ktyw/c
P3bC3Ftteor9DGQTB00AkqMPeQMZTEOr4hX1EOazEUcQeKtwh1NRZT4nFbFvgGbyyp6GxiAr2zzj
9i5FlvGcUKUEJFSJ12Kt6rTeFobvZn1b24Ac5m6vwfCLM0941SYbXQ+eNLaK2j6AtJ36LzFUEalc
w8wvb4Rz2oFJ16Edvc3KXpQSuvHz7W1t37srCH/krXDWKKZYlb7t3mZjs2pWFmX2O+EsBx2gp3ZK
w4rrjr601Os62oIb3RmW015ab7A2STDmJzs6ZkTonlD7ahW5e5oqaZ6Ssn8hP+ecM5gFdjA8wK6v
9d2lqeM9Je3O0dIk2FiErVa+FiOVWTdTq3XRnQ5SwZVzNYC6NNWPZEcOdoe+tvBPyyBecX4OEGxH
3cRKOx7xAvLEchgjW0fuIlH6v9LcaL/mua+i46sZF+rSw10Ab1RNOuzaGNFzIyMVZjqpeiCm3i5D
p/deS0LHGw2eg42YVSpkP+oiRl1kms10IH1V1l69wNZemq9VkXg71c8gLe8I24WJWa4qqSi3oJm5
b9neOBwcZCqMdWhYv7rx1NWVpFCX7xzedfVEyTfRVO3lGQ+I23ovJn8eRcvDSoIG6EXj03bvxggR
TSPJ6PRL6A0PYhSOaXZXgM4TIzBWxklDoWcRTPTqYwnJk9338J1PuyLQqW0mdq1VaEraZXDln40u
7S2JksPZzAN/fohdwJST02yPdTgX/SEwlx8mMi+UF4WbDNvZWbgQj+CsY8I1/3Y5t+XAaJSK8oww
wYb67uGzPZruaqyd7jQoqXyWVcJdjQpwMOSM7A+QTQSTopBoiklWSPRizZh4MBCGHS0UhYRNeevF
2ZRkbpGn/TAhnMUsrL2Ifkw7i2Vo/nrwKEBksR4BUd92rYgtA3siKdUsQDKvomFMD1kV/GyoDUwP
RL7Tg+jNE7PfPPHB7z9wmbcHbgbhvdh/XieGs898pf/A5cNW89o/vso/Xm1+BbPLh+0rT/r18v94
pXmb2eXDNrPLf/d+/HGbf30lsUy8H0o7oO/oBw/CNL+MefjHS/zRZZ748Jb/91vNf8aHrX73Sj+4
/O5qH2z/j6/0j1v961dqe37J06GWIdo78GgXTF9D0fyL8bupqPJZlZIjvK26jRs9yt6PbwveLfvt
FYRRbHXb5d/5z1edX7XcoUKznmfe7/Tv9vt31+cww9G700Oezucr3nb9+D68t/6v171d8f1fIq5e
D+PVKLp2M/+186v6YJuHH1/oH5eIiXcvfd5CzMTTv/yDTUz8B7b/wOW/38p2SqhzS+3rIBnBsZHa
iSERsNkxfmvETDQMxUHVrsIsLKJXiQWzr+mW4VFMlySQ9k6MLJvWeQ+Z1uhLrzKoraoN6T4LYgjU
6v6JUzBEttMozqkkbMG3TPNizRjo5oHs+w8xL+wuPFGbsYQRS9hEU/WwZZg6ILAasv0TdNEXSD3i
S2FL8b6zHQSfO+p8bTO6NTBUxuc8hYF08tKiCCU5MRtYEnA2Tz7dbGJajfTvLQAqImcN1DJiq9zv
qXPOVXl9c3RhlVxVRmDDk2xQX5KNSOxwsgeHiZjqxo/QcrXhuzGon++Ki07QgLx9SHXPNBwCq7gU
SlxcFKXRtp5eAF0Xq1utGnZuAbLh3WqrdwAmp81nyAXZUSyszBxZIqO+n/cSW/udVhHU9I63/YKk
aE5hGkPL++uSwi3tu/6s8mBxc9NHjmiWunPksqeIGb0gb1Kov4nVQ49Mifo74fpGpv5qHLqtwf/t
CCjXO/nVpGXvGiwSRrF8ni7AiTiSox+SrgFVYecFRacpTB+Ztc8Ly78NHCVwQMNM9hw4LgRXBK9u
K4RxXiZZY7Qk6VGv3625eVZDue7iJD1+XDgqg79vQun+w15iaGTmmUi3sVcqA636GKG1Ue68u6BJ
vDvRA+zlodtaelsXyCx5bWbnCeHXOWN0HqksnVznlbeNtPbBtqOYuGmgH0QzEjo7oIysH0QPwbRh
n0jJQkwmb25i6Oq6l1JwwoqM4mjEZqVF68jAy1Ab8yEeawr1rpUk5U5YW8Tk1mBqtaWYuM1O7qLX
jTIhb9U7Cd/Zg4yTuZFyKD3Aa/z0nWcjxX9EZEglYPuPSW3M9J2u2l9nuwmeUIVPK83I8rjyVszM
F3PQMARV10FhMr3qt9d1G6aU6lFqaK/FizAsT+UdKRMYtmz3IBojy1Csv7WztYtMrBk1IUQLJ98E
ZAvC1wPKd2PcSe820IucgEHcxdJtw9uidxuWPVyvEgwNKxVm9KM+NWGYN0cxFL25+WCjTg/aWA5i
y3niv9pgXna7hto7mwxqu5SDT9mfEo6IKCCrydWX/fQaGimnqxBBCTFBvC1CgxqR2gyOdHhp7QOl
AGO6EGOwpz+NluE/IbQgb4Qd9JhzmFfMvqUQthTbiLWzz4dh7vVUYzj1fpSjz1KTksnIDZjc9DB6
DACo7W2LoIHMJ+y1aLWd8KCAy+HM7fhXa4KxpxnVdbkZl0CqLCj8JzhJO8FJmgFQTz7mJqnHqSuM
9TQjerOPWFL1G6tHvml2FebfDQMBUZl3iuXxzm3r4X50jKteJ91TwYH7kOtquR7KOP3q6QYpJQBW
hM4GSN6mFJQcuZ8KA+BqVEC/Fta1u5DqYS/AxgKFLJq6st2lYTjJerYJ2HJKVd06Ab+1FBM3eLLr
uOFWs/novwM9e3Ub7WFe/HZzbKjirgIYcxG4cg9O4TgHTq56uhBd0cDFbgAhqNC0v1lLyrT7QjU2
2uwJ2amLDOfkQ94ImdipEcvtog4AWBIWyM2qhzE0hVBdHr0a2ZyguitzeJ9FTzT5kFBtm+qgOtzq
50T01os9QA4wOetb4SxrGnLQkQ8nam1Vlz6NX0LXsSAfjoGcSvGAbsgvW0gq6yIm/Kn3J3vSpy/x
2x5R+0TYMj/VTh6d4f6Pzk1prSqH0CekXj9NYnIsuhE8SaXke0hoT/JoD91C+FQdCGrynijDp05E
feC0V9LWVbAV3bgxvtuBmm3f2cSlwh85vOAn0ZcImfa9lkB0pzuHZGp6U4GRch6LHjrB6JKY1e6j
XWqdw+9sveG7BwnRJzTdJ5/brsIqxmKNaNqB0pOlmCmKQd6RVW4NU7nqup+/1MSbfRkguxn7+jNR
j9ps8hfPS2UU1Dtw/XL2oiAhfzE681GsCHM7Ppc5D425TrTWbPih0Sm5Pvqp7x5FL+nyL4Nnmxsx
6obCPXoVkGRu7r9cwrfebOuAmaKG46I+Mc3OE7fFYh+x44fL1VTrrNI6mTjx/7Fudv65NpBRobCC
jewH2bYYde9ekktY6Asn/kT07rPR68oPxLUdQyf1a3vhY2xF9WenjUjphK3/4Ic2v5lGKB3N2oyP
H/ZpIP06+l0J3w0f4pMiV9a+k3LiT9AOLGrEc04B8hLDuYEVcNOGQC/BIpjlaxhJzjqGrWthESgn
YZpE607Lm1MzNSTr3jezTbgosrKOSlvaz3axYB4KN2FLc83cjZGDVts/tjTy8f0V5vVaSDqiTpKr
axgUQsWIO1iwkm/FMJbz5M5J4jsAtlG+bFLULDwftS1fq+H56lHgUrSgX0Cq1ZE4/0eTodeL3qsB
t/dCTIWdAo+16OZeggpsQVjtndEtMnOtdSEoN6dqNoESKVPJgf8omkaHQAKt+3sx8goIcGaPbnLr
8Ais8ZcHT03gHxXkvZUirVakHb1zKUiSijrmsd3N+rUwQp3pnwdBiBRPTsL4Z595zexTTbRLYiIM
NW8ng9WDQSjXnuEKiVwlf24rlOh+DX7NFFIhbVKqoyiGmX73NC9bh1A5LMXP4PyrmA0w4/rTxGy7
/Y5OE/rgEkifflZFM281T8zL5q1m5wzBJuK1Scrvej0+UuvfL2wy7ocxQi9GTSyPXCslRbHlNsWy
gqvEb9SHfpqEGMNeNgrIbOHbS6ZxDKpJ7zbT2oK0SnC0SzW4iNkg5z+SJtCYi6FFZv5O9/ojwkHy
YzmsW+pjKpB0QBYmuXM701ZuY/r7FKGLU2LBwsWZKI9Wogux+FAt7AxkJ2Wo5aYe0r5aFJr80/U2
Py8VvS6YOBgGzipiSJSdaqYeEF4kZQ821cZ3bq0pTwNJz6UWWfoe1JTy5JeWDdu956I4nUMVJuvd
0pyyrwaSr3tDK/4qRtnmuDrZwDR6gMCacj9OeVjR6J6i74O6/kuMmilnK3wDSnd+6zvtOS8XPbGv
kknlHpau+NhHXUH9Os9TCu/DRS8BzAhbq1CtWTuusx2LTLrLqdNdD3WL2lzv5cu+SpTDKJq4AuCU
TXKCC2F4NzXNZ3B9HLyk/dkTLu+8tSj4lGZyuQO9Ux5UGWLJN7VBITkohlmQHUmL+EdhqoUqYZWQ
OjPldKLg/6VPKJxLk8o5qVeBHiNZ+G5Fr+RHw7S8420DMTPvMqbQXa/eXsbQViTKRy9eGkH+nVRq
/kgGqniUpPgLuf72pE8jRTb6HZBJpKwmj7xQC0QFmxXU5+NV+CvFiBBxT4mUmJQMs7pXa0L303Kx
yHVjBcARWt+3C9hxck5Sg9p+Lc+XHaGShRk52VE4gyIY9+pApZC4PgoR8n6wSUtCXG212mtTldrZ
koDHiqHlQao81lTliGHhWNVC1iPrnHqS/PpzTdsq2llK4Bl3C0d7ndfwEBteVRW1Px9Oy8CKvyVg
cC7Z1JDCVC6+mhjrflIvnW1iItEzdBIiVH7EUDTCxdeDxx504mE2iR41o71JcGbeh9yhfXBTKH/f
LnfzVKk1d3sHrOv0EkTTWzoM6qm/7VypPhqcPXPYBtT6qPblzuy8YWcrdQ09LaZYNTWqVsRYdIX1
tkYsNyuSiEBxi2rtj+Cfmzr7zYJMpuYzCqSd0nCEEE3cei6oq2lcyZJ6M1Lu8nN6dvxgG6cVjdk4
PxeLaV2L1a0CLv/j1kbs2Ananv/YNqf0ZacN8DfCCxKvIhRnPimN03Gn1RHpNL3sk2I/Q4psvUBt
Vp6rEMlAq4/TT6k75Gvbo7ycIzZEz6W8sDJZWTkTMh8p6PRoTMhN0RO2ESA6sOJpRjTZW08MoUlj
2jFiaHm66cabdXuZZ+YTvNTNVfGT9qoqhrvqOhRvZpspF965yt2tMHUUXcIyO1G6aoPd74VRNCHE
EFsTQMfEc91c58Z8DGs3u4LOtDgqGhRxZlXpALjngkVoyufEAM1GiekqhF5zl5Otfmkq3qEqNJAc
npSYqf+lutpt6qM+DbsaBCsVwu5JzJq2/7UbnOFOLAUBe0lKtbiKOVvPt41uxg9iLpDqBQic+Elx
FOe5Q34YhhfHlJ4CmPKuADarY+aCSJ1GCdQGt17jxIgQKG21FxO94ZVXp7SbHUxaPI9MzvNE40t7
WdEbBC9wE77g2LxN4wFMmX3F7ojIFZHv31bf5vwSOIakKWvJ89yN0/nwEMRedhGNbCANNdYI6Ioh
gsY/J6q8gppGlr3N7JxOs0hOdCs/yqGee9sl6pXs4vmqs+6aHIGgtwmxwuiI2oWSBRmTLm1MmLb3
XMfcpwqqMRM5pTwJ6CHLhVawoLWcx/M0woUQXorxUNfFrtIpXvajcZuR/4flyWuvrqbyeZt6WnQO
0QC8kFP+aQndrJuiPvyDhMM00eZ1SQUDYFKixWtXiqnTDx14AiGg3XdObV2HqaEqFxXgkuhYrATW
1U8M62oorrWt+8hazDZdkZQTFU5HYRJLhS80Nos6VX0wiuwmJhXPC26XmW3zZZyWiuMWbpqj41vt
nsJsitPjfHw1eeReJXpDPHIa2rBRUbav3/etVD1GurX1ZHUEa9J6xxiE6TIQQ92K1nHjVTsxGxT9
19CdUvWgc54LPr3CC24ViO85ECJawdZFpaSoapXBVgzHsABFqfjOWQyVEsSnlL6mmt/ccaeKb4vQ
Z4F5GKaGtfDKNUNalCV4fjFMLQg7VQS39YKPrZlnKC1AB7Svcivd8qOrPZJs4JccIoG/AxP6bQjx
v8ER2C8tpL4vH3x1eALQYsE3jVF55/FxRfGus6rlUTu2UyN6ogmQojpahe8WcKAzIwG3WrRaVEO4
yTAqqwfNqcPXLqqd8ClPm/o1l5vvShNsbKso7vNOVp8oSwceWVY8KQa+9tSD9lh5RuduxWygc95H
tUQDgIHzgPL3MXKBSUWTc0kM8UoJ+EFMivVh8VdscxoSFj8PP3ulBMP15C3lEPuPUMfLhiGvYr5q
D6Kh+Eo2/IfOaPMHijlHYkkyZJejG8VLO+a4muo6xKhv/nWbbTXfMO5US/3uJgiS9Z0SX7qMX0oe
J2HHB414aaZGTPRpau69PnmuzeKXaVqQpnZ+Ls1wefNvTO8Q+uO5ERSlE/m86M1N/RvbkBj/zm9e
FoZ8/jOp7ld67EVgpV0YdwadiuGp5lStfBXGIBrRa3PyJAsx/jANFjTY+YF7EvbbDmLJB7/Z9s4n
h6tjw/fhuyIXKg8ZXPjdleYlovfx1aQ6saGex7rFHx3FjvPewk/zJWNd8KsCUzcaAcvOhlWaT22U
b4yJW1qMoTYJAA8DaJxtXa+hYfRuPC1shFGsmZvStsJDnnfSPcBB47Gt0r+kzOhOYkTIVd1wNjNW
LZ+bR4RDdkGU9ae0sRVUcqjUGMxQRd80VS/CJpo2NSC5tNVsLYa5NILdLdpxT8yWz39T+i+goQMq
1JQGrcAs3ejO0JyjqHKoUwm8gzQxv7IpgWsAQv5YemDQPf8ieobK3SZTGtiR/zmByhjRY9d4FXZz
TEJoKCYXJf5RdSSSxB5JZvuQQ/QqP3OSiYIstaG3jYVvOZAwcP+KESY5JnWcHa0+vA90I9mGbyZh
L8zSzxcfuz0V7Vh5o2+rxfw7p7fdhO3PW+au82v3Ove2gJzstdI56bmKgxaiBSoNcmpMFoHZ+t9T
YJ4UEf3gP/NJgxvrdVSyeuUqdnzJMpgEIfdTd4NZKBeTZ7SV2Tb5ktJ9h+RDPZ58HXj2pvQpJbIq
q1+9M4quaDQPgHpbay5wLTDbYLvV8TRPD1DcN4vG5W1CN/nrPBFAD4sSG5qXcpI9cLfl5xg6UjGi
UkI/Vtn4WYxE0+X69KHpyrVaDdmDsMkBRDDlaPPlxuQimk2qNliLOX0yQX+ibkdJa5azLUlqezG0
gNXnjfrom6ugXX7blXKwA2Vy4ULsIWypA7esG/fhRth4OAqWhRrUO3hGLlk+IPGBzNJD65j9Gd7M
cziNKJMvHgZY+DeQpo0rMRQNMfzvAOVDopO4xZXhXFwy3mKRMNVUW29hNmiXJcTQ1An3A0gyF2nG
PlcvMeh4PR+Du3oaCbvqm/qRZ4eDGNnyqINSVIdiayG5tRDGW1PJ6sVVkQrTGpjmhM3vZO1OH8JF
lZTh2nSk4i7IDbKzUPPuYkvR7vi7bQDPlvLcmiRQ5Fb3/x5yZZlAhkIxd6sfUj3IvvoFhas2rFSQ
HUnSOhoL66TDUHJwKlnfWgRFri31kCsoWORXIwu+keEqf1jhFkUNb8PvTLm1qJ67No5qLrPCw2Y2
jbPIeDY/NbVzELOmFMF4Hw98xNEaNXcyWMh9jMTNSlNL80TZ/HcoFXwKKBQkvSfT3Mw2E472XSY3
1JvjIexSP+QtXNa/llG7+b9s97urCtv0Cjl3qWsPpHw5pS/rqWmmzKtoKDZahQB+T7NJeHjqoGwa
VeYfOvkKm1gvhhSCPoB3N/ZiNO9LlUwKF8g2o1zq0AArn2SWk6eijSkWtb5AZe9cKjJsQ5UWu0yV
g7u0q6n+NTTznmgQylOOC7kSOqQLZDGML73RPHYRn2Cpr5ZGR46TU/7xxq/6jmpVdAcnUddloVMq
MzGrqppBI3pTI1zGiZ21maLWwZj8GNV8uPCLBs1177ffKFY5FJRVvnqQG22pL293ReCGyNjI3ww+
Y7vUtqDfyazspacAaevY47AWw6qv2zVCTelWDN2xC1eyoYV7MXTUifwKoYvjwE/liweTFeVGUG8V
siyd0X8G15xCv1bItvrcK+nPYTnFW8XQiRwXKrL256wYJtdcXw+e/L0dRwfmV1NGdSjWwfrWaQQ6
uuMEYyoolvDHrBKplc9iJJrETyYiC/V72Glpsu6tvWoS6CdsoFEOI2u33vSwTmFM0ZEEotBMTOhI
Odxm+arplChN3nFpqOtc7eCefZt2CkPLV2LH27ZU1i6G1JXWNVIxyzZus4MRJegEIhe7GsGff5MN
SBhU54s0dsZ6VPzg0JR2+qhF2jdEPJNt7nngdBovO4vGdvv61NkXMRiqomhW86QmecrSKJFY6pui
20Fo+OKmBcWETqkuHNWS7upJMIRsgHdJY9iWDEV7Z8+L1NMXnQ35ZFA3xA1wE6tgoG33Y4vSJemL
8HOjwlFpGvbXuvO40UU5PPEtdRlNV7dwRmTOV2iCvip5Wz7q2hAdeFRS1lA8d18jHo9jzfmqE6kj
U5vLYGFV5UEf7e9iHecAbt+Undz3VDySj2h07ruBcaMkk/tHXTGVL1SUot0JRGQvjo6iSTgK+VbO
bWo6TYomKCj7lOsCgfDUsmEazkfrnDvmShxC7XCSa0u9peLW8qWKQvmSVe7nMvCUvRiJRkyGkbvo
qI07z3ZNVfVTk2tjgVSlXDkv5qiNZ9MNhkUrIyo4QjK3dtTe3ophIhnPrZotUWNFE2OirdGV0Odd
U/2T6EWjn1QL0fU8O6oW85Rs1xxaSgVkOEveOf7sIvu30GvTgc1x7E/h1HhEYdJVqXWfrMxstmIC
9S0X6ZMgezX1lIrDvPQr/tcd6CHR9SfanXAStZhuOKdbMzH53MY3p4aUm4LWF4RYE2ZaoKIr+NwU
jp++hcYovNQSoWL0XEd1V0/aPRVwee7qobarE1V9llv35yzUd+Fh6FCG4znBXlBL530brWhbhrr+
A4b9fRU2BPkgaeD46O7NysquIpAfq8W4kL3UP4qhp/j+upChJrMj67nqR/SRovGL6dr5Jq57go+O
VX6a7FmhDl8omYWWlY8w6Z1lAULqkMl98Em3I8iMneqpGWCBTIL2uzDbSedvc61fGMnO5Ix2gLkb
puapp/9zOEh9N8kXMn3r3tx94FZIh0Oe+7bmwz43bwV5gXQx7+k51r1FHcS2TK3uJHlZh+A9UlZG
p1watMx1xHyxidlI7ruTaLIyfZJ6z9pGVWi6Z2GDGgQMjZqXC7ECkElAeHratUjHaKeQ/8kRf0Xr
m5qkPO420VsxF/9Aa1yIWSMIP2eV3OzGWlGpaphWBH5NJig3A6r03hxFFRiUPiYAs68cY6MIasuW
B5qch5CyJomxlcrI3OTwmcF2rSryyvPqH3lOKF+KC3QCqXuhsuKX2Dt/K7LvTfdzQgjA32wTQ8aH
CTu1KH6dtxHeQiX+Jhz/z/1/t81su8nHv61IDZhV+O7yaoLp1QSTPLTwnl+r4asPnp5qC0WqihUx
huyKwlh6taYe+AIKmMyLsIhm9FGRKzvTeufqxPXAeWh3W/K2Q18MCT9jbrMWK8XWui23dwOxLGHS
k9ZH8cLQCSMHfrgZQ8NzFgr31XNud2tFDMW6JI8z0pmyvpE9ysYp82ubUwAidH5l4urU+1r84I/t
dp5w6qY9VgQdby9DlycRMGmFkLN1nxB2ahwCpapR2Pdx5ehncC8HMSdPpqyzIOrQBp6OpqGYqPOm
W5eK46zUkOfwJSc4d1ExP6lBWzcf/qkXE/Kek9iFX4XmHjWbeR7sX72H1eVs2dHODhrjrjaymPtr
QgpUqWQgOjAb3IWjbtyJ3v8Rdl7dbSPpuv4rs+b6YB3ksNeZfUFSTKKoLEu+wbJsN3IsoBB+/XlQ
dFt2T+/ZfVGNipQZgKrve4MftdYh6rrHyzg1JRryb2VYzvuC/ywC38zw+EnsO2ElK3dZVY37WGrB
hU5eXR0vL2mglZHAytoMS7ZxkH0EBa+u96qK1zlGwA5UJFX1C6Q+2v4RwwD/Gn8J71L8pao6VJsM
0mRbT3GK8iDYPysd8hX+Nu09HnPtfZKS87JrE8bXMLW8zRTwTH5tU4N5CnabfECtQ1XVODW3S9l7
2ASYL3P/sp4QcberBVxsA9fza7uSP4qg964HNg1Q4FFagkz1Z8diWd5ghIAcp5OKqt2iXY7mBDKD
jdFEG7XCL5dqWTVa9YQoiPBDwxpp1jGPwnwTS8y6wBO+S4MTlGmCbIODW3o9FPrmUoeF6p8uo6Yg
QsHCjd9/6XHUpGqZj+o5x294gmzDc/Yrdhtq1zOsQvZXFE5Wa9gwk/VD0Mc0jtlYJ6cEnivq89Yx
LfJtRIxzn3rQqua6cY7kbN19ZA8PmjXAskYVeWXNsttygJo+Z0QR4J9Or2aEJgLfkG7b5vLSXrrt
fGkfCvOXdjV+Bk5yGW/nvXaDqyKSLCPySUPTnNvFXTfPOB539ZQc58V7d/CwFjAw0NuKxWzX4uCy
5xcVb1RvhDTrKXQzHlDL3Kac3DtdS/b9MhbrA//oR+ELEqbzvXCltRItqj1owa1Q7La+WEaPPUYk
E+TMbSiupjBXeRpkZ5nU+SOOS7cNauJvwKzKrRsJDYG1oH4LYDITP6oh++HRTsIf18TiBopme4N0
NQZCDSZAg99emiI3RqCITH57Y7QasbQCeLYarMaoDlVVRe3BYw8jHHmieNF8+RiorrRF0rkavn4s
r5rVIh9tQ5x87r23fKzmbWuJyNg2swtpUeO4tsGItFlzHxVso5YuJ82a09hb3MWLIM23BJCK1b/N
AkuVHq3A2lwWUetdBtmZ/GRoVrtPrTQ5fxRuBYp6mNYfLcgjJWd0LPFKmBPniZBkdFBtH0PUlaj9
eR0ahrb56DAmn2lETaOdIwt4h8uLXRrVZdWC7EC9aWPl9q9/heURiuvr/ovfZsMxCid5DHTvR6Ha
VFV1fFR/GZI2Wr76pf5zGW0O7XWIrdZa9X5M/h/X8pYX1ro63uPZfEDaY94loxev2kVCq0PZHykA
v97UWmBdl3GA9JaS2soQjbrJyO+sJych2Bu2k47LJXP0ig9lms1rNQT5gQRlJQyYoqh29mPueewe
W+1tGIwDzDnUuPV4JPm1aJcv7c3cfLcylDqSNDbPdWcfRdxvB00eU+FU73HhC56SlvacpHazGYU2
3Lm6k+w8tDWufawn1n0+1VjbmYjfd92XQnjps1Vr3l0FkbhE7u05JB/zVEVH1aUKpB+ANOsC30BG
s6+4F8Je4bn7tcEr+CmzTJ6flrZWNQczoydv5EfmZ/1mYq+98ayVqyXZYxT38jEbi3TjF2G3ywtX
PupVld5wB3xRnaoYo/Czz27xpGrIcXg7YcPdTHXCQmsW85fFAi/+sdgs8n5HIPhm6jsSfnPFHmYR
8ZEoZIM5Waoon1x5nblrctSAkkQbeAj/6cSjjHGMXCDs7IAv/ehoRP0FmxcPiWWiAFoRk2UaszuF
tAJleNt0RXanQFhLn1hqqi9K01uh5/pq6th1eE5Xky7M9BVY/frBq+zqgb00ZIlyLneqqjqsCp5w
mnpn1SQc2Z7Mznu6jF8mRdpilxpx6Mknmebrwe7e0yDqr9UQMhn+bTe7648Jht6tdW6SJ2HYq8xj
E5zViXSQCs7DQ1Bot2kbaRyWAH6esSyT52IQ5P/1HNJKiJTnzvLgLOBR1O7C0LB4E0OxbpyYFNny
MM3NDG3jFNufpaYK1VktIz6G/ee2SeLCNwrIvZl2Vbk+6oScqX3kRq6mtPCvxzFubvEoada4tBZf
//cRBWuMv6/RGw2eJFYV7Zss7x7FpL2G/I2naqm1ZR/v52E01ppmi0erGrvHLH817Tx7UC0OHiM4
GTrDVvUlU+Cd7RGdpEh093lqAmtu7DNnU5y5CynfBx7ZsaOlr50XWFsRWMmhynT33HMzcAc/vG55
zLXQdbkc50C78msAkLi++8hhzpgtzZ35PCG9dKma0jWfexl6v1Q/etXgv5tbEvvbo3lbzGZ3UkWg
o3zAQ7dCyvHPNnWl9yheEAoOyYKUC8BzKrDV1VGW3Fwa+wVNmvbevnCt+TjXqGMrUfYeBySeSd6T
NGZtP8keqH5pJm96Y60R/YzfAU4CB0v8Z9NLsUisweBkEmFXKzk7g2aeMxRkIDfxMzkVUX116XTT
zju4kf4phtJAqid8qQS3iMCd+53EwGZTBbP11MS2uCb9IVeqaiIOfpeIDJOeVuvXlvXJMOv+UfW1
CCxkWhOfVc2op3rtn+eEW/kdGjj+9ZRp2RoAAPYikzvdyGa21tgtxe+e5W3ZKTmfZFejKmKikOVO
WvxSL4ZgywA1M1uMSdoRRSc1k6118j43zracPOfTMAz1TmZXcYT09wxiuP2WNPgcTp2hvbhyeG+d
NrtVNd18EX2nPwOp6+9Jrt3keYXzdx+SyTTzaK2qZjkUO6DA7hU4vdcCfvyhad1yBmWvzfsa1LWZ
ExrSl8KJRzSnfl6NBUoZHAaGrepQhVHn7mWch+DHNaJh64/5uSCJgv1RL1CACOOtV+KiNfo9J+N2
ys5Br5vcMXPjAaXmYZ3VwudNn6OV8FobOS5rXNd+VF27fdP4l8sirKtrw3cIQXs1ioza195CnZuA
W4XV0AgMfOIpVVkDtjh9Nzya4eIZXtjp1zwM14Qe+z+KVN7ZiFG9zRM/GNtq6rsuyOq9HFxihEZh
nq200TexQcIeze4vatLkH2pUiL57zlCsYr1sn0uJ0XrrhXLVRjiAkx+UKIrymxOT3e67zO2fiEks
XmNg21VvW8URSR77q+r0qih45I1RXarA7vwF/+7gRtUsV/hryx9AnC1LI138t2upzkab/d/XSjA8
sS0juLGXyWqt1HyK8sLeqLCbdPocd6Ok+xGv+6UuR81fFz2KQ2LZW3cm2h8zejB7tCKcp9xIvW0j
y+yqW/baMm2RvtW4A8ulqo/WfCZqTd6XmmbU5uOY3auJajHPqQ84eAw88+jHIKiBrVUE12ot3Rr/
/pWi5zpKePRYUXgpIrNzgI7GWbLtpehXqieQzY9uVb2M0QthHMB5HD4mpzUniwj9oJUxWdxGWzBu
16aLtxkwVnKBOffXpSlcZM/12JgSbJm4vIwuEsC1mpEeZyTydN94c/QYmHHXh9shqqbP1oz21J/N
fYPSrmrWvb9t/m20WqRcYnq/jVbNcZp+Cyq0jUfdl3tOTs4uQ43+yZ6ir9Jtp6+IhDxoCBC92Gbq
QK5ydJibLceffp5XagQyi9tBBrA5w7gG0N5/slJjXFtk4G/YTaK8qmtddaPqPbjxYdGFCoavbK2x
7arsP8qoPuMr478NZovbUUNU2yOeumvR2Tl6otdOUgbm1VwN4glh8wFdOTF+rVprufHYfxAY2qE6
vOrLYH6SAFvQJ9HBeC3vmtMC9/ibdjzUbjq71p8iHy3YwXF+jE8wivoY/9G+jJfL+NBjvFpfvaG/
j/943Yh1/jJe/T2/j/+b9dXf3y5/vzdVVyMJlCcrcL7HVj987VGBnrMcfxh/BZMuQfDfKfeEDMyv
+Kd/G1PbOyJyK9lwOs4e9aB0G/rh9Bm9NqTYWu2TZ6J53CztmBdPn1HkWds/20uIdpf2Zfzs23JP
9KRbFRiuXAs7a9tVXmjudTNYHgYe0tyoHlWojo+qumqFxZS/dFdpf+zjcdx/tE/G4BApi/VHbJ3R
ZSoy862W4tknq/oHeruF5qE31s/DfsSjZj0iw7LN66BF2o8CP632pKrqShXaQLo8sjuBEgqPJA2K
Vj13N6rI6qC7SZZCVUNndNZIvHSbj7bW7oljq3qkzenWsqN5peapKapjqlGVhdPZIu/v6W9ytrB6
a6PnyneSkxw849I+pUicjLmLnaaOIwlnA/ssB+Rfsrw4Nl6Pi3oOmmsXlBh3o92unQj0wpvzoCLP
1qJ/V86PY8LxJqg4bnnTI+4g86OPdwGUUon54tIG7WbC2JUNR+JC83PNO8ht02M3BkjgAstA+Tho
m3U0+jAKcvOset1k4VmBErsyrHh+7BHiWk7DbCa7taVbwWsaT58MdAn/yLM7DyXDaOW64CPmhSeI
rP5Vn7NvMStgB1LvP5sw3IYdznPxGQmo5YhpDVj5osQ17nUvBhlgIOymN/VR1UZCI7fqqrkVshkv
1xrP2I1j5rxnI0AgOPywhooI6nkDM/GmLeux2rVyYsuMoN6a5OR440DbKtGCQunHku+hqNZjPdno
3dbaVaQXyTEzhvlBOCmSswjL7UfdCa78LhZbf8Qx1tCi8aXLFsHHrowPZtqPL5OfGisOgCU+DPTO
TcYTBQM8u0hGXEoanhg/C0wgf1Q5H6VHLWjQo0cL6AwNSj4Lr1+zFyFrkhrcNrIIT5ylCs8e0TtZ
btLR4p9keYu6ZgWWmBD8lVsL87XWFg9xkQW3JNzaaxt0Cd5QmoQvGcdbFu9WTQc7ovR9814VbO5v
Ld1AyjBCu+zSjuyArdV3AuT2fZVDTEnMGdntP6fYSTMQN4xfP5pmRDr3ukVA+2MZ8qQY2/BkvEwV
CFOu87kvN0aIEXILGOcmm03rE1L8TaR3nyrHjM4+Yp4r1axnJg4atvtqoGpJvt/fYsEObiojoLjR
zAWurJeHNmsDbdOnLWekqrS3szSKWz+LyktRYHWCMTQS2C5QlHMFsnKnW/iwOaKfbotIurBvDO8z
Es3b2o6q79XQvVatMb7Ynj5caWYqTji8Daeqq5rNYPbdk2yKcEOKPNkLI5lfiC8Ao4layBeDMb3E
fv9ZA2sCTZCaHjnsb4rh0S47+0kHO8XHO7+UOPPcxXPwoAY1y1cGzoOx8hKUls2y32n6mG0bG/0+
uC/jsyWDk8Zz94vro4NpjYBzkgTXSSiZ6NKNQ/elmaDQVV7u348oi10PBjiACaT2l4bgmxV49SeU
9/N95EXJTnRO97akjNQAXHrRwJ1KeWylaT6aSfPSE3fdRcQC9u0i/NoFhvG0II62WeslR2x8IUEi
ZrXG7Mt8H7U/GlObvgEo5e4HX/whDrxkb9WJtfdFqN93EdreCI/N38APIaClfW0jPwd3I8y7yMO2
WkgPy1mgDmUl0utgUZBWRTjN+gnsT7GdFmjFR9vlykdk2u/4Ql16nGVgbPAWe5ZNo/dzHd4bFyNU
7NWauhyP0ewRWvzrpaqrwrTt8ahDI/n3QXqn6aSdo2E8OmnDKgAYYzBCSCXogMysxJDnqE2c+7od
5V0afEltC1v1vIjLUzSFD6rPCzrnPq6lvm9LMKkDlIJ0nTmxfSUr1yCHtdQjVGbX3JorZN8YHtho
PNb+rmhQ+Ztq09jPLSlpyOwe+2CDjI+YwX9jYCn7OyESYP/6cFY1BG/7u9r1iTCXmXml2lSx6Cng
VWCcMTJhKdXWheZrYWjd8TLCeTWL6EiEYkZLVMLdqsBa4B2z4B8b07sne5/e5nqAyUzs3xdW492X
hdMd8dROVqoaeaN5i5siITzpz1+EMRxHE6SLFmTzvtNse8umQ38DgIj8qXYQo3ZP5Enej16THX3H
DFZRGP1h19my5Vs8rJ1Ht2Fv0pE3W40oKD+bWZpvRNgIXj/HCACU4I0n2LB4HpR1vWj96z7WBRnb
St6Gi10BErHTY9+DEpxsrXiNImybPQ+hOtdFXQCe930diuwdF79oJQsbY48BSbXMFyZmECnQDE8W
T8jF4oXVp959T+DvahqBH0IbN7ZdI2BjADzYu6VpXUs2vYdI8jb6+nKP0N1ub89DdgP9m1uRO2a3
WC3yWOQUcD8tZiZNVM+P2JvphEcwZBs930F7ZTRe8U/IYBzyo/YQsu1ir/lm69OhLhcR/tCBMdzP
WBwU8bRypeE9zy72uEnfcqiOWhjSZrYJRNS+gkDCGcKqEB+2vPa1zlechaLXSXerE1Ii+VqNyj04
31buYzuyTELyZePnJbKoppBnR4Qtv2m3xQq10V78OIAUGRCdqEz56ETaWp9OsXOWeZ3gWTOWRxML
pa9WXX5zdCd90w3gi0nq4ytruORd83wGKOsidVFE7VnZ9ZiI9nuu39TWSh+EvPUXGpli0irGLVhM
iRy+fPAXOq5qGrIIdZZcmsfAz+vHGe7iEZNpuWraTO5HMHFb7JH026xLEvQrjLOqgZQFmLIUKBd2
uwx9Yp6QkZ1eNdZgrrS6cB+QYzFX0+iGn2Xf3OIC4UcrHrXuImjLq94kZQZzpCmTbWlVPCkHK9MA
R+V4upqpBzGj824IU1nzJoJwxT6xP12qjQzNbecgyOSTluZjSNOtnxm6ftQzgc8WMqOr3AybG1UU
S/Km5Z0fL41ZuUe9xj6pTr2wUR8hRnbVOJh55D6okM6O0nNuFVtXQ/p+AgfGz7iy71IZWHdxJZsz
BENUXf9sEstVh8JkOE7e9Uf7mGn22hWy3hpJFqETjWHn/rIcd0SwO5NzWUotjOVofxLt8IchZrT1
x7j6XpzF4HfftczpV7bfTI9+Owf8S+3hyMk22Axd9c4OwMVFgxSy1MuYTBgUO1X96LhUSV5lgShv
/tI+2r2+SdHV3qhhH0VVEcKwyzvVYvtF7W/GyejXph2UV2N41M1IPqgi9nlrQ1PqB1VFqdxA8Rcl
nlHIB41v4QMyl+Uu8n3c5ZdZqg01TdjrRhoc1bihg/iSzeH2MmEZVplxuRVzOG3UrKG15UPb6i9Y
klYn1TT6eM1KkZ7VJLB7FW4j8b4mQ3E2BgJxk4FzpdUOBGOR5efuab5pURFtbdeKjoSVjQdjRt5V
jRg98U50S38Uut8eWkcM27DDK1iv0oOoasfC5MUMz00H378PnBOqJEi44iWwcexFpAprwg0ysO2B
uKX/6vJwSWrPfokTIz0NYNDWdej6r1YsuBXqbcopu3JenBD7k8KP110FYt4w/OwgCss4gU9Ldmma
DrdV19VXqI3qD0Tr3bUtRPrSNImBvkyBLr07fdYwhPgqZHqoM8vi2eZPuyScQ3glFH3MzTkoJ5PT
DdF4N0RYP5/eQif3190czNdNJr3nJHev4nqmHf2VnTGjm+qU1vhWmkSlJbKuIZEIXMgtUiDL9KkC
FhbXY33b13N7H8bDFzW99k13UzjIsptkr7OkuCHYbB2CAKh5X4/ybHleeRXjtvvkNIYDhbVMvggX
92h15GmHQyIH9w9EDp4dN6vekqpq1rowzIdynKKtWnHg6HFZ0UO39awVA+ZTo1s9NePoAO03ki9O
LG/MzOQQxYolqIpvBhmv6eviPWOZsf/mJhafx+BaJ6uI7cd4AIYx5N7bYAFl0VAfONioSD/qUc4p
EoGCudZLDL3KC4ouKu3+mjtHv1YoOlCt/Xoq30O/STCgCv11a7TmPgqoDjJHLGkYcE0mXgOGurN3
iYZFuOodM05oMZDsteq1GkjtHtRCvP2cay0w/Q2axdF7Hl/x8Dfem97oMO0q9JOTiPx20uxyoaqN
TwvCrK7MQyvc6Zmzfn2MzDS+UsCy39uTpV0B0X5vr9kv/F27Gq+NdUtGsnD2ep5G2yIwYizorfQ5
lpa26zP0D7wwzZ4HU6uPron5peqtjFzj3DHxRFp6g8DETX3Mb2ZjSeJ04l3BPWxN5sdhQKbgA/2h
2sh3ko7/if7QRjs/qjYFEFEdwiEvIACHehZCxwEObTf+bJFG1lLzrfG5swvTxfKkfutwvH5pFwF9
goAonC1D8+9Otu0rUI0qUmBPvX1WV+ZyhaD/7ajN+VE1fbRXpdvthp+zVAcJ8R9Tw875ZZYZz9/a
Wdh70zDS277IvE0F3Wfj1KisqzZVRFAb9mYd4GoFiedWtLJngwv3D56XvZZzJvkX/pyCO9guaHr/
+jJOrRWGkCa7hbjyS6Omh+7Gm8E79I5ItI20q3bfInS7ygMRY7i5vELGK6i11TqX2csr2LX0NkVo
EHey+uDenQ2YdsbYfgus73WVju9OXVpr3obiltSyc4wxCNua2O3exkbm4JEmvCutCDhZGrJ8cXUJ
O6cx+/24VEunRXo589uj6kXMQQJliofTpCfli9MXn4N0cM9wussXO+Uoz6/q2MV8bfScVxWzXr+B
4UPeKLbTc6oFxSPMoVvV7vhVBUID0vCMo9KbN9SbKXDLF2zf7et6SH5MDwskxhJU1M+Wm//t9AhQ
y5s7V5fpiLDb15EXmGuvsEBjWEm4zgKiPZk1cRbw+/ST6F8DRI2eu1Zod1FOIr3w00+9FftHQjwd
njZ19mnk1LrVPQFais9kFWiu2JlTiMOc1cbnscOdfUQfei8mLJK0aJKbLq6dlzlx/6hz3Cma/B5q
MlvshYQBX2OVutXZt+zxpJx2lR/v0sT3HTsO50+L3p9NbYNn4VCkIRDWtj+0efOQok6t7+AEdL9U
8Y7pD1hFPTS9Xp3jrIVhGAbFxrJtFBCXoij6zzlyKYdJNhgHTl1a3Boojq9Tz+u3qqrG6UtHMZkk
EVurvCzQju0msHJQeNKansaQKEJqiVccCBsy5JOzAY20BBQQ3EaTO78Zeai9OF2+ypyse7UtVz+G
o6+t1awoMvt14WATrXr11wl5v1cCLcmpyHFSg+PdsXtPi80kwvooEt3dENaMtzLnCY7GgHThMXIC
8+zLZYVQtwCQewI/RJREkv3PYlEcrEUmZ8Pe2191Q8vzHY2yNdHH9NnvMpBZeKV+LwRIvdD9lgJD
IGzszY9WiQ3tONrRte3AZ0MqIrnSPDj3TlvhVzQTbiabjj6i8z5wFyY1GCFtiW3Cbgxr7wB32z2L
JGg2wZSbr63p3KoXspN4n8GFxBqOB2mtz0ANqjC9VVeuaL5pWuyRCPytvWm7AAN73MULQp/7UePA
KXVHnqQrhpO66sv0x5U3ONq1ngAVZ8BH81+G4o4+XHp7ueiquDWByYy0WdbHxT7AyuqSNhv4gG4a
M31VnfUCF6mS1ZT7+ZNKfnma/YWtUnmjuvAPKDcm/hY71ckWJL+s1SSBdixG0slxZkZ3mNg5G4ya
gDYlsNlVW7hcEXe/0nSTdDEuhZf2JjTFXpK9XakRHxPyBGmpwBsbUJp/LpIU/Cl+gsjP8jKqXc3K
pG9vggw7ctXxy+q8oH2bpHp9z1Gifxalf5NMEiTIUvON4lnTk+Csap6ovoXFoskxFfLZw9Edr8l6
PjlLtQbPvGpsfwA6wUwd0Zq1GQXy2ItZPmcyntYFPnkHNZeIN9aSqT3v1dxR54Y9DbG9u/wNBgoj
ocQ1Qc31SXJte0vPt6p3yEIH6OPir9dgwdkWLhaKcqhfQjfdz7rpfXZtzd3kgB8gD8X1E/zBu0s7
qhybjPP8SR/L7sG3zS+qXa2TTAJ1zqCb79wS7rXsZv/z2NsGd9uuvY2TLDi7puMShjDQEOyKcSNG
bCUbPx7uYGEOd9pCz295TM56AOTsZ7tjOvGGxKXDDo0RqiNyDMwqShRYlqao1rUAYdfptsSs5Fq1
FXaWrrhjOpvm0KWAvw128VdNYE6HjMTm01DN91074BPUEQucPCGfXA8yIg4Bp2GpXZpi1ExaNGdV
LYWvhpd5Plyr6hSm5VWUx9M2zMAg+n3vbkvF3NHjsF/VyyXm8Vu7lfGyhaGtX9g9BrjeetOlMSCc
BYdrzNmuCOZjWXvaW8ct1SnYkXO03iMyyrcLRORbVwR7TNSqZx4S4hqF2MVhl3Y0gr5OuN7oxqMz
lFW8me7ipjGuE7bZ1xY8Gb8nQm5y0145w9g+lFoZ7OMpHXdjmk9PhTl+JfTvfk1d7iPoJXyqajvf
+iAvjgTTkzskcJGTcTP3q18+uPrYv3cmFr9e6ObnwAAUIASoV80r7Gu0EcQqZN/DbY6qKsJssK+X
wAxw/6Xxl8tAtVp9U2zJD6P5uPR3jpGtg+WoyfZ+jSFBeCJ+bfubwdOTTaJp3qYvOu+Mg3fPmSfl
1xLXzV5alge+ho7IEQBGpTNCUuRmvVeNZLT8S7cTx5BNAleuRpS6Nr2B3oluufMD3rnObjGWwsJr
6gruxuN3zF1abBrS+SEKOHAisnJWNTWB7KG+GZejqq7VfcHGtl83uWjv1JCQZ9hhrgx3ZaEG/OAs
RWQivhGVWXBQVUtG+TnW9zCe76DcE9ZvXxzUF6IVxPkHnT/5LY6yDLukpHrU4a5c6QUWAzWqLAcv
nOMDp6XonAcJfkjEXh7jqNFW/PC7z7LJf6xokgP5c0WBbtYumEv9CqtQc28bGZoWbRu+IsT8vXWt
9i6GSYDdY/CimidLJ7xSzMHOX0bVnrVzzMR44rQ9Y/puOnzWtEv0cTcjWO4jzlTitSw26v9JfhpG
1+LIC53Oq2q42Pn4axV3S21FEspdF9OM0dJgt6dUg3C6nZZLuVgBqUIYjYd3CGNqBFC6lWr8GGOh
3Ltz6kJfJyVhR+UMbJjTvuxIVKX8JlcOGM3nyctN8kAzPOCoiq6GtvNfOnf5BlWfMBYLztGQ/HGp
AdrcC3Z7m9juq09TU3TcWsPyEIVasvHDUG61Bty1GeDUVUieVOEgd3xlq9cS0ZN+CdzaUGA2WZ1h
/4kQ7b0TedkKa7P5Sw+SlCdYkd+bWZaTPo1gK/6UalRXSnDxosp46eGgzS433H6Mk+lQrBO3sNYl
3nxDXw5301LkjU8cPaq/9wUaIKqm2q0ogUXaTOxF0V++DAvytrmtnVc16qO5m9jgOGZV7D86mpoA
VuoBYFSrqdcTujTAu1pl9qUeoiubW8M5FyM+V/2UPJRgedamCwp1agEwDHHVfDaM7gXTy+R7aZEN
NXvuuoGxK3uj5ghoR0fTF5hKac53a4qt16CZYiI4xfhkDtm4KevGvpNIwGxNkYqb3oRRYg72Qugc
5OYDLy/jsV/7dQBFj4QZGZYhFjeqW8AHxRlm+C44IO4awsFI8VQZNnHV/dy7+OgYwLhKrSb2npmY
v2E0yaeddMcePN4rzDw1PCXOcsikiNetGKo9dylkF0Vqb+LlhquKrkvr+FLPnLZsV5aASf7Pf/zf
//5/X8f/ir5Xd4RSoqr8R9kXd1VSduJf/3T9f/6jvjQfvv3rn7ZnsNskPxxYemB6jmHr9H/98pAA
OvzXP43/47MzHkIcbd9zg93NWHJ/UoXjI61oauIQVe14ozmWPWyMyhhvjCo9i6DsDh9jVbtem898
UYnd+yGfi9PoEM9G7wlPlHxPAjnfqGpvOOZ1i/kObzm9IBPCWytMT6o2iNB7gvYO3ujSa7GzRPLy
VnVU5gi1qqnQNfMR6rJlftV3Vv0a+Yl/8Oe826gqWoPluvWL9DTadf3ab0BUF6+ZRTIon418rQbp
mZSbgFDowS6T59Ivz3M3tneGHdb7IKrkyrAq6OOqsWx86GpxeFI1QqrtXWto01UpgmzjN0V7V3ny
y3/+XNT7/tfPxUfm0/dtw/Q9z/z9c5lq1FAIzXbvHco5YOqq+3pq5f2gVc/KFN4qwRSVs+NulcV8
KvUXNYrTRM5hmhNBZJTf64UzowpHGj2ePtl3oHntPR857WnWH3+OcpZIyc8mPXJtVHn1fl1H6fiS
o1sxh6QLVA1sMGSU5CXu8v6hnH3IvIyJtFCcU8cmKnL3n98M1/u3L6ln+KYZWL5hGr6lL1/iX76k
JqDHWXJUfJ9b0W0Nuy+2NnvDA2HM/DkdqlvfTvUvpV+QYOmdhHh2nN7GQa6tVEft289o64aP0I3T
oyyC6SobG2z22u4R81EsK+c8fpBdmh8u1XhJHaj8gU5AdtdrKcYzcd7DwfzZo3IME3ru2YBV2UfG
QV2ZmuXdfMxVsz4W/WUw89XrqhEf7eEInBXpQL7vQDmu63KKrj2Y5tWlHlvYWPJu7VSvuwz5GIdA
XnyZEagZH915WpTuGtP56H+5i5jmcpv4/esaWJ5hOaa3HJ59y/39ExK6IdAzh9wttaTZDoUe4B6E
/o8fQKgkzMC5FGu0cxq28lR3ASR9WXWvnjCTayuX5X3ipOW9keP+mQ+BfVBtl0LC/IjiGkPSZZxq
Q9y2IHYh+52q9pNb3g+16RNEzbvtpF48DGuSulUjr6CEhMhgQFPObKvsVmOroctsZVw2IOoJkfpi
nXlGfQryGh7ML5cdgsP7dA7vQl2Adk9L3vEhd/b8Nt3TPDbZbhys5LZKc/MK2Ohwn/KL2GDEmP1/
zs5rR25cW8NPJECJCreVc3Vut28Ee2wr56ynP59Ynmm7Z8MDHF8QTFK5K1DkWn948jtCVJzSvRel
6KGYDZPylgTBV0UFfK7ozgm96ekJLtZDZWrNbgIYRZizje90Yp13sgZX5hs3QJnxn668QeQwatIX
050G53ZBUfowM1Nwoe/XNx20Qo8wXKjwa8xnwbfJysv4C2EViMk2Iku+WtpLU/T4/OoC2u9ci+0J
qXZZrafQvXXKJkBz89D8EDG5X38JVjuew4HJ2m0CIMyy8OOd6YzKnuRmjIK1UhtLzQmwAIBEf0IC
3zslStMdiTdDgKcl+y2/Yg/9SxVQ8xo19unwPid32bStZNvSra+R6ddbL2/2oVoEz4HaFitB7P2U
T6ZzcckPL4052N2ms6FkIj7xiMk3ZA/NPYbc5Ee9lnxlZY03mL5E5g+ej0WfA5VzBvKPnUuctQZu
JAcB30bXvoLvL7ypWJpVOi5GNcL+ap5sNC5p1iz8DMa7OU1ur15AS/4ssgwDGs669pZz6qQv6i5V
L5EGLA/Z9o2cZ2nf1bEJrnYTO+cxw5p98Kzgs9vD+ohHwXGjq8WdPaDj5uZG+LnqcohHnpOAjzGV
R9JMF7PzvGdiMt3CjQ7kiMaL4lWqv+7wjiStCYzMLYurocAbQJIW6+x0Ko+yLwPLidalVlyJVDz3
BdoRFSdQf80Rj8AO2M7diEixvy4EmzYlAxchr5OXyJobRBBpEv6a93tNDoLwCT+WdRIkvLER2LK1
OXnByma7vNYanSc3qvEXWA75UXiVda1t3bqOEWi6Pz85TOPjumQYuqqZrqYapgaD2/x9XRoqL238
3hZfBs9bG7OPgjYXRN5ajv3UBOJ2Hti0vztLZwhWFenxX/rk7BZ02DHOFRO1kflq2Za1YEBWXp1S
kk+TgbRg026IficcIa34UgUse7LohizCL0PWkVVQVYR4mCXbfuXCKvK7o7xG9t+mACF6Rs/KR1Gn
1tRFLjL4bAZG139+n+R24rf127Bsw3WE5biabjpym/jLE1aUEe7GilV8UcwoW9pEhbZ5WeAtCpDp
rRMo2KFr95I7Tnsknox+wdzvRCglqoWYrsmkeHe+ML/1hTXiU8v5he1EfRD6oL5GZbGQ/YFnhDui
ocVGNrUMi1AQHE9E7YyTGQzV7balVrAhb9T0Mokg3SS61mO8kIQb3fEd1t7Yfu2RN4pnUOyH/tRf
mkWbf/bH2Fn3GAPtE3QXX0M1vwGMI7RKb/24mbevCfFkCfT9MD+jXwKG3VCJ0HE4hpWTP855yVWR
heZGNpWxya+wUncx8a4C4WUdhnfQ5fuozYtHDLLJsDT193FUtPWfPy3nX/shnrU2iTDB5yV00hi/
f6ursjYcspjBly5ocYLW8tfJqr37KC3tS59X/aIRbf82tAH4Ad+1YCs72jMaORsssfs30Q3J1mn1
cCvMtFnXAUgXA3zJUZsLh8zaUTZlTfYFQidXY9uHSI+zO/Y7SLqo/GxKvJDvEAvELnZgcelLtTh5
2tifCswynptRXIMqmq6IEuXPri6+k+9ozrIVzEHKpgjqo2ymbdgvK9fu99V8ZelzVPMnw97K0RDc
+NpIq3rju3p6CGbIGRjI9tTNfCJr1o5vl03d1ydQe0AtZY8ce59V9joy4g6nhaxGaaqN+m8s+tac
30t1i/wYsc0HnmPFLo5qgimJSggjVplqxN08tW78ne1Bzqzd0T7bSLlNC2Hm9jmvzEuVi3FfzgNy
VPZrjWX/xwcvP9hff6Y6MUqhqbahmhzWtI8b4R4p6q53fePzqPvVKrcKELVC6W9FzBceNRL3Ja8i
a8ORIjpbpWPdpxPCuzYCi7JFHjy5is4EDsoReDaV6ta5Z4aLrAZXM/ZImckCrajs4tis/X5jKmxG
8Rx3UJ0i1DJcOrbE+z9/qf+1VOvCUPk6GypMWMMwtA9byNgUpWNokfbZ1rzXGlLzuWGV+aUYetT5
4DtqbOQme5EiLn0GNdKvzMxz78pUzzcxx3uMlNAgFVnuHUontA4qEJpdl0zT2euGalNgzXwH/axf
9MbYHItQIxZvFvUO0DUooWRaO17q7U3wewdZK9Sou9Wyf2r/a/S9730eibX4Px5p//rx68K1dEcz
HUO48+H9wyONDdzEmX2sPkdp+j3LroTnvfMQRdYlnLE8Ep8j9DReoXgkVu99sha3jn7SMNi6XVCi
UbOQ1WiaQcRGOW7kDeRkOYCSzRz98I4jSevxJ9S7Q2GgDMYArRWnP9/g37KqDvUs1TQm654YKLgD
CKM6gB64YXp9taWOydxnh612vk0B9XVrGvMUH82VBVqzIzKwdXZX1emT7gjzIM2GcCLO7nxVNDuB
iC4ELJqykHPzNL7NTcH7OwtRBu3OV4ZNH+k1dF+n1RbtUJ5ByjufAzXBnt4BjEeExOYQKz6Zje9+
tnq7WcJcQF1E6527KkGMVZ8HEBsiHJwH2RVkjX8tJg/RzXkgG9njNd6IGbgI8nM7qHN4iIFoKl5N
AJF//pnY8nfw2xpgsadxAbbatgMI0fgYGUCyMtHQsv1sDSDHyzok+IW7wDpSevulNL1+Jera2gVz
U+nBcKtGk53lKI9u3HuJCo+FEE8ZW0zZPVpgp3i4fUUN1H5pNfAfTm6qSzno6tiwePxUKOZRJ78P
+v4Jd6LyIkphn4Uf6ssWZeWvwNxhVBnjp6kuQP3hmrLPQr94qpTqVU7olKxeWO3Y3CP3GB8Df0rW
iTcoX5pwISfkeuauCjcYj16RufjEezz651vjp/fEOcB6Yhdj7AZDwY1MEi+d1CLs5/d8vsgcbVUt
qu/HuYD+87OvyszqXhZIpfzaJye/X6tEXX2b996nRyglsaf47V4f71/aoII4Tupkzx9tW70EcELe
EgN7obgcsn1eK/anPkI3vrbfugYOXdKpFWpNnvVml9iBQ1lkA9+BK8FgBJEz+qFXQk2oM+uuywY0
rxOooa5b7ruCxB9CIQk/E8PHLhq6fwR9rhr7IxuPPnhx8+bR0cG+6Hn94kIQOE9m4zwCZzPWvYu4
W4gb8ePoVx02d/geRUhXLNm4gDAf2qucO0w4eCWV4sFaZa6vkQyr8ilZyNFbkTdL042m+4SD40kM
mrHV/xFKkXonH+RP3kVWMNKetlgx3713yQs+XP+h+eF2LYy+VSl0ayGvlTIr7/dLsRw7qAWWRrnd
rLs+N+5EoTUkOHhZY64Nc58cVQtXv9X+PC9HM3zjquTYvBnjbkm4u6z6ufdstJZ5GyA2rZ1ciZCX
o848W9aKwQecwryYHNFkQIKY2IuBolaje1nkXoOYgRemyxlNc+trhDnt7WyGC8/z2rlQmxZ+S6xf
3y+N7Fa56FO77KNRX6Nu9Gw67nhvq1O91Pqu3sqmLIZMaxd956T7rimme9mnpcCDFUhPsiX7i9Hd
504xnt+7WhGhn99Gd5khmjuRffc0UsV1gqMRodbxE7Ze38k3+neuopkPgxZcmtEePonSMkDToN6E
Q8qvs/qYlQZq5WVMC3D5MAaX0Wik5TLxLx7SZg+uqgyPtR8RbSBluPW7aXjUy9E4zfxDx+2ykvgk
HlDgXEAKMrfLFQcyCg8nLX7UeUagyz/ec1wuHtUhbdeW1utr2RzdOLzPxnIpW7cZY6ktTV9XtjCW
CTH6xBIQ9rKrjeGZxjHUO3Z/fbbDJtLeCdPq670ckEXSA/vcuMKYtaz6aiFny5HGVs9BUpQPmot4
dtmI/hzbjnbxWgBJgEjLrwkCZCmyjq95mmbbDD3FnVDz4hnrr3s54XOo+/YhsGslRI0OXofbmOfB
cQZiT+NwhQKbXiADLG4zNHYyRyU2T+8z5DS/yHBRsxqQyabqsFmuHKIIAdbkgxjm9yypjpqPiHyQ
0kysxttnWW+sUWsoUdYkoGMPXvrVQECnjK3hG0ZFAIux1HzoJh95nLSxdl6kjqy9jn2bkvCbcy37
L4uksmRX3GVZOu55HqcoVry2ML0w6RsQAKzzn4U7N9/7itTkY5yJlhsQbu4iIJf7Cau+pVQOSCsb
3T0VIGZU5vY1UHksS8WAaUwe7LTUT0XPuzwVPYrPqDZ+npyZsqQpwyVVCemZmInoJodUkN/LotHK
z/CGQB8Fbg6Xpm3foOZaSVZ+ngD5b716KraymeiHYvCAhw1juZtGs97Ii5GEXObw3F57RUHeyYvH
tewP6nDXRJp4Lia1OyS9KVbyNlplX9SEcKGX9UgHtOhOJsIyYQt6w5uJjfGitKVB0TTeY+T+WfZr
Ptht8N3S2GD4FA/HYJ6uN4q6czHsW8tZhSquZm2R8gUBfTasQkGxsx/eRtEgAVAuYvzWln3siGdL
be3F0NTTp8avY9yewvGLiHx465X+zYiyHWkSHxCm8iOHGxkR0LmWnNiDBWnuTZ+n1ffYT++VoTPu
Jz/MYEyL4S4DNr+EMOFt4liftX2V1tuNepOz1xuCeu1FyaJCP/HqCiXzFoYGQ7DiLd3EmY9KfvSm
B6rLCauslLPXa8p5sNEBi/XyKLve+2VN7b2eP4oN54cBMzCU9cSLbavBwqFriq9OEiLbYyre85gZ
CYhmV7lz88K/54TjLAwoHGRi6bP8PrsIPbgnRXmKVKM/GoNmXtXGF1f8QuJZlm0tu2SRArTBpmVo
D6QiiWC3bBlcVQue+xjALdCXGBRJGz6j1GFf465kvWLQ8uLh0Te+52UYPheqXq2cMcXzyB2a8zAX
hR4h75BVO9XLmrPq2BRzTQ7KaaVpFEsBiW8t+z7MK5MB20vrCdKOdqp0dTr2blpioFNHT9NAGtwH
fPE9xDejMb3vnQjChYf0FPlWf1r7IMZuF0HgKzdRoi0EUOmjrSMcq8FI6xCsNLqdYjZ3tyaq8uZp
rFGHWdhrE77dc5NhYFAV/EwikVbPJUTBNcZgwdbxrfI5M5CzZFW3cYuhqZcmRqJOjujl3Axt294F
aEkvZdNpu/LABjO6NVFUdI/wEsEfzZPTyVLPeuF/S/QnL57UL0DB/4qAaL4Ndekt/ErYT0ml16vc
sYJ72H/5JuoH9Two5UCQf1QPyciHlFgFEiv4+SwtVW/vYNjGO5V/e0sbmwukPLHyq1HjkN1907Sg
/8FPQ6mS5EfEzm4RY43wUoZjsK4KIMI/nExPV7GV8AtQI8s99aW+w2aRH0BhWi9ZmRmHwhvHu7lV
NgXvlB9kz6CAk4WiGRMipmr6bPsmkGhfqQ5y1NUyNBfRtQcSz6jeDT0qd+60kU2yxtG2J6C3nsYs
fUaPylykrRKf3LwOrrqu/WAx7F7DIM13BTybtYUw5aufuxphv0JFlYVRtwtOetDkD03GCiJ8hG3m
brs0qyNsZrmgdq8NerfrYqjVrRzly4LKfVIl4LO4Zd+vKmBKLyYyele7N395XUiB6VpeY7TDRsee
0VK7+gHHsRxocollV2yFFx+pxZVTpfUrcumvMJP4fkb9koy3+9WZPIBa80UC7sl2CARW4fNFgQNS
y8DW+HUKkttFltMvnapwvvp9ikCFHdUP/vxKqR78+kqA4OrXrPJfLcVXvqdl98srwerdTYq1YC0V
oETnZLxM0cuiSpvNfxzy5lhHLpP1t6w8aTTdVC0CZwCQ/h3naTOvCBQVPoUdBQbCn2181KtMf0n1
6G3yo/qK8J/+EhgxCNa6ehpKtj796K3kJLjY2BoDtb5dEjTjITJBFcnmDJjcokJn8MFxC2dQ+hXa
JMZO3hGJSFAWRUySbh4dw+gaY0Fzp3EqPxD9CS957mW7IMFngd0awh9iCk++m+SLIOJImYcD7NJ0
wBkrsZ7kDH94RfOte5TjAbYjvHZzka1Q41GUjmpyGN3gxaldC8EUg9O4am29ylBmIKFzglsKPWhu
1koW7eI4isAb0XSTckBe07V3smk2FszQotGPgTM+shC/6I6VPdhxlz3EHDlAYpLJ6Ap+C0s/4scb
ZulRjoIYac9//gQ142PmYc6Euq4qiNVYsITEh3BWZLOalLXTc8Ibxi0BwskgezuxMHop4lgNZtrR
uRWqebSqjC8VfytEO49EszWKOy/7qqtO9FBUefxQYmK9d2LRkEaMIJa7aImqCBNvazVU1mNedJ/U
jgdzmxrN1a8d1FaKaZ8oevdp6vppNwlgnAHicJ9KA+WNiRDYxTJxyAEffrscekizd2p+Ov18t6KF
Ies6VnnusSd5GYFny8vrYsoPBVl0DLiYVs5wisxMq1MK+vTV+fmarlvHR8fNzKWc5QsE/TRWx6O8
B5pIJDXHleJEw3IgEninozB3V2C+4LO8Xd67XAEmxhgQbZN9svCw4tmYqOveLkXOWTuZpfWqYqJ7
8vFX3OVGit7bXHvv+1+1P8+zI/fn/dx/ah/uEoeu2AKdJteq3ted4m2jIAyXHNCm+ZQ23WtpkGxE
2+Wr9z5fa6dV12rGWl4mBzpTL5dmanfb9z5bOAimjXq5Ef30DRw48pi1Jvjl+epeGISxJtGjVF2H
zgP67/nSyoL2Te/EE/ixABCOsqYDApPqlBej7OrPf/5+/yvhbxicEUirWbDQCdvK8V8SRpnFISfU
m+ANoZowPlj2rjayJwhezXfLabdirLXPqu+IZaDbxrVEU39fBZO1heyfn3LU7xc5wMEFCCu+5HOh
IOu/smKQoLKp183lz/9l42PWxLBdYRsENy3DMR1TfAicWZrqhwFZqc/TOKwid6qBiFCYSYHns203
O47J8aJXvZ996mBj8Y2f3UJPze7Nzuoj1D7g5hoUK9IIkKfStH/zwesvUpGq5x7NsEdlTK9WqvZv
RcUHpGMps0uDFbTpws/089hUhDYHE3/tPOEhb7mOhm0iI7ImCzkRpEKPb1WY/wdUw3A+LEz84Y5t
IaJs2SZZUfKMvyePYNGDxMhm+wGLBVMkZX4iP+PPRt5U7blIdT8/eQWccwLY+w/9silnvM+VfYnI
0WpNTLz+5pt8mPfefL82dyHuwGqK0IQ1+wcDcfNjINw3iAPEQGpzxKDB9sXGMWtG5ykwQZcDzPk7
2QVaa9izkk5o0zIob9Kr2DjVTmjukKMbHtSi7BHTuBNRzi2Vju+mX7WotswXyJsoXhksgE/4R3kT
GGbjJcY6Tg6Kuo3XXtGbMlFyTIgRsuUExhDPhaw1tZkvkFlu1x8GshSt9oWcaPFTWeoaQrJVW9jI
6cXTMjDC7slOrPHCG/LQph3qXnNRDm8wpuLH27hFaJRNcn2SY4BY9CxrTnmC541VNmi5+oGGZ4Oh
nhKt/FmTfbKI59EPk2WfHK0b094LH3WafvKLo+q2BB/G5F5oRUFc/O9CDk4Ogveb3ByLo2y/D6sR
ksYkDQaStC5+u8qkbIz5yavNhQp+JdLa9OLMz2FgNPF5arJrf3sMA5LfYNbaglOYR2c3HyQ4MzKJ
oCrkTboyVe9Fu5FjclaYTtUe1dWRjcr8LP9fr6p14z70zJ+vGqWDunQGAWQjnSYUdDFoTJDce6tB
/MBKK9wrxE3nKpu9Pipvek8U30CA4dQNenZNs+YL/sLGBVV58yJrlmdyAsQlwyoLk2PiBAhHDkSc
87GRqMu1bL4X8ooKXdf3LpXkw6LVYmRSml45AwRCjE3PnE2gWspZ9r0XgeUHS78IkwPR4/iIhhcO
gHNNFrXijflCVslaJRu0Ua9RGySnyM9QwHKKbO3wMayqqKjWKTIbqEqgB02Qa4D41v7wyxz9jL7L
HuuGuHU/6ur61qzb9t7FNkg3TC9fiqwi9FIWHX50TA7cvr1k0XQi+JOcfXJ4yJ4KZ+E1pvE6DLq1
bkU9bWUzxxxwYU5jfC2D2n+p2LFobmK+JtPYQVj+7Sqru0shybDdbCLiAnr9lV/zYQTc9+pZebXN
e44/eR4UKFqGD3ICSm/jwg48624I3e4oihwJ4cEtvoIGnW/gFIqzygBOHREW0u/a0ZwWcgCo2D2R
kua58/wCdRkEZeMM9Hro6Ac5QZRoUisEXToHP9ViGaee2T31LodWD402Ts7VZibhfBlWCCcCsooh
sLFlNnZeqJsvZg00ax6OnBg0t8V5Je0ra+0EYjjM4GJ4X0jPKYFyLKXi3KCuMhvxLEnM8It4H9RF
Ci/XbY5D7v8kbOhD9418QnGPB9p4qcqS9BQQzLfanNZa2ChX9BbGh9ElrlSAId3FmT486Kgs3rfm
SY7JnkqzC9BJgbWUTWIX96ZpWgc8FYN9HRrGJla1/NOY1Rv5XlhD2y2DZqovaVKSwhuFuL29CDGv
sizP3jSDHzWuPOp+CIbyUWD4JK/MtBgJtELASagBKimm767dYQw+w9W4fRC6h8he76DRaeDVcVWT
MltaFcIISofkZWaibVqX8OQgt5burTLKCk5Ct8o/Q6P6/5nz75fgPlndVvO24P0lFF8X//FY1v/9
VMaZylABuZq2Ybkfn8pC+I2bWu3wbJqTc42T9op9R/mmtfhjdmi0bGUzQ7bDqnQCZhWZwWXfEoIc
+5WX+0oX8/bYxTJDEA+SoBIBif+7ppi2yy5jjLaydhstrf9ITSJT8vuxdd5ZkZa0bAxygRAZH888
nB3qsgBD/WRWPcKbqO6qlaHtbBMxTll773P/R5+c5+ZXXEMXo5KSlUIzJtmHBKcP3VQSeUxc79Dp
xX7MpsjYaoNnb8aWJ8+tjTvNBj1jNFGG5K1rm2Rl1JV9KF0ERUX9GNlKwq7MyvZhEKYszzSjsfuG
+6J2B5XJgPQXfpOziACka8PByUw2K+/JBtLyWgCr3HS1U1mXZMhKtObC4lVv2X/UQYP/49wMi3zl
G1715KeTec/vjz3fDNAZbZyXchfHzYCTnhN7yTZAyenak+U92d6wka0xbt2rrFWto6Iyhp9ebCM/
vZCdipW+oaDl7d8ny+uJUm3U+dLbXHlt0vI0lp3dgOt46BuwZA3N2/qhWrJX6YtXQsA2SIAiOci/
JHLdBzKXJsHbsHvumowIL3+RhV/BEk75gOJWZou3Ig2/BNGU/hVO0ZtZ5Sbb/sHjC+qAAMUc8mme
EPKceA5FyVLXu0Dm5u3SrSr3UPoY88lqY1svTYP/xPvGqtLawlu+b6VQKMVzAXbcdmrNdOOEU7ln
P+48kSa+N4zQ+FIIL0Yx0TcuhhEUF7+seQjNA20wXQp+WM+umvl7O6y6Tdmz4NTRX3Kc1HOwnhIs
6c1Gnb0ZvH5tsP2/JAn7il5ziy+6G73C8uqQ9dPFgUSuspL9vOvLCHvgT7OW6rZv7XprF67yKUC8
Rk5I8I9a671RHdBXj56ykADNfEPVN6ulM07OGfawca2LjpTMPNB6JHxRslLuda/2jlOalisrFe5d
1MNwQZf0pa7yGvmywn8WnA0KXxtfO9suTmNlop80ZuMrNI9w04RGBiKf0bBAWFXB+ukiRys4T7aZ
vaKyNFwqbBM4kjArDqdpO/oKYkhtOL02URsvVexvjvIi2/XXLdJtT0rdK3d2hpOsfGF4L3vbDbqV
vAjTxWTVeI61R9KsPlcR2izTOAHsqOdTUxgZz+9NfKJ+NsvCq46Eln5tytGwIuQgr21md6Ww9Anp
puQeXZPEvwi8Q+h34meVR183+1OX3kGDxq2s/zUmr1A8sTZiSwUTso8zzxOfyqGukOxAcA6gKiH7
mARNp1v7JJ+l6bxCxVfKjo7F6InHeHIebv2JaxF1A0nsNIN3z276u+yv2ZIs0xpBAEhLyV3aFM0i
mKEmyohdSxo45tWayv4CThY/iAhZ3a4FWIM479rOGvtwq+JXYx9k2yMZs8V2E40cHrKI4ZjnbETG
si6x6rn1laV1DtVJOfwCrpn7fO1+BNLusViwfQXl1kXh16r3H+zIC793fbnFqTgPFkX6NcUgPFoU
7ZWTsQgWeRyhaOFP3+vRu1qV03/FfefbVOXamz6ZA6pgCNwNhL0XqMQjs+vZNpKCCScICGwuzyHV
Q0+zcwhyzVU5SdZqo8ErynHSpexTKigzCyXgHqm8BxmEcIt+5w85/H6d02M9FgRTvu68dFi4yJzD
NY39tWKV5oUzrgqbVdP2mRu1Z3BbyMSJoH5UAvbKzlR1n1GKu3o+aMWFsvKzrruxm8KZ1CSZTZLF
5PupdgwmkD8z/6kZsaawjDRfdNVgA0CjINgHTaTAs871IzYikFl1bn+Hglp38IP6kzb7s8nCnZnE
rZ+eMYhXjrJLTrUCRCE9dE5X73PtAOdBTQS7JKrEStdH/6qnzYR7lTXiTJeY5yZSu7Xu5tkTvlg6
3FvD/2oMQGBq9tCLLi5WMbI+f+VDPCvwaeazGyJ+KO9U+drPO+WzQathKfrWUipxJrSVizA4O3Mj
YRt6TvspQditL8NNbSuzLwIjdmJG8BDx51yChCRqEjU7KulpmGuRVqYnv6iaXY4D4a0W/NP3YTT3
636tQuUHHaAeXGKjsG/mamCp6kERFLIpC2E4mbW+TULZUOgYbTDViS1tmWtFeNchvZk4RvIK5Ec/
OGZbr3QLqjN6GSiDBUQHoKuld05i4MM6D6CHVqx6t3UOpR+4L1XSLhPLHPBIgSKR9d24kU1wX3uc
5MQT3j4R6WIIYAnq2y1+rrzV7L7zsPY+Y9oeLtN8FihTjGqTJWF2QpYXLDOyu9ty8rt7zZ3GZRDA
XlcTkg/GHGHy51hT04fm3smq1/cuWXPK3lyFs5uhiuGPFqfOCUdyh0M/vDmU5sRSn5uyTxZTwc5l
AecQi0gHcT4Ug+4rAmBLjXwYQroFUgqyPc3tofZBMck2T/G/235avZpqhuZXpn5SwQ+nlZr94ICI
aGcmOC8BNAhi03oAK2xtAqcIj5ad+ufWmRNOSlM9t3mG+gXKvt/br0kS5z8yHQxpVenOs8KyB3Ag
ac5+X+mH3E7jbVK25QOnTiQ+0jL52mG4Ka/SuuLqj6xWAPe8JUvr9s+RP138Tk8iS2i6tq4SFnaF
MFS+Tr/HvIhRBp2jFt5fIp/lDybDP6bE+uDA/NBrv/6axtP6k2iRuY4wWF/G4XnUscbTamjFitDC
a6sPe5yQsPwrPYMdWX4Jo6ret+7KsItwmxZ58BBkD0ncXHPDNw+qIowD0QIMXfIiWYZdCwLGhJTB
qclc5eqI6teQqCwd3A4GLRqfm/ZVMxVz1YzotxG3a7bQTwgnGxWUmibA1kI7WDP4xlZhTyEo/UnX
ENfKjE/Rd5Czxt2UP2NG54L0QcFYJ7+Jc5STnVTN07Zp1T4r7oRRkU8CE6692JFNTZcQK5WjHT0S
9EDVW+/rqxhx4vI66EghKtJHRbVJuaOQusjwad2kIFNXvYc/lRMkS09o+Qaqm7rpvcTYTOKv1tSz
fUeoZW0TH18KhEw3RMCHpV0V7L1Fu/emMNnBxQUrM4EbikW+QKIXQiceakrIf7nOyfHEAg3ntFwM
ajg99ohGRwrujWPAMx96L5oiemyvwTEpa4B3xWY0HH0RBz2p+7gpVyqCbDg/oCWj9PqXOEeyr7Oy
cp35XrZQlDJdpb5ePESgAYEU6GdErPVzAxcs1sIWR4ZgicLNcABw7B5xMET4vIZIRs4weIwhTS6T
QSfkiK8bIMSy2qPDt0IPk2R+1OwndOwRaygW1kDEIJrav1K1NE7AZ776gbG1A/ZMVplH2cLrxvJA
NNxv/PSUGubLEFnGwW9UexUL5HvZtfjLSHMbvCOtmhzLE6e69ASZPz2VLNJjgOhrCyOjirziMTCL
JyGa9CBCUtWeeSR8fUUWy/rE2rsPHMzd8R13guycG1b0WinJVrP7HlOrsF7mpCPvTcB0XWUuksAG
/VAEGMDhoAdTNlp0XdecW+swAYNYz2qeG0x9z23iTOcgB6Ci2GTFobCdCg+XWRXm2sYeTHEoyugl
T73+7I0EZWM0Mxyt8nbtqN87nEcXLMnOHtlSRKH14VGLqvYiC91GOXEoMyz4ggrQVakaR2OsgcoZ
9qkgG3vtQaKsRitAvt/Ghhaw7bL3pkWjnv3SES/QNBdOEBxLotgHJVWG/eh2byn88bOpD2CjDT5G
A4DrUjcwFuZED7gR/OSqqxBI8CZH3w7sZFepbi9DxfhL7cu1Huo8XsZhOKtZetfAXcSdHnwtJHnk
MUajWcVZixF6GqwJWLjbxLfzFSLKK2vwv1i60f3Hsqb9HjNgVYMKYAhNAAaHovAv0iWRNTeP4aN9
S5HXOqAAaB3Bj6xwNY+wCEpQZ8I6xFtksFQXBA89fLgTDLZ1B76gcJZ/XmRd7bfDv/zf4BKOYKvr
aqQ+PzLJByDnesfX+5vLnhgVjrbCTjr/3jnBTKEZm9VkuvHCitANcQbnh6HEf7VNM5za3p32uels
S9VmB00Qa8dOZTh4SgD86f8YO7PltpFt2/7KiXrHvkj0iLj7PBAEW5FqLdt6Qci2jL5Hovv6OwB5
H5ddJ6ruC0NiA5IgkMhca84xu9jeiaiGcj7DNpR99AlFknpt5+iatrZAatDHl1xq2V6SC2H662Kc
4MSPShkHG61KnmJZPzKmun5YDTn5Wpm5b1T9Y5wRO5gYMMQMK4VhtpS7E+lKdhdIHFlbqi/C/pjn
reZFptp7UygakqNsTC3Lv41lZX472OcQIxIpBPkmH8kmBBv53e3iaG/G3WetmAH9VeVD6RjuSQvF
aYiVR0hVyXPKMbQRjvslL0HX6ZNUz6hEjEMRMpyVSpbszUBrzknoN4vKVsrv5mTccnTiyWoyfxqg
mTZBKm80tetQeLpECKjVuatld8lywoGtsJQe9Nx0k6pOTNVC3IHyV+gmxORmttP8/e9/f/GXayxH
4nI8ok43NNt2frvGlnA77doMi2+FrY53feNWhD0FxuDRZXhsI41JekWNV1uOzqouo3vTSf7BHyN+
LUCtx6BpmxjFqaMRivS7Nh42X2G7jVt8Q4infSwnFIakKdm9gkWtsxXKENj4oar5VcCeNXqz+k6S
jL2PmOORHJTeCDVNTym6Exn3Ez56rnZ/v5u0v5wmS7MUUQfnik4P8vfGqVDsdsQnO38TZfaVGLTu
BrlDBo4tD5F1glZZu7la2lxQRuxZsoTHaBKjTw0YvfBQOrvY1L5A8peXkXRZWCqTcs4w4SdToW6H
oddu5oEczb//2OK32h67FlS3ipPS0YS7NA9/0zOIlPUXQiD7W9xwfqip+erKQduS1AdVIwjrY2Fb
aErm7tmMfKrdR2jj+kvpjEeudbhgCe7jql0NV6WvNpQr3VNrT9kmcYD5Q//3BIcVc0dHPMW1UP0p
Kg8AldRt14Zn4QBrCMj8s9p8S+CIdRzDud1SanT2g0NxbOgywCQ5AZukGS1c7OxjoIzFzh7AF0c0
d881eku/DgLQJWHc39jWRAOEviseXzI8ZZm0mzqZvhQGzcAIC6GXKpP0p3C0d6XpRCzcyn7bJn2N
fXByd6HUd1FpNvf60OWY8jPbHwm62gWGkXAJd5nemeFAOWzuMIjp9bYxws4LKmZ6bvKKky5q6y+K
YZiXOmNCpijk3QqHpM0a//vGTuKJ4lHwhLfMPQ5G/F0yUcLms042x+kIs7Y6VG2H/JYyxZ5LrDgB
nY2h7H5VdXJwIWroTU8QVdlFR2tpThmsT4mLjIlkjIxjO4SjP8D88lzLLB5dMOYHt5dvJuzBnFmA
Jg4CB9ld1TK1u0Wxw4JIRWh6CqYbV6vSQ1QPYjP1RjxTXig8s868iazwO91WyGGtgT8OqhsVG0r9
yn1cfCoMOv5EN4j8TEAlk6lCbMPhO3Tu/LEtDetg9O3sddRsVVPcQYRfcoGw35Vz1/7Dleo3B837
oWzAk7CpV7tw6n5zUEk1cDkv7eCb1cQR04++2KS24u5SJDs7ocaSLm3fXy3L7K9GKAjETMJzmeGZ
Z2zZjUb/2C8JfVj9nnJ+lL8/07RftV/rp6OAjsNHaDTvbeM3c6dQtazJ6yp5GwlTJAWDmN5BLe85
Tkpi3qfhoNkEj1W0TryKcusuE+1GHxAnr+T9agZklUzkcOjZThdWu0OjQKUv7vL7Ui1cX50jbTcv
y5MiHWJ+/kz3jdwkNq+MPnYMOf/wdf4y3tk0F0wXwYGwNPsvgBldG+Y5HYf0bYjlLbJh8Shc5O4N
CmMv4Eq5nWST3XXQ0NBJ9J7QJhxpwhFeZzJgKzqp3m0rypfRkShoU1tHBJn0j/bw5JbOlymcqqeQ
nv8/iUXc32cz7HhdoxOj645rMJD8umK0RNzmLZEFb0oI+GYGqTiU9ocuS5gqgC/dWaM2biIlKI94
dmgPIYt9hDZ8Z2fuqRCWeVwXU72qX5R2RK9XHLWBtKxSst4R5FNsQtSVdje0F11Ux4TC4V444QIs
wVgDMc09NcOsbvSg3RMN9HVCKfZZTx2EK11zSfKg2VMbTp/yvqFsxmDayfHj3/9yvynY1gPRMVi8
OaqpoXV1f9PLzLmEnDCmyZuTa63vplbIFTzA9t0693pcpWdrFJaPV+ptUgiKkuNJmVrznI+Nj3sJ
APEQXfRRbW7MPKrgW4tPNsH1d7qjHEks7JXOeMbsSxokZo0t6sV4U7dZ71FUgX2ShPV1LoIXqUrG
6IBFFT7XDwG+nnMjYZH//Xfl+PnL743+h0mL5nCQWsL6bUxohtxsnbAo3jLTVLcoaYcrbmCXoO0+
tI8x08zbPE636GSKizuHj0YXfQ/qWfNSVTN3meGGl/WmdCntQu4B9mCirMRulUiZ3jPyBsfKaT8T
wTzeKJR7nS73Y6W5Eqg8AqqgPIq78Wrw2e4MgEMxx9bBNUIy7TPFuBtp913T4nNsH7lOZ6RZkuMA
1aBw9Y1ZOdhdVf1DbUk/oEevp4Y4E0qOlr/rVUi7pIRJdDMF9vjK5tJI3esQhEnkSUJDNm1YLM0P
lljzg5kXm8mwFEJNclApGHRuwT4UN91CPQpztybCHiA4Who+mCmVZ2XK6i0tilv0i+VVG5+6bo4P
LDlD6vQWpu68qEgZ7jMPIbjmzfoHpoRIPNvhTVry7NYNWT5cfICBb2gqprcZ0+jNjKDVT0g82eQL
h98yG6KK6+LKnN09O1YZn2lilZsuNcyDiILxNDnT9zGWGl2HQpyCJdE10Iq3SNagLqhjbggNGG8q
UjqCmlzKDrbfyMi+M5l1YZGj4KEC91lKoYa5VOD63t4QPXMe+waoWJI9W0ZDpuWSwKs51NzQDOGN
Eec2mtqL0X+nQd/dZkyGNmBEjrDehr0RNOkzQv9T0FAjLqcvTqaEN4zg9W4MoXo3SOs2yQQ7gtq4
ejaXGxzSGxJaq5swqL7AKHpr8IEfRGleATsbD4aU48GGpjrApb3VYiSVo5l/LWRzMSyo9J0T3g3k
bN0BS/VakT+QHFF+t0Mu7daV2r79sRCztZloPZwLVbuOptAeJxHtJ6dK7wbWmDDPpu7AsER9e4gG
IoQinLTo9Q5WTOkfPClziyp3/YSZyRnF+3QJJaWq2XHbu5D8s3+Y0dt/WVXYljB1k4uh7Qr0hr+N
wz3JlBx1hnyziI/x0mhiFpfjy3JcyRjKDOjWcWoOyHankeVebZIQ4Iklwm1EMOPeiuev+Rib+ywF
OJ+YgMdfqHrYGzBZ7jFNlgoVKycu5zckRGIGAYXHEBde8GZsUqsYSH8JrI2mY5MOh8nZinAC358P
043avqRZcdARfT6ACCgJECzkBQaJuUtK8X2l5uAa2ZNdoh/NkR4Q+LL0c9722RbrGFcRGbEM4b2G
PDZ3eGK0PeYBvKFhXJ4HoFrpkvdZtI18lIkmvLl/yul8wV0bE18tQChFc/E2OiiNrLHv9mFAQyld
DuGgia990k+X2DLvurlq3tcw/+cXaly7UuS+lmDFEIN1v/373/u38vqav7X/d3nV/zzrv3/9lxf9
2Oj2tXv95R+/6OJuupdvzfTw1sqs+w+0bnnm/++D//W2buVpqt7+/cfrtzwutnHbNfHX7o8fDy1y
epOKxJ8uB8sb/Hh0+Qb//sN7zeLvZUNSwF9f9fbadv/+gw6S8S8BfczGe2/opmmw8ITwtz6kGf8y
KCmz3rRY1CHZ/+O/irLpIuh62r9UuGXUQ4DdMptQKeC05I3ykK79i4WyY3DFIf8Ymb/44z874Ae1
732H/+8UP+3X2QrhLby3BgwAiIuqU6szf52tYKYtq5rB4Ypdz/VFqe6qxYjTq9W4D6uo/1Aa+JCl
ETvbOja51JAWuxFdXJH0IB/7oMyfcjX7GuYlgjc3wupdXGMr2tYR1L5FAKdCTQ6M6YXsAS7lTdYf
R9c4YOP7MCwuxCLBheh2jrX70w/x44v+GU9oLpfdn0aI9YshM6acYBsqU3ZruWz/SWZsFFOVupEk
30nT8/3gJp7WGV9n0hUOURcWNyztoi2OPdQu2JU9ynHOTTOMgkA3462jWX52x/52BWVoYjldAWfu
HK23Lg39eXVo5J0dY4RzDWw+YqR42RB5cyGI8VvP9PgAn/ihtKV4svOyYXLawjpNKpSfTtHtLdol
XRkN54Y1P5fNzleKeiB2qIApLDF8px3Jt6Pd2vtpomfJfCk46xCKAwUpWrv0veWI58y1jeiMda1Q
mGHR432kb6AfCjJsiapt4n/Yp7/R9N73Ket3rCXoodW/SLeN2I4ci6zkaziz3ullFO/c3pB+2Nnh
E2J2zyTJ47SK0vRYifdFlbx05fDNWcBbgMQ1uDYUk4NUve3paxy6spN+YSHprhNsdo35mFhkXouw
2bCjNYIb0LI39NvDrEPIk1nDpq/64hyOqh8azOhwFM6UpdThKS0JPkMf8zhmEeL/LCU3DXI0EW1a
XhKWzaWqBhi15aQjwKR0MugXwVaVMPS2tUDuPmmDeNJt9qU73zmRlT9PtEN7Ox+2nVlFl1SUt1Mv
TzRtUi+e5u4QaeZDGjvzIYngqmkdhG1Z3+h69hjn1nD6edO7MfOMKYn/aTn615OX7rFqc5RbnMOU
OX49xu2JJYZSZe2VplsazhTpUT6y6xKFIDgZbJIASl5vmNZlZL29T5vItwIug1pEua9JoI+ZV9kZ
6k3cFT7RaHu32+KiUp///lz8dV1qqiCHbOHYOo4kdblZam9/OhVNFcxVxVzxqoIFPSWpeUGNZvpm
NMRbOaGX/Pu3+4118/5+rso6nH6VcDFE//p+Fcf/XDdRed3S4Y9uFbILOgAklEpMXzTCuOLWK/xY
n93HmhNqozI/sVxAla6Kq1Ea6oP9oE9u+Nzpan5UB53hzP6S1HKTdbHyDM8RlUITVPsyUEmAWeA9
5ZwDiNFs9FxkX/zDwn4dq/48lrH3qPyZGoImy1quJr9+IdvWMZ4irSIZWX+xgQGeyR0rFo454VtQ
l73QSlWfqn+PNqRSbnRGonMzs/5JrPohxgK+Bf7td4IX6ROjIZSNu/UmNdw3gYjkqMecghMccKov
c0gqfNGBdmh2mmwY2QXfzi7mYTeQD5IE9QAgpwEAnPfiNCu6OKlxbeyQzGVXqiNg7qkKfXTxatLL
Pk34RGnOSJspbubIbd5RDqGl3ffUiCito/k1U0ixQ+aJzlVpzlHDR1yqewry4m6JGlUalRqY0Jbq
akyKoBOITTWRSBdaWXsOymLYVEZX/MNS3lymiL/tdyaRmmAxrxlLK/jX/a5aFHdN0pUuE5FFSxC4
UMzh3jGbTwPqkHPUJ5o3oHXZatH0DV5e8qbnAmNZObzWKdmwDT3wW2J41WM6KJh0NDt4SCYFKPDy
XELdwJFM31jlXY0lmVmzEnzaDgAbZyKSivyJOzILU5ZLGSNRYRmvhgjsjVs9sM4jqaJpXX/qZ9vT
6ukuqfLhZk5n6ocGwXxhIR4HLTV2OIGMA+Xo3ptrtTigmKh3hTEahxiphKIQ+DHSigSfXCzcOYRe
QfO5T8lXyvSKCHD7HuPr+NFpTezD/4Qjo7S+HLq/7GLdoFhiW+7S+1lcNr/uYpRCsdpEnX7p8oBY
TpGJswtv56y2o1pvoEbvs9lyDusD680I/1rxlOU5DVKBevfzNSJQvlZMWv9015+eYtpIS/Cm8cKf
W+vbnPhVymKwN5ftrg9jLv/Pn+/PnC1F8eh+GEhhWDavdypDkx8VDb38zxeuD7y/5foBI+qQO9cw
nt/v09dP8PPNAUnwYwS2VI+oQPG1/S/f6eezf2xXfMtDZzq9f4b/+TK/fa33z7Q+5/1NZZXfJmIr
EGPu1/Viuezp9QmBQbbI+55fH1lvpnX3r38anLJpfY24xu9FL2Y/aMMbRQ/OsdDcA5wogJcXvO+k
hLujDkyoCnZdL+GJMI99xub5HcBySizLh0kZvvelIY4yhbpgzN/VsbO2QOGfujR6zcZuJtpi/FIt
fIVE9ok3YJQnCPosXbX6EEj7mrQaPuvWCvdzU3zUYqar2CMvhVT9uBHhnmYaFnPUMxLm6y4pFF/X
An0TBaW1IQOi2IQ10wTg81dNG0pck/cDMUpeSI06zsBXgGJFo4AXb+4ChdKusQkdwgi0oMGBqSLE
LBhGZc82YscuPTV5Y3Y2e7Uyw7qIT/SQvHbQrI84Ka9W/K1O+muPSekS68qRn63bpVaD1ku7leGC
Ek5YT6pdAQLQ6qYtHJZ9zmmwLVwn3mt6+UAaOBckq99x+r4Y2YuTU/MwJ9iJce94JrKhfW1ElZcY
wN2XWOHYqRI25niVQiZ3mlY3ZVpbfhtHRLEZ4tMMTBYu3SklrCAM2+isAEvcYAnyEURRWrUavy0a
7QbfQs3d6ac0UDdR26eeyMZviVk9akYjwcdpD0nYXNya4tPs5g9zaLCD22qPYjraZxCBiuApcKtg
i0nEK9FJFrL/imNh21BY2HcCuseItow8n5e0q7ygrPR9tzRzIiK5nbbxRsUqFqO/OJfYATSxZVCJ
YfwdlJpedWRZJ67Y51QqzRavCqoCp9maqWA/2Px6yfg1rrOH3C6Ui+YwSpaGfqjscRcKRT1Odt1u
oU4kXuEQRB90N7ksad/2JsYD8miN2YubsDsQ+MHlPapvanPaW1MfHGWdYCpJC/Z0N0+LqVbbaC3q
tFkmzG5yhuLU/iBqXM2zFhYbLFh5Bp1S0Vrp23OJtEBXRyTRJKbZirbJB2XyZm38bg/pKRufDTP5
ZpVyh7C8900jAWNfNjeOaZ9KNQUQMtTOrh6kn2j9F92O4OKamafEDx3XeSR94qao08de3cDXpORi
0D0T+HE2VMgDRZyhrqAUierboTK8KpLkGbT9XVNbDVFP/YdZLbGOVSC5SsvCUltdFVOTpMfiPI5b
MVzs0N31NaB8NxA+YeRPel/taRGH27asQOOqRrntYkTX01jgbiUC10vm7NuMYJ9+ejf4Y+fNFRqk
CjE4s+7+SjZGCgdGxXaLRnJRlqiThScKxpVFOi4UYIRtqROeBjHtisQGEh3eMmBlJ9rTzxMmLlZ2
EJ4LTT9NCIh9aLMnFDqmZ9gAZGMrvDcgnHBqJX4UvOaWQkQqk40dGek7VuvdSZ2qnQMF6No/2Qn5
UoBAVAZEcIZF4M0oB3AEysE3x+QqW0Pzckk5LzHbp5oy9E7MgpJsOWzGpTQ0FtVhZn6JNxOGpZh3
SeJ+GKwwQepX0iAmyKnT6s8cQzVR7Y5z0FOESmZOllc9zNRpavOz4rD/aHmmflWl2s5YtAi5hLdG
Ljnly8anmCUIjjUQXrmYoqwChRJR456m1LiWXOdtaDH18gkLiIf2meXQF5P6V7ns6di0Zt9wqL3G
OqOfFSIDN/YsxUavmslnMiCKxcllrJEeUrxWGSCB75foP9RpMs44uEhwY1U0J0Zyn+G77rWpvWvV
ZEtR7ygRb/MD6M3esqp0W8Gkxs3lulCVMKd1SenJLn0Bnw/jWfNay0q9rPsYtekRZaGzaezFVjWm
5HPJ7oqTvawV7TgGRBEnldX6wzyKbWTdd7Pm+PrEohFi5bmZKvKkXZu01Ax7bEbdDD7rxq5r5dzf
IijWzjmcYbczH2M124eMh17UpGBcgnzeaPQQiyBbXWeEp5ABHGRBga72Rbr9jSYx1RMD+2RC3bYD
fuGZnqjTR/DCAwj+LQozrbZLvtxYexh2x12vv3KC9fsMXgvJXWg/GnJ5gM/sI2bVpEgWHpZQsR3T
cJ+jnx4xGGynRsKPTPi3savnOlUfNhWQ3AKCIDpNdBcuxkBFtz419UhqWOdX+byXgSZ3iPh3dQnj
A0IzsMUoS3cDMM+NESuk67RIZZVxIuHBKXwioI5oxplB6/qjUHBFxETEbCrcY3jyuyep6AozG0KS
KZLaO7dz0ddT/6cwcWcn42PSz4tt7qL2wZss0jch24gWx3gw5zn36OV/UgtRbESEYDo2gCbhITA3
ySgvpPM2W2BPeF0ljVqz+Gg1FYM0Bzl0JjRtzeKCMesjYuDWbTAWnuJKN74OsXug+SE+aabS+65q
DOc+dJVrAeLTW5+x3qz/pvNi+7Ki8RyYMz3i5WXL6zEuml+dkPfu51l56EbK4LCT7X2Yhgh8OvX7
uo2WxFal7OXHmuvpzoDIe8KkpxB0mRXevGyjcO77POu+WEkKwIJyMIl5ZXuTST3Y6m6jfO7zxl+3
Zc9gvgkzd+41ZSxpWGX5HoFBeU7gJ25oDL7aSgViA+G4RU3yk2IIHJYaoU+UXYaLokbjlj5n/qJQ
mF+fyq7PNjINKY9E/cTqbcDYNxPK0hgcuu9b6y/J1GZfNRthWgZ05pY6bwciTel3glLLh6ByP5nL
++KGJDvHjj4hHGqRHoQRGbGdeQlTLhmV4QK6CmFwkqf3bbRrMudlTRm5b84jq2Z/Cnr30PdC3Ksy
WKIieZpqfNSNyvgytYrq6dh3bhE/iJPZdvD81SZ+tjXneX2miQc2ySPtowyd0Y8R+p1zpQ2vi0TV
KLbC7ZWXIkf6VpvNNyeMCeWx9OTRbRplr00kudqdpdzDjoEmtHwXAyEWyuP2y1i6BrGCTnQr7dI9
WVOQ7gAldqzgnad1B4msvuNyVX/MzFb3OQ8IOUvr5mracBNLVWtey0Vrumy1sugcG2VpPlR4rUhH
oodRyLh+yPTFJ7o8xWW2S38jeFVMtKqOUIyrq1vpmYg9xa+Bgz4HbvS4PpWw8ochWcoGBBH5TWWW
55zj7troucJUTRqvXeb+2JEO7cliLvoHEcztwSG84CCGjmCYsoeKtLzxgPIWxoZLjBfbMNvcWhOk
bloVU0M30dmP1Lz8OhgfCRDVXntShbd136iLlbuD8seien1CoZwxymRfkrgj5kRpMF+Q2ned+Ixe
MOnFV7dkfTmIL0Ayq61hDOVlMgb90peCYJnlLXJv7DngVEskhFd3MHItu70MEp8hchj7izNs3j9K
I6mudtgIHervF1Eha8wR92ztVs9ugv6wPospn+l1vNe1HBUdxSpPUN3EeZ2Uh/XzEEmvkjUUq9c0
M7obtzX1LfqA9pVInvc3yqO598rSDa5TRfCxWtvutuhM58Xmx1rfhDoEDionr28ZPInKITXD78ja
eqHP/v6tTZdYIxad4jZjOX3ugKj7ESPeZ5hH71+7bXD0soOiOxAV+TlfhqZlcU+wb8lT2TFzx8+j
uUF7l4a6c5ozVfMnI4s+Iw/crd8lwB+40UrrECdKzNqgnk99jMCCg2n6lIzGft1Oh3wciJuV3ptT
A72Ka+7OspTkUx8WmKX4jRDloSRImvG+1RRSpZ0Z6EfC6cX0ALkNz0hDhD4xp8T9jNkc95s60mOy
PAm25RndnWeO8/gaO6m7NdUpPtdmqT0QwPN1UNLxlZNHpR5gBbdOxGxfjShp2MsLEJrcUJc0P2Sa
HhyAfIB4jbThRbTn9YWamYx+R13jxPU883U1aneWU3xYH6yI2qOACitrMJ3uOlZm/r7VJJ0fhkGV
T+jjrSO6IANsG0Q5Wl4aY+ErMTv5TqoRwolMhfhFgW/9+KqFqY2ylo5RNRhvRRabm/Vj9v2IRdhO
H2Wr66e4RL233l9EFYvIDtDGVDI7KfCkwDHUnmfbOKwfsdSnELz7JG4SPHF3iNe69y1aqRMz18uc
+zixtHM/MVavm4T7tvCto0/O2EHVVZp5r7pW+kmNje26yX6MJlgesUAX3wT33bSET1ks0hToRXfg
FckUaWuBbCrWiQsasMov332soiNlnvm5LEzWZwJRGc70+XOlMrWX03xHm0NuLCNIfaKSNSyDRv4o
HeXz+6cCgEzkZDncquQE49qhL7A+0OJvTEO7+NDPVnXs3JQ17ijT1w7z8/LLy3kw/RqqzzHKSlxn
WkCNWCsf3vdOKzHGhxWZPViwrrimovetNkJ+gCQePNpiyE6jng3vP2CmnOHL9C9OWMudrhccMmNp
fXCamOUpX1KBAOeth5gM0Yyth90EP+RFS/aqFn0dey7doUjHk2toja9zbccxaG/wR5A9LLPqiMz9
RREo23LdrC9gbJiaFMimrQWzXqUWIBB7mhkJe66qEjioCWzf1jv0USxWhSH2CIHQELqIHZj5ObdJ
Nz8sxJVL6YJNIs4LUjL29Wb+YoF/ADyEV14fLNPrW/w37mhNW9ovL7ZDWH0ryEjPcaN/KB33GIOK
29D1109j7xyagjVgbHf4wnRW1aEBUAQ2pS9mrX9UMuOFMgaWLsd8lmQXeZrW9wdpddousjlHW7NC
ztk38kROen0Oart6vwnBe21s6knLj1acbCe2U44n/hxNMz/JnuSssYacFwf56ef9vz9vffJ6o4v8
x2tHaUSISYlrXza3bmB9xtwD0GSlwuZ/3skw7oL7N42NNBLo1viaylNKzODGqGyvV1rKBU47XdhW
6Y2Wkvl9SiizjcwijlkBRUo370une46jTzkdLibEebZtrL46tdKoTvVyk0qVuS4p0aT2pMNJBO1w
GrqYnaui+ndmskrYRRizXu1OnY6KK7pT2WTgq9BH+L3Ew0XnMcEBc2sb0np/Qj+l3Sktuw6rNTfr
X+lZpTh10EftMc0Gz8Q4d+rUt1JR+EIRdu3TejO5NYoVF+V6OGg7d+j8SOaTH9f9p7gNy7MdswAI
oPDaWNngXNzmtn5jh027X3cPZ1nraymWkDJtgo2lsGBI6h7GJF+O6mh1AuuYqxUjB4mhp874knZs
VWGlsivs+AMeKLbddk9qEo1em/ICYifZV0JVZ6zG4iYWpbJb71sfLVqm6JZebSM5pdtipEhvNzWc
fnvLRCGsOoKql98t0hN3W1as4sos5xvPiULGjLVnOvbUptytkzYd5QEpABpyxyTe5ousB3W1L4q8
PTmObE/VpLenMuTCWxZo3wNLBqcgjdIt1Svz/fh437rZdOVpfd88Fq6XjBBiI6M7iiA5tLQMD7OQ
ZJ0yVNFiUTMWy1KikqLkkMTEdZmzrXjYVUn37pp7aRRyr0Y0UhOZjXuttW8sZWpyZNzYGuhC0xDB
dL2bm+E5NuKdXdbOoQxdjPbk9HRmfIrUpDmhN4Sc2I8UIfvY8kxnRHez9PaqqmT8TbTJF5FunZQx
+Dq0LQSAgNxOoA+013TSdYoKfJtFxkkdbrVxeO6XU0hdTplWqX/81dA5o8SvDMUOKWPvE1I8H4pG
J3jbtS5BdgMUy75Tyjo6z1rG/DCpnKNkIxfiiXovA3W4a2qFdXpiGn5ix8k2xou0D+zmgAkNNVUA
kVLr02lvit71deLcCJufk2M498+dKedzl0AzLVqjepinOt3GU2hdTPR1u0RXEOdKTIQ0Ie1dUAb6
aUGQEYHdbdxpZG4xBiyNuTR47qRgVNPL4taR5q6oKRADHMFZUMcbdXoKocbdpWjcfD3LSt9Us/kB
Yxb88VKvTo2kZptGSXwSEx2OxKyB3QxCHKocXm5kuKAQKntnzQHDiW2SnC3rMtu3enpOWCKf1pt8
1O/cVhUsZ7UbZxnAooTh7ucNPrjCG0q34esoX8M0/qC6TucxAcPpU8pniyBlHO40GyiI2GrdYsbj
lLf7F9NJSQWFUBjpWn2yW5MluJMcIlJDhF8z8+e87lHbRik7SBPNftBhYXWTdvp5U1poBOYG8aeS
l1+CKHc3RTkVXmQ5759/aDkDxj7TNxIT5raKE3labyg5yVNsP7tlPx5bTlCwPMltXGTIB5EGnda7
sEH9+Kt3E3QYNtHtCidgNo6I5UPBaRgvN6hkFV+FrU22QrSnWnOXi1jlTAyrbSaDhHJwG2U45pfj
3CYAk9FQcaf+ZCq61+GHPg5gIs8mrLw0Kd0N4TVMjmwuo3Xmyveb9V8VDUuGQoFHVMrnVjmUCNL5
JutNrivmNiiKpdiFKX/12Vch8U45Tih0rsR/FXN5LXv1yW0YCKOAj7DeOKr94y8QOj/+YmM6NkN6
+SmZu6cO0Npp/csYgz//uz6gVvY2T6zqENZWeVpvdDfmulIDPTXI9YzAbZ/Wm7xmHAuYsb3/u97n
pAqd9Qhvn1K3zSnQey4GyHA3kWPDhNKtDzK0Zlqg+oQbmpemGkMJqeogkPJ69ACpjDi0WUkuxiEs
E5CkxjzMt3TdKI06jO2aOlCGpgWK3noon41+plBjqPdBV+jMJSpUXiKLNt3EeBEuPVilwwSfNUuj
lH213ljM1sEFxEBkl10i8xSLb4Zoc1yOivWbpA3nUMByXVUOkMJw98bpqwqq/Wz24baexHCQyzi1
DluSs3NbUjOkERLcUV6T0If0zA+jYTyZhgGQKC8DugFDgfTeVU9JkofHtG09lkgM2rnNqYZfGEL9
+r8rE6AAMkPdnBRblaqaZ6Chy2u3Osmm8DM94FocaRzsUtMz2FdhsSOC7SkLtfI0LefKOhysf/12
X2hxILpdTceV40J2pevDKBguoEcSiA1N5C3Ozht6heRF/z/uzmS7cSRd0q/SL4BqhwNwAFuAM0Vq
lkKxwVFMmOcZT38/MLJOZWZ13zrdy7solhiRyuSAwd1+s890p4Qn4DgeUf9pb+eiY7rLZkyCJ0mL
tN6JKXHuyW7vera5n8xgCIG6poUwTbA/D4LxONbaXc1MGidzTF8eAGQvN8KDspf0zsDFcwrqdhdP
Uf3VzeUlZsSKIa+Zzs5Auh5em+VO+FoX91rgMSgNjaY+6hc2BjUX3I1cQQZPb/dzHM73Y13Nvuq0
YgMzQyIQuqrethLIEK6ECC1WWne6BScqVdED/v2csApggE1ERmlbJet2xbauOF7GR8DwYjs5tdgM
2Tg+2pbFNkoXwSFSoM0XrXjImwKVWBkPgQNQSbqMbsg9eDbiyxfdNTsvpxXLS5JJ+lY6kIHCJ+bp
pF13SmbpnV2FUAAiR26GPHRfsiH50YigutyeocWzBCy5qGSUi/qta5nv00r+1Gz9a0/9+5ZeNtwX
Mo/fJ7Pe3v7crgamCDLSoSykzVuTw/MqE+vJHcuPZg7lxk0NNKUanLycMcDIxXqphNW8m8z5j1Ws
Z5se/uJ7qS/WZgqB197+1kmFX1sZ4enKLXZtHkI+zvRIO4qSe7M9zM27rYITy3n3Ww0bkdXTsk3J
3+2F6CKknF2cj9NTd01V0t7fHgyyxpgnJveY1ClOiarUPzutwTyQWy9hH/RsDFh4tFY2P/SM29l7
vNWd5rwRVo0PMN0vDFL6rVZG8iFcf5pp4dpG8VQeGrPg1LG69NSm5vwYUbfhS4tawnmZyw3er46P
GpLNlCWzNyQCmxulMycaGks/6+fmKGjlOrRF9pNst/D6oqre3CFlthG3iG3mom2kgemMgtlhx7qh
A9Wdxt+G8NlNh0NYGeJtcuJTO61xfLLSL7acsmOB4dnHwYWeTMiy1SxehM1tRFcTHrl2wfY3dbQZ
ZNNWpVngZUnKrdDtKE6p8/486WXw00ixtrctVqItAfrjSBvBW8OAA25sdm8uCaavybgqt3hiMiVf
4sjoXlTMpYFMdExB5bGZ+va+4F0oe84PHfU1xKc50+kioYWBVNfMqGvmd/jWuNUV2Jyz/mLI5nJ7
ptuY9jRRM7mx4d8YoEAMes7vD9oEbQ6e575ZyvzbuCZogiEJr0M2fdRTNd8xFkX7hnt1pHiHuu31
YRmWOytBR/8NzWPX50ug6nQtZt0D3ie/x1rh6U0zbuJAzY+GtVTHgYiTFxjgAkrMIsXMQFsGrD2D
Na4vESu9CCShXenRN6dlKRE0HnNt2gaAhG2mtrVOAS3EL/B8Hixau76Gq5SAVFndMSDqfTt31a5K
LcHoY56/OxkwuSVaPlwaMbYEW/NN6Bj9BhgdHZbm3D13OXi4vl7i7xRJbpzKVj+1pJ7SnTaM4Z7l
mXMqK4pSDAQuDJDhDpJGfhp74T72M+Z5a3rXqR17rS0RM0DkRiAjIV+toP7j6e1vmXAyJLVYKpbY
7J/VxMV5ms0vpgECkApYLCvr07qZvgwNbBIiMr9aSyzXAWJtOLjZ/YwZ4OzAoeKygQJsqTy9R7XM
fdWEzErjGd0EeVeo727O+B6LR/RiBgwCmJLMh1A49tOig3JqkrL2TGMZX4o9QTzzl+iGbyXD5Pei
mIcN5p38PgtZJcVuoXk5Duh9PqcJw4ZmhzcxeTXj6YMYe+JxfjifksRL7cj656hKRjMBTRtLeUD8
IbPSptRx0I+5xTCDRGqlAb2dYXuabaVe6AoPtwkrgr1mL3IT2nQBGtMw3seZ/pHF4XI0l7a7UGe2
0SkRfKu4sueJ+TooNT7nnPOFYXb3sRYWvjY7Ok2wscm34ZTbRqT5pm/77kRcwzpXQ/dc1tmLXhvd
NjGWrxnFHnBcJPuatoufWo26HFJt2iFcquGd3/mSNgB9upoTo2FU7Nf2EtB2gr41u8AiQ9N03pdy
cjwTlFBrqC8GE/68OE610O+NuiXeHokdfVM9gmkE0jSsoBNDLbTUSIx5IIzK/bXcal1qbSOJLmPQ
zH3PVJgN4yAn30yDblsW0n5uZgBWbVmoEw3CzPSs0j7RfREeUY+WvZFZlyQV0UdEDwxNzdq3SKfV
a0gm9q7hrG1mrsjf2+mHOY3MYEejusB/L/2iGfRrm/Rvk0Yzo1Pm1l3St18bUCnPWVhVp2DVN5XT
WJ/Ox0QBxL6FRPgy6uQA3C7XKQWjZYqracbKtwBRtdifCaXCWlRSMaiUpFdChkddqsJvE6D77YIw
55R1dxxA2HgJwe1j2DnZnrEINzEREhqYOnSFmMTxreDO7NeKC1O7JJi0t8yLK4DfMGXIxEr/j2+w
k6B7Qkkasp02jpu2n+C0driRtb01RtkRXCKfijCe6zQ2jiLNqjNULfOo6+3GGKzpKVom7ap3w/72
zFJDwIA1aS9t0WEBIRfjMdzagPgwfqRL+aOxdHOX8+1vwzae2EbYnyOW2MVLWYr5dhHV165jkFHX
y2s7YbzQYe1+uMNrEcHEUqMzY6hstYshzPw8z2svWSXObb7886Ep97bWA83qHsYkwFioGSwt4mU6
a+V8l0V68hprs33WsM/9pt7doHiclTPmb71sPTxbPycro6AsMpcDY6rkOcuPTdM6p2ZW9ikU2nML
heVQtC0KqZLLtSzSS2GxFWtBPPlL0EU7IlHLTka19G6b6Tbvu3OQyeM4tu5zplMCNMTxQ59je5iU
2165RNmlc6XmOveq9R3if9IudcACqx63yfiaQ3W5IF4417azYQ3Xg/XWRNE+p7/YmwJifgyNq81S
t+U2LvjdzqrdE/+611SM7zGbqjc5kdQNxmJLt0z1sU4eP+OoLjZmMqrt3M6s0HIGCLyb7GICYPUI
W7knbZy7vVUV31F477sslo9jGjo70oLJpmoTse8di3A5yAyvU+2JjHP7pgRaephHPm1i+nVoi9KT
cT090jn8TVS5Wrfw4yMW+/xssrT3g0iPN2HZwihv1ncevIZQyLlpZ9H3YF1RatMBDr7clrHplwQE
jdr2GrghcIS6LdjUaItelGEP0uOHZVjn94G2EXLpX7Ug2eZtGXOrC1CUljIEvatGgIhpcme1xrNp
M2VRMSF+qcVUX2DCPoQuXTEZsw9G+O1nPjIE6pv8FxoNUzXdzu9GKiJOUsVPNeCiDRGw8mA5w+gX
BhfsRVnZ2czL2YMaYR812gAPrUN6KwDlxxVWGxcKnEjJmZG5qewyeydgh8SCXl90YBARc91vgpsF
TKv8ubKT+8ZuxcYEgnYfS6PbVyTQznMZwxnSQ7XXS+apsmeWpaCQlHXI8DbPzpOtU6jccQ+Lwy9W
aI+84ADXt7aBc9Ve4ORtf7er3opWZWJRcwrRcRcAjat427fUX9gtHf6G8LFKUn3LS8+2CFj6U14n
4okTuJm8tGMyasIdms3m7mYVz4uo2WoxNd5qGXSuK1Gwjyox7Ll/YIvqQU8YdddQj8ldvmzmY4gB
f8+KI/B0V2bkj7LGh93TnBtnas7sla+awpMVdOPr1GSXOu2NI2sTenRNicxHjcWZZRZ3t/Yj6urk
Yeqt+iyoSMkimQKHzjrucCZd4jF35TQTlEFl2d7MKaPV4+Coi1x7gOOme9PAqZyhhr03KTPKon/r
wl2cxfm1Awl21SglONLE+HD7ozzVsdPm0pcVVO9K0sseC/tlEJ2OvdR9H+JGPcb1+zDtJ6STpyQG
iwdaTu6HqVw7WtKtQ+vl2dYPXVRywlBsPBhNQeaWpU5u7SXjiq+Q1UYvKa2vlgJwlVQrgDzP1TdR
675RhuFzOhN9pJshh0D/NekHd1dbqjh0YTe9d/iSkmJy/Zyiq+OtcTy1OGAZfxzopm4JBFpg52Ru
UBIQFM98GohS5I/OOGG8cP7W9et21/hKnjHEqREEh5FeoFMcp3fzwDqnbBwbDmjZfHbYigFGF1js
bHmGBrIQ/OCTSGbCwwRPSEDip2DAZE/vrFkwUgbNU28aG7m20bGHoC25oKlalao5WAgYq3YQXm4P
8URnslXogBoAHTRmZ7/cHlKk3Vk23hivrVggYnZ1Eib72IBlHSri6KMG+y3qs0sbcDs2CxwwOkG5
A0xicUoDEBMgWKqvKFUPnRF80SztwF58YGnFpSDp2b46vZNdi69y5nKX9BSlm8opdy3jHAwpmYZt
a8j2pAhpGmPs89KBgrlxp4da87hLUcRWwTxQmslePc5fNDctzwK1NgmxbndsaFxYEKe4b6mRqZrq
LLWUjUoo8JCPpnHsMO0Vna5f5pZtZpnZNWsT8LuYbC2OSfZt05g9UvvXXZLBvQvVFLGlLDGZ0fj2
oWFqsUGCvHdVnZ8EwrfbcqKlg3Ey05jVtcOMChHTfXLaznez8Gtr2O5bD+qXjvVKxyNaBm8LxK3d
G5t86kmHrLjHYLIdbDneRXtdlOF9GNXpqxXFm0EX46WW6zSQAsX7JjTtY+0UX/Qm0u/xsZwJ3NVH
o1fFq02QtpjqhIFMHW7jeaoQKwBJTvOpo2HIkcELNNXxRS4p25D0B3Os7qJZYfvIDhh6buAGmynQ
kBfysiTsk9Tw0hm8inY08Gb1jCBEZ4PWsuNDWs6Nx8UjO3Sd27DA4EG1gHEgy55JBuV3VtokB9ZA
OtHnCfmstBgPj8J6iTo6Twoz/3ThGmH+wpDShM+VsWT+0KflR1GFDHBs66fBmF0VbsVC1GIVb7n7
unCSU26V+gWZSlxyRi0X7HjdaWy0u27lhSFLfdgDxtq6i+JzGQbvHZrwgQkech/bdzTnh7ghxlQb
+UvQyf7R0MjL5gVTetahuWjEZ0/TiZdpzIx7XWBuY2p6pKIByajOjTfhgGyNZw35P7Xkm1TYBabZ
zp7HXEeqd9of8ZK92hU2nWHFs9pTS3060sYOXa/RZXDX6oPznNvVhRLALaKVdZpKRLK5mQ+xxZXO
Q/Rg9UZR106i6txPgwjZE7TvCu7G/e2Poqh1tkU5VAeo6WiG3DWzWARbbqup363YpAGb5R1MvO8m
kpZf9tp7Xi8wmvp6fIhhyD/oNFbuXCKATG56TERMkxPAVfuMtok3dnxXokpQUOI+PTCPIVyN8fLA
9N1A+QjVXSLrexsLROdIArHEtZ469AwSjdqr3Xe7pbXMHdG0ZGeAm7uoPj5jcK6elMXJVGjlRmom
jEQ3YygyI04WiKp0EEXunmyj3GhZ+SqXjJNvyR9qkilb03S5xjr6q4rj+hCGINVGvcTLMEOAT3vM
iE1M/cUaz/1Xtj8G/3FKC9C8XKeqzzzX1Pn2oMHM92NygUgubrbBjo2MUNbPmP31R7sv6aKJs8yr
wozGjYZ9KAaImFX75JiPc8LsoOkek/Whzr1aM3Eg2bXadExVNzpg0lGkH3ph9v4868NWzSvsi9UK
UjfMdeZ5CZ4b0PpGTlcfs2h9mzk1VPapkveAdDOftF93GDRkw3nUxn07U7fWoKQS4CmcUzFGzk6P
6+de2c4ZSds5u2GUALtZajCrJW10aVvexVqxPFMaZ67X3VCPnf2Qj80L1hA28m0nfa1rAZFhMzHn
aNlU41SdrAyzhnLaHCBAdHKr1QVTfLYBEMl5uJlB5/5+jDkxA/FqQOy+BCnWq7SW2lHTw6d50ezr
VPbqZe4432OCYr/31UM0Lz4TaTRqPHBd85UikeVjUuxBLWqKd7enGETuVLngEUci8ERZRCc56eZ9
Zcw19tIFrJ9VfTHazngYxx/jqPcPSxsSZShxA/VIsBf2krtUt0viVEBWT5lbbxzcJSDtg/fEpIko
HSmGk3H/wInGJF+KYRP0+EVVE9h78KA2eLxqDX4vp3Gowb8O6wCbZorzdHuAw1z0Nei2MKJBCzvP
Ab/tSaVSXPMx7jbNWLzlcoRnXTjGh6qXQ74Y6pHyOgeT1LEE5ffDDEN8xX0yPY12fcfqwD2MscBu
S+D/lXGge41XO7ljNCerYW3tmK75RGM6Tm00vdSITjlyVJMEnh0keCGNqt8X88SMX8LRqkO2PDFI
7GSkEiqMhqOOoHKyKYQwTOk+4ZtOgI5G5uH2FLPXsLGJ5j6AzrqbqgLP2tBAzHQ4VwxNXHAzl1uU
UuUPcyYuNIOJSzZKrugJt0TdCNvnqf/INRk/Sbttn0uWyND5PgolxGus+ChCrfjjp9ufaYPTeEsO
WbHTsE8Suno2MveCjDJ8UPST7qp5wNgEu62YGld5YcklQ8eDRBi1Z4QYzvQUpc8QdKbnuG5HZPSU
AIDCsNyPeXNvwfkDPE1t1dIO1qvpYNacS9V94S0xGIuT8rPvnNcmDB9jTnU4Jwv6ouge+oX4CWMW
tu1doBZIA5PzbU3JysTGoR2F2TETeJ5EgXkHNQ5qfot3WkbqZEfZdDUEYbMobtfkQJkdCdnSVgfM
85TuMsMc75JsKDZO1wefnZXgja/UlyGxwFV16sdoo/zqPfzgUmLAqjOhPSEhV75YivQD4+J7yHDy
XCz8K0Z240fVYU8oXS185PqJ3T4lxpdhN0KjZFSQ1VP0fHuA6kr8ZnHtkxwBlC+2u2zGyo7vbg+U
urf7OjI+bwouxXNE7cJwU/X9T8kl8liHD5D49EOqTf0hQX9lnj4420AxZjY0jbohTWCvBv9lx3WC
m13P9zixaq8Ocoa6Qzcwz0o1NngmwnZnd3uRaOhPpmbtFbMvauFF7adUBnp15LIFYjJ5cL6RQXMf
OwQuv82cfM84oN1ySTN8yF7GWTfO1ioP1yZ85VuG9X8qKMG2XbKT//ufIIJ/ByWU8G++d/H3/i98
hd+/9gcpwdb/Ac1A6MpGWjSgwRIF/IOUYBv/sKVlCwHvwNTBJRDE/BMpwbKAzimuEgRhTTLQ7W9S
gin+4TpAyBxWGLZOzOf/iZTg2CsK4U9RRZOxAyq6kOZKcxDki/8aVbQkUWUAMsOhyQQMgSD0+7C+
IxQfrzwNgCBd96XTfqWN8eQI0Kd4+DtyT2zQUiisXuFkphdjgfIHp3ivWEGJznlxBic9gdEBa1T/
mvrsbqA9yrM1dY1L3B4i5lRHTLTZAODEQHd1ufV69hCwPy9NLrcO1QqKKUCxvMbrTJUM75XR1SP2
ltivDPsTHfqVCPljphuCSc54MTWMMPaD2FrB2K07NE+vbQjtIL+8Jmc5M0Jx0D8TnWDazB1MTCs9
CX5CbD6689OQuS/NCHluKV6aJfoV0WmhrORbP7r3rYouI2biqStOqQBRpOPJrTqSFn2vhF8NzZcl
ql7I4z0NFJC0WbOfxbRtqSXf4CV8M43oobfTX0PDi1fcY5GFf0FOgrlT8jHbSj6qyjqjNN7Jgs8p
DXnNod18QS7mcrMzcgk6EuWQAl52Aluhm3vHMq9YIr5kAwUWlHj76YLgAm3SoOm0aZxjLPjYghbJ
HiP/NgmsiiRjANQgN+gjo6lXzRfJhQfplm/VTA+OaWJWoWwc03VLcxKIF9rFDgILeyjJAuHo2FbC
OZqT+hrY3feg4ffiAbJvluDrHHNGUTn9dgHjH5pIOVK0FiPM8hXs8yYxG5YOEYkfNtJHxYraH1Lz
kdzAwtcpGVg6x8QMcMCt3zZq4g+zeg9nPocKf/q2npz3pJez1ybciJmbPdK/e7LqafCJY3EbZEEP
Iu9ojfVmHCZ8H6RE4na8UvlCKmkptn3doP+y4toQBH9N2Q17RFSdDST5Xy2Z+W3GYhF96hoz3/X4
374jHez1dgt5rbTfm84Zzmw3vweZRuK7cV8SuwG/El5CeizbjDFM1I+YuIjSRXmyrPAhdu72/KAN
+nfZfKftR3uSbbDBrhCRGaFNYU3guyrwreBkLrSJNTZbP6QK2FIGNjRe62jZR2INxwik4O1kCVx3
8gWFVEutm/4iflX2IDZsYx7RZWO/ES59aeE7e6Qr0G6Z6nxAwnpE10Hz0UO2ogWMaXiQG3MFANUF
b7Pa4cKOCP9QHiczfKmBX1UFCZZCPrld13jhkyBM4YN8ucoyZ9df41TK3J/MKyiOearkao2b9zTd
/VKBmggJridenR6zCNUkt6zrNKe/JtZWnpR8Ko0s361xnY54gZlyJoh3Hc8Kx+jkDTomAFQ5c+QQ
YavJjCXnuwoLzDYMj76gdzubrlQDh2nr+k1Laj1RwC/WJGrhDWwsfY2TznfEvq7yO4wsBNONF9sl
5TUAaqQE4LSk39I6RBCG6lTzWfe8CqGHv8xG3/TjjiX9C/r7Tk91mBmsEhybk6YZQHJFOQHUMj/W
5qTxJDh3hp1ivuDvlZN8M3SbZdLKMBnr4EvRRPOh5ysECfgiqWhlrdlv+ZuCnscYWZGJ4yZTXE9x
D1MqEI3k5pArXbv9Yqf8d5XNmJJr7T5qqdfg6pkqm/xw9VBUXIFy9jw7yFq4aNL8GytEetK7+phX
XFgKRqI+oIJMrq6usGYyKgyvEpHaNZn+1CMN+iDl6GIEEoUayAR2bBjXuHI9Z/uKtGPMViPhYlk2
zacs3V+Mw1PYBdmG7OgE933G2VkF+9LUzk6rTfsuNB7SaDk1uMm2CAGwFKO3tuVyBB5e+vNo3MUo
57yfst3UbR8xJmeXn8QFN4P0YvBBoBQ4lzA4i5iIqRsbz2hQ26nTTLorTM/U03IjkvSXAd8TU21R
7obIuo4a3+BgWq1f4JABv1/YtLM6r1h+DiV7Xp9O0voi8mYkYJiUnsjJarh2yeUtHxFNQkgvkSj2
I6Vs/pQO20FnVjekTumPpvsAh3VnGvfaOjHWguJOQs1PoWCHup5uQEv+6IuM1TLfVmp9GbuR7aGd
LruyahBU5upbBdnYK1oLkVVIXxkRp14GDUGTyPomh8t6LQlb+Tg3abIJ3e6JEcKzaPofpLpeG0WA
2+k6LhYqfLDTNSYPIsM9kC2PGKkx8VD70aTNIG/n2EOav48RUBzQrzTHm82xNhz07vWGhSGNeJrG
Cy21NsDiXYNcd40BXSL+RojonijUp90XvyIz3ydL/1HWHAa6nv0QGuciXbquj+q9z4E+bePBPJJd
Yb7napaHPH2uExc8XBvsrcna11ztZ9wgWkhdCdr0dRntyzgKOKyCK3AwSL+Ogm0fU0FjIwcFi/hJ
4OHNWZAro2x+XAziZktRf8T9YiMUcDPS9JRL+YRPxVacyzi1G25OKNyty/sqHNYXSf4pxvS9qcRp
hYLEhE4ctMlKiJ/sUWmZCohOMKT0UjMLfcIXpmkO/lDdWSMqfIknu7FaL9DxaTZTJ/xRcbEB9Hh0
8Yn5dtcVO71FU8jh8DZj62uwyXw71LttX/G1sHN4aYeFS4Wzjq16+Tj0jV/307Rb1gukmlTkDYhl
njDw+mbDuZ4Crw6h/RBAi/2R7QIePBwIs2lj1bkShvZzNkW73MY/ebsdcvIYHlvIL9m6+kpiXHaa
vsfHCygy1F4gGH1BgUjRvHr280R+G8t8FBr+V9yHOxDFpIaMi4V5jPUbywbNqp41Rnx+5F4Muv64
umViEwHVQEjbhiXxqXXpElfywvZTAzykX+dFfLkdOa5RlhwBxI8QhKMCd5M9aSXbkczdmQX+0XQh
V9xoLZHV4J1JxiHDKe6FV9c2Ug4kE1DuZHebKQoe5DJGmy7BVh4xVEl0BsAlG6YmLn46o16fSPmS
ChXs7noLou4Q4UcPiAd4ZW2/5UACt6nGMkulO8DAHv3NiaeYke463XziIy8OUqnu3KE9/H6oiYee
GypuPWvGmNc0W6hx7slgx+Z0lX5gBf4R1YQVSRttKIi4LY7HU9O4OjVk2Xsmpk2E0MW/7cmK7M/Q
tpKdU1W414IGRSpsefj9XLRLtimGBHDealmKsP0kyCVkVsXzv+zkN3d5ae+AFiZbdo6Dd7OUWhA/
fxtm/2UzvVlngx22CsQR89uo4/K3AWmfVN1RfTyPi98D5z/jk7s3qc/epdQ5nlynIXqAdcnXjPbs
ysbZEfZWzigPix1vp9a8UtGs7wWYPIpOgoiEXE1Gl4YHd5/LAmN/h2WxWB28N1/ulGevVuNmuB7W
v2DGZfpd3GisvBGNl04nvUULbM2EPdHZ97op5acxuMybmTwqrqQTAOPIUHpq1kMg1B1Iyqj3mwza
DrvW8A4J/E4rpdgbqyPdyXpFWsbYRspkvIqWjo/qObB+Yq0JntvFYAHmDt/LshnuIlsMd8tjFqlr
VRtYIzLHAtoTvqroK3ZUdTICFDS8ucesoyOvbjhgnFZMp26AKuDffmQsxBJHZb9uz+IqS1nx24un
L8nzzUmc6M10uv2U4Xop7PBsK9IrdOtiO5X2R6ExYiKfw4i9V19sAX64BMxzulmqGTmThf7Xc4bd
cktv9Y+bu1rE1C17v380AfLPdsraEW8PDWaVPOkadVZUU+DDovR6wzKHIPzkkDPJ5R21mSQhqfM4
hVbh357JMWY75YaYMyZnqDYD9M3z7aFd/+HfT8fqzaDHaqfKzt6yUcG4lHdrYLDTt3IkkCFsNWD8
Gtgb2iwC0iIe71QQ2Z4hScfMDc1qi7Dgk7vWuc4L9fsn0Ab2xuw0GDPrn93+kR53OubQEzYfc3v7
E7jD1pngPydvU01+34qLbgBvHJPhZ8WLrUDnfpAlQeSxBDG7IADMTRHreaxHdZk17S5ZWIXTY/wc
d6127XLrXIy48WpjzM71Cq3T2oJAG5b1/e2pBWDWgMW7tUfWZtUo5EsWJ/pdu0wUWwxgw2c9h+zm
OiEECGP8Wi3hHqdp+shoIoWYMX3kvZ2/Vb1rbbOCBUJaWCzPFQa7nk87stXLn/SFh9/b8j/z//S/
4j+tdbduKjDYSnGwOHD9/7pbz1xNkvdp+kOXt8VeBtt1rxqnkDhRRF+gWrFxIHsPrL8kLs/d6//n
v2/qcIEVjnRD/E0tcGcTQENX9YfWnl6thRZ2m8Ukmz0jTn+w2Jdtm3i9gouuL/+BnP03bNXvt46h
VUmTiQjM/b++dRb/GnT1oj9kM/vEdcPY9u4L7dS6F5rwRkxxIJEZ/qbR/U+VrCQIc2BU/3fN6vpz
/F8fZZP+Ge35xy/9S7Fy4Nw6f4hSN8Xon4qV+w9bCVMoJHGd/5OISf9UrCzYnhhAhVA2LDfkrj8r
VibOTMtFinEs10CC+qek9sch/9+xPfW/sbVMx0IUsy2aVcF8Okr97TjQB1WzlA7LI8IsvEORdU+B
LL2EDcXY58tmIWbuzyTn+zD4Zak0PCzZ+B9PBAS4v8pmvAq0NxyUKw5dd9aj9U/0v6EV2lI7enEs
mILsKit4Htz8wrRIv1osXndz3lwaRToQ1gs+d22LtfkXM+NoFcTRWyQh2T99j/+Ha4NcgYN/UfIs
ZYq1cgZEIJUffz9BGnxjduUIyOpzNeAZgQojeuKHlDFwS0nEQ4bKXJdttzcozTMtUE+9pdQGl5JX
WCTSC9ve9sXY75EeWQhmzEHQs1MfNDLCt2BUVhlYOFhboTZXgbUpSWNpY3sYJTK8Fk6v//07+lsx
AVc7S1ncUijZ4IBy/g06X2sMC8oWVrxwscsZNrEkJ4IWU8WBj6ndPICwiveEm+RBr8x9CoS7NXzu
XtWdMxUv+ArlfSGddwZR7vY/vLZ/0015bRzo6+XYVQ7dD389ALq2S5oRYeDYheNTMKrNyJr+WAo1
70NC0ixEIu4fRv0Bgqo7ZRbrQgZXxwyaB/brdLnPtftQzP/xdf3bgal0TkJelUlrMl/Uiq3804GZ
CI05J4HVg5keUXvIOok+Ip2CoaDSAZdbHUVZnbtlR5LsZTi+VVA8NmVRo9tYi37Jh+g/HJh/Bw5y
5bYE5fAS7jDfpXTWl/ynlzS3OppbMA3AofVxZ4GhO6sm3wrpaBc3i7GfBpdUGqhTY0Y1LBD9mTk2
V3QV77DjTR7xClC+JiFj1ip4dvCtn2YDOGy5iHeKPFfluLmQ2yFfh1uH2Ib5ouZJv1ODOJm9uSto
0bro0z0RZGhYWml5SyWXTTxp29kB7zYE87eyL9jOau60aykhM1sb9m3VHi2jZG8Iv36C7IDUqR8M
rb0yHtN2rDNnBpYbZ55/xQlWC+SVfjMR59jQK4uZmJ3fVjE5Jz+0jN5IsyLeH+flvz8Suf39DUW6
fsCAtJkhmBzISPl/+4CLnBVKknf9QY7E5nGmXel+OteF655lQl9ewh7TS2tneJiC6UoeZWGqVBQP
sFsetJ7FDtEbMrMMp87u0PxscnvezTUf0Nz/GKOS9z7XwZnVe3COAvt7VSfxPo5nl89XbrgqAfaH
4/ERdClkTMf16YOjpiGQ9mmU5kPqyBeXwsFj1NqCLBcPt59SNwwJtfX0VyomutEM0k2DbHp7YGV7
1QOHcF2pIxQoAsdt8XQrQ6M0YTrcvMkDPOTHKLifPLt/KPAo70W66C8LlOG0baJ7N0HBGAmCbTl4
lk0bbpQsM0YaebJfIzIAfipoEWVb76KwLI5VkfwXd2fW5KiSZttfRBnz8CohoTnmiMx8wSInZnBm
3H99L3TOrXOqym639Wu/YEKhVEoCHPfv23vtI3njxXUIRHE1ne9yNOtwWYzkapaou5XC2cUNLoSh
mROy12ZbHanPAei9jdQ3CfMLQN0BcyuffmhLwCCEyVUmvdAq/5CAP+kKU/JJDSURbCA0hZdgalLe
mO49+g6sq0l0fmiYdXCZ07Y73rXfLDU99BPCOHJjz0PgduvaUDbMrke5WXNULyPAFtz9YIpTe7n0
JbPWChRx0cefhLy++eApTvdj5GIUo/ZiGaE39wPcAv0ryHeWqy2CjGVG1ZIPzRGKyw1HJqmFWumR
uqmOQetlT97gn2H5WZeUavZTrE3Zk46nC0Nee7O6piWhsTVextqLGZl9wuoXZDmmm1wcwXdEVyWp
1nG2mLZcqCBjMPFy5KWJ3T4FbpYfG6tDnCuGb9nKsu4XA4pUQCQ2GlQ68w64YQ+GF1AMGgpaUuF1
B7nlot6+2Oumlzo5DnN6K5QHodJAhJI2BsOsvzzTO6lPsEeyhwWN6j6fbMGaTAdD5XYl/hRLPTYI
qx5jFwxhlmfHVo6fS9fiYyIt73EaqvegKM5qHCw824v1bOut9pCBSbjvWbb+WqNfOblGEzyg86T4
0GPYKNURKKK3khG9Bwd49RFnZArnhl2F2uSPPxQO32OYZn93fw5P4krlglVemY263F9sBXoWOn5N
oG+V+RSEqL2JpE+eunVTVgr7tItY874rWwbTziK71+7c6P4UwaaQF2bj1FtU8Jlep5FpFkgx63TF
Rtk6MG9be75v9Nw5UYRTsP94RerrzLl9evcouDycD4/3zWDyg0pb/rjvVZ2vbny9cGHiiI+RTKsJ
cNfLfUNH4auvvHovGbQ3eDSoeoGPhWI92LuurKqTWlrxGJTzsHGWYHhJam/HDVZdNFGf8tEK3jHz
etAn+vnFInfKaJJ3UVekZDjeWmHPh03jwiIcRkEsU8Dib0S0tBkVDu67ctxvJ7pEP+cMd/SAoIcl
LEHrgAMNhyYCXgjvaNhpthlb2wtbc/lRNmPwSPWs9Ez4lNb0OJEsNcp3hM5n20Vhmqbdwc2phtTJ
dCDRvqOWuvI9g/JcrtGdXBc7rbc3zjiXR0i32Bnngbpp5VzGDrEJqrwuogxJjc1T81b69DcC9IMR
aFy1T2adVgj65aMust9Eelb7ALE8IxctqxJjZtiZvrs1IkU0HnTJOqw6wrdxOH8brBHWF4PvAfnT
pu5G/9ZoxKVq8dqdInRMFzkmX2m+5YNLlrTs20c3rZ9W3Hi8UMKbk8Df3u3LATLtsKRdtYt9dF9p
Brx91eGXmOmOqoaY75jWURT2vMnyD2cch0cd9GnerraTdXxSpBK/Ss7lrv/i65p44k51q7AhnWl/
1DgllhfPnbNodM4L97gISRrWzMB2d52FXGqel2+rBmTPSvY2mjOt6ZlBgtjs0FZBsO1R4m3tXB1S
Mi/QyqRburj116RUL26S2JcsASVc1xb60brf6MuMvDbItFOL2N6AxhmkpG9x/B6BclHlSLxHTyiq
5Xrs7VZdBQ4z7+CUDTgbw4egooqoxty9sdcMDL6a3KvKb8MlS1avbQ0BUzO+09fGixiMOzLRyZOl
23HOJ3RpC+68y2LBq0z9+YJewzJqetrUL+om1z4Uxo2gAqsDdPngZ2VxsDJxU6Nf71mQlZHX0riz
tfSkZrlPi+kja1Z3zRK/6hbElUJ3XopEhvaY6htOR+0dQpcfpksTUSLxQukk8N/bJ2KmiIPpMxhs
YhH89wS30rDnxjqpM8p1EGzQEbkRGOWDXvlU20qF7p6orzidjyg0nZPAK0xLaW0RiSYg05x5QKXt
CabuTm5iOyd0QQiskzpvfuioxUN9FvnBGgXRbmZz04Nf6WxNpzi2vqzpIMfC6X6hGgLWCxbtqA3B
gzFa3smRqoOiD1E9QWt1GD1reXZtZZzhqnA79gfwJGBJIx2A0iM0LopBK0ua9qAgFSh9J67AOVl9
59PFwfAwloDJoJBbR3tMuhO8js7tROT3JWCVbCqOeuveCLVF35PQrsEJQab5oS7cRyNH6a8FoRCi
OeLjlpsB30voYXHa+F5Mytz64TXi6Z8oBF2bRGgnvc0y6soQ/YYx068BYc+KTPV9GrxOUwtSr5qy
ozUs3P19Oz2Ap/zaphIHTNFvbL6Z1Lrhwc7Tnk52Vp0XpFJhkI8xTpeJhsJkHQKrfSi7qTss/Z66
vDiiVp0O0/Krc+rmOjfgu1Xc/RbKtzZzwg0czC1Bz+3RyFttjx2/O5QN/ChuavXO5uBtA6PPWKrC
LkgLz6PkzVA4xsuHiRJgm0q+QpFV+O61RjuaOWfT+h5DHNdbgn/aiDMInbSFgVzlpOuZCV1NGp3J
jN1tIdJ3y7gS7OfSvVQoiWM05pdyIt5OdU6Bcc9D+S7MkOzOLHd/lVR6HtNhZ2aedzSHwI+oZm5K
W/qnUZBqlGY+mnlqFZvJxZMYTOXrOIej1uLSEl17nufQw+/32o3Gxid3oVrG5gPzodgPWfBqrsW5
TJH/OgMV5eNYG8YNbGa0cN9Gqf/ucBhsYunlzyA8+HDS+pzIzNyivxJ7Q6PGDoEQi8MwiXOJX/e1
xIYUDmPBrWnIUWp7xuuE/PSgpXR477vjOC0X7iz8xJN/Jl9Gu00gW1/GqjoWWrCb1iKmXxOeIVxn
2pTSjYGH52bomUX1hUynR20thFpeT9ihfvXXEqlpYzHv1pIqMiHnHPTjuNMn87SwjLs/k82ze/ZN
EKKtsopdXmYAbe9/Efd/NYpzNwV0VisaTeVazO1GgBmjXohtvVZ+XU/CvYTItrM7k10t/hngB9zP
s9DJ3ay+dfficZIll/uj+warTxrOujduHfpH3abVaREH2Fhac7JP95f0GR0qZPHRooLf3mAixNcl
YN7cOrmaa/6xwcQMKm5qY8qZFN09ll+yrzc5UDc6KFDHvuow+faafjNY0gFQfFxK131Ecr+Zm1g8
66XpHFoqOBttkuL5/tzowC1OusmPemFpTKUxoCqZds+kzm7ps7aP9z2g/ISLr3XN+25Cnlgy7DmN
a8TgVYaG1xE7ThnrCTed9SQLwE9F2a2SKUkQGNUWGq8yhStkLDd9Hi6jnrQvCf8Ht41nj2Q7ArDa
6mDbfBwcmC2B38WbAYz1Ygz+0bdnCuY6CnJAlsbzgALwOXWNrd3zAYHP2vtm1lmBmYgaDZCEOKm4
fMChmsI7sNxoLj7j79YJCNdzNO3B6CFX0LXTT7NqFDm7674nbFqptkDDC0c8Z4F0xlPr46wpJWFZ
sTrZWvJsjX4HAGfxzyJd5tPExG6cF3W6bxqCD6q/7cP2xz2ZLGpn8jtzy5Tur8zo5c6ln+a1AOpa
56kU40S3asAD4S+wY3A1VJUA1bd0OQkQSRctfXszkZrvzcz5oumKy8GjqM28gbAnN9/BrC93IyHh
5lh+6Rr3e9zpyVkr6QcHNNmqKrtMMEI4sMmTPue3QGW3DugDxLFXZniHHFbQkvFRpWHz3pXBEAm1
EX350XdmbUN4z7e2TAvcE/mHphOpjZ90m+fZq1uz9Oqso8UcDYSgvQXYgeqmCn44yv70lHeY/elN
q+lhob+udJRPbp0BX3xNBd7oCVxwVC/aSlVJOEt7uTX6+ZDbwxOTk490vcOU9hxJ7Dq62YaiPZgG
pllwIl36WKCIiwZ6nrrZo26rEzqNM/LTUkKut+Vx9ggEb+HS9PpnMz4zz493yDR6dPXMaozOM465
FWOZBG872XaBoVMDy+ZyTbVGhn2KRB/dH3/ZZFXvXaf4pJFMq9rzP2iZDEdC8cDOYC9CtX+k1LbF
WRPiuAHMtg6X903lhG6XujDGg1+94nviMI4gCR0Nn06fbTtPbgb/bOiKFSwsNlotiFiz9f08+djc
0LyGIjfxQWjPmgVesSE4FaR6+X0Jxq/+ik/yK3/bFv67bgYaQln8M22/YCOUKtg4eK6J4iu6DbfO
bTaxHGoq43fMTy1m+kZK476tGUwEhqL9LL5auagehY7kLWmXar9WkBHWDD8ZOB4YhtINyrTgwddI
p6xnrz1YVfN7dhYbFYNj7o0lcN4T17oFrXNssgHfaYIevy6JTyLq1XpzA/GlG7PylAmWwHYARSsN
5vxitv25b4X3RHuR2VfdfcvqRnxwSK5aGb93LcylrGs/3ZGWZInIPerX/Dp3wk+fpYW+QRtKyzko
zrZnwJUvLQpmnpXetDKgT2XiFypKb98P2vvE8FNnrNpzia5YCG5ffkz+GT3IbgvTMD0MpRZESn8O
1G0UWRP1nhBPWUbFEJ9kNRYu7jHPY1Hu4gE0JPLPuLpMpUAEPr7pxqBfSJIR6PsGtKB1y4+IVdK+
WyXh+IZO2bVbQ9OnY+AM32oKR5vZB51mIjpn3GP8cvQHqzS8x5QCNQqCRz8/TrbUP4WOtl0lnn3O
y0Aecr3+1jKXiorJf9KVe8VsniG5MZwIjY+BXjGgzT1Pw658nSkqH7QsnyA7xO1D02Yvnl0g7YTq
xVFbFS/Uk2L0bDsIWDs/byr04so9I/PWNkdvAY9jTOgS7veNRDPfAulYRyYKkB2JPy16Pj0O2iff
neM34pxR+8h3CHHkA65SSXzPLYXqrtmqDAqQMRdPhgYjrF6SBmHKxoFcss1MJOV9H8NI4JzGud8+
TE1/KzRYbWnO31HpoWHU45hlUXuY+9bcxjWdL2oT81AAyWjUHCZisU7G2HDfrLwGPpZ68x0fpwml
a7W9PwTcuKL0Ygu6v/jmj1BKFv21qYO9Vsx2xSiEdeYPIplgTSk8Oyzb774Co7vaYRRzQHR1pgPP
626PMSe0oOQEuysqUJhLc4L+BbZo3b1vsJJk5eb/++eYkNO/vXr2gn4v5/TFR2FgiHnbTu5Xr4Dq
0dul6e7wIe4rWReHqa2CQ7e+gMrUSTXIhloHgUjQlYD+PVwj6wZXPEyznylrcEvfLkzWLjHY8mOp
VUy9HkZBt4Ys86c6FpcCd8aprpDCwcX9lBX9S5QRPqf9qJ2U+dBX5Faz1vV3XrGqGtx03ieodZ5j
+ti4Q1SF6Sx58qIOC89L5k1vHfa16C8e3oL5euk684x8ObQiEczey9jRVgHG+aEvFUSTWDavyiOn
O0GmOM1HrXGL02z58pbKrAVDoPVhgWcmCUjubqfyFOupfkgGTXDgRioZsj4qO0aEpYbK3GiLBrnS
As4eJPbLwsAFcP8UNOonBxu05KQ5R3uufUgY+RBmQn4x5yG4zakimTFwBQvFbZ4p7sZd37AClDb2
H+JK0pLKylgmzYMDKsFvmvrcjnUUcCaHGjHKvAqkv7Wkxhb+tumr4otbVd05rik2xBnY/p5+GR7m
+mYZjfYuAn/ee8wRUF8k01OgAX6g/TD8AL8TeWqIJjXYL4TZNRGXQH2I07SGFhuf6zrXPoF0AzT0
iVpYqhQFGFFX6yJgJ5iMfyaCGs9IPgcg7q9Tkj65ceb9qgjvnIYOVpfmEkxqTZc6IbCg0+UBubP7
vcIuwdLL4bgi2z4AvX0OsOodp5EiLwtqj6hbmP6mNluYtsEsjHGgIlUzdEirtLi3DGQCU5hs0FJG
ertElDj6Uw+2ZzOko3tL2qSkHtgAzHBH7eJ1WhJKMIchi/3fVtsfWFC6KKMtbJRe/YBy13il2LbC
G7jFw0w4O6zgoFClL90AZGTd81racaRNeLeBHi+8NYVZ3h6HnS3r15Q1wjYfWQUnXUXMuT81kU3g
lBvLHF5Uoz0t2M5wyFzzruE+pLk/OiimR+dbvQzDbYR5tSByzRzdPAtL8MOQdXSc80Xbd2BKUcRX
Vz+vswtqr5L24HKmO9kcGTPJzcnHJ7NyPwubKbFdVmFDxfcx13uYTik3KWPxN607Po89N+MeTg1B
Repn31bTwY7BpmJbIcBsTOu9q9PA7bp0n3fgb70l66+WX8xhPiN90kiEngvZHcZRfk3TgSn63Bm3
e1kqcKyItpH7bOifrWWLfd003MIG/4srCiihIrVOZQZWVQqxH02Tc2wBVErwzXsmW+Ricn7haMkj
HlnWQMWk9rU52hvPlzP8v9GMikRXe4MTjCGi3LqEp6qC6nDf8PrU6j6CwcNzSxuplfqI23+4UOZ0
Lovx1Rurh9rpuyccFiS0uAlG4arfoKxkMjn3S+TIrzKYb8EaYZ4Uw87h5z1JYuNL5ZMX4Lrn3Mzd
Wy3njwS75yNqmgv6c67AmfwJHLUMANJ9CNDNbAvT3RQq6R8Upe3Eo2NDakG2Vw3szSEbn5WLT9Z3
frbWsqsdMwcRjQTbym256616XalDxWw1n/lxtRtnyyMIw0nCZR5+6LOE3wngO+zhAxymAzmgWVQ1
y3glLgJkS0IlTVPXufWdyJKdFeoCXd+9crASAcJ4aJEBJ/Wh8+b6OBU40DK/NQ5yjadFnHnLKt/7
2r1JBmUnHuAhTd1JTsVLspjZLZfCPBeDEbqtDfNNBg4GBtFcibkyAlaRpNq7B0Qj+1Sy8Ewp6M3j
qEeqZ/lPqVh8MNozC8dFq6y8/jaoo8yy02jZ2c3V6DUzSQI3ANhaf8gSZkL3uO60ZziEH4ncqNN4
UzN5nB2KAUunrr4dGwcgRMXeYBGycr04LxS/HxNb95w2/ngeG8JTlqCNWrOLt8YK0vFsGTLw8I/E
4ITAAIOJjkpunpeYODV00XuBw+JUj88IvMYvk9S/jATSkMag6ig1OMR2CetZIAU6JmMqt9gNd7Ki
NWbkrhU13iS2s65PN3ehByyY+OWDfVGJ8I7BAofRyFOwImYLeNjEByFiayvR3nESasWTz1uEmb9g
xLPyGPpsNKpkOy3eIWP9f8bFhmY9kO65Yc4YDxSOiskcIla47RX32XhaUqqmq6c8S913vbKRLpnW
O60K3IJ1A0FwWacWRkfD18QZGxYmZ5/piwr2KhbLZZizHXcHtH5jUlA4iVG7cus92ZmpTgAppsjO
5MVgunGx1k1mMiJ3yXiOZ2aEyITazUhb6pS5NJth5b3OBF5EMYz6UGvPVFKrc2LVxraftd/IDlv6
E7F4tWw4ylpRRKhAdUc6r73Wua+Kov8wYxjUp+HqlUZ3ccb44M1okpEExmhUuQEErBMJfQJH2MKc
m/wB6hmFs3NVAgDC5egjywWz2RptfQbFxAKxIiYwZ8qX6rAlSqAZS2gm2S83b8s9mFr75OqlfwyG
9yoBTZoZeYwzoMDh4nJjp9xq8hD4rzplhRC7mJLFxl2VjHzABZEdXYFN0Bv7ZUoo+nm5tCHPJ9Mx
py7U4UboDqQXtGE8Yb9o0FJsHEJwd8qM0WXauN1vKcb1PfZKWhL18GZa2QzKLwbDNxMifi1ra74i
24aROZ6K3nvosNo8YG+HGbgOOyVXMDqU4uAtWKEb5urt4Nc3b21Tk2DaX53lwUyc9ODnjPB5jagH
X3fxkK6PvEz7hd9igigxu4e5JOzNDKZw6kqei+ur20z9hTzyyGcaS+7sgttBFeURdCkrBSIla0A0
URtYb3VXcpu0dX0HfSrnzp2413lY8sNc6dcCymzQw/YJ5gJbJvj0A+MeMPTAIB6csTkqG/WZetC4
dL8KXkYju9ZDp3+N8RaF6eySRKOMx7Fn4V9VI84Nfshtn+GvsbtGOwm9/AZIi0SQOThjVAIN4tqg
b+sSbK44ebqVvHaDcc7mRZ4TZzTDNPcw3Vv+D5na2MniZt5pqXlO6Rt9Jd4kVO7gbjqmpDdDJPHV
XnLilkjKtCmgnCameti0je/F3O5VVtE9YBJaQ+tgbqthCpAmlZ1oQrUJ7LLHy1QHUQDIADl0dllK
6glThcbU6NqHVm8eKNHvisIUn7ASfjnJ+MNp6uYQB718FZSnKS28EhKTHeaB4tL9fLifGbEuIpsp
x04MJUiCqoqPsA24zpOMM74v3uyu1THqIBbo8So81axMZQqcTLfksG0pldGH+jalg7EFKkvX1Ky7
S5IbrzTA9bCs6edMrN32VLZY9tHuRPXcP09FZR/bhkpFvoDimLpmea8D55fWwwXKy1KPmGeabwpr
WFgrU0X3Qdhq6CplPnM6Zxl+zMhSrlXX65GcWoAtNZ3NLje1aNQ856p67z1tSBeq9cC+Ynd5L9on
CE3Jiwuq5jUAQwGoi5DHNA+QCay4bXsWQqcswMP7voWs6Y9HSoLlve+mEmaDl2EMqhyC84aMSHbL
JpRlC5qrBRDPpq7nD6MrynBBggGzQZxGT9C510v9/z0kLBOaMTT6dVV23zjr0gzaQHO6P9JJGy03
zUABnEs+3+S+BQLfoZhMucQjHOqPx3UGhDLprJxUD608xitkv56NPzeE+UF3cduzMbQEPVrjTyiX
7S5XhNQguVD1aVghu/dH+HYI5Qzcj9xbIdfTSrn94+GyPswS0Letx2iU9k4V0lcWBKUCx1fr5r77
18bx0mzXFvRqsxWRfX+D+xv+8Vb/fK6zg1B5SXOoWICpbQmck7iz+f3+suL+3P0NCp3gW3TgfIR/
e8NCIM5CzPjeUiM9Ne7MgdCIwTr9sb8+maSaotYMeKmerH7rlzXou4lFPr07sO/ro79241Rjorqa
Cf71+fvP/2/P/bX717+3aPMgY//nOxNZRqyDX49M7TmA6V9H8b6vkViJJLxPTpz8Oo3LjPQUu7NP
5Zy6MK+dCkFGQNLcTJwD69L7CzT7e2D24rh4i8AicKeNr+/r4QQuKFrykNSe+nT/y/2RkfpESeTD
j7+euj/vry+7P+oDH8qvR77JP9/u/vwf7wlRsSJGAf1chTXjRAVvOOWrW+H+6L65/2FcfQXl6jDI
xEtA8/M4CBxQYDPwy2lcVmUL1Jp50cZMrPJ4P8zp/XT767CSIzatF9X9SoJp3J7um2l9hE2CbAmV
pTvyDpZTK+rlZFKep6jH7l+b+3OE8rAy1KiaF6SJkf9bNbv7F0lWNPt9I6Hu7JKig5mm/PotyCek
TugFSocGMjqXbrPqmtJlA/F377mEX8qMcl+gE1pZeZEVOCi2/FfSUzt4hG4E1hXT3eTuq7b9WWXp
m1HXz1ZBCXZedpJW/obSubZRiYHsQEZM0Myz77DEx8S4lazwNrQO32DhPRCq4e9NWfzEuENqgNG/
uQ3/YTWsnUWuaXx1H760jhPs/G0dp0lEzswVwxRLpRahXtKiPnKWd7N1HgYzTy6JnexTtRabs/gS
Q2iGmZ0hxt14sv9OLY5eOY3RDQIw/IIcGd4QFcEa7iB3A+jQSrY21U2cFiWRfqC13CMEhGts4x2y
xuuytlfHodr0bv4Asf9sS+xrVOumoaVHOsrQ6ccPu+weqZhFY/xm6AmRetL/IZyPwa3cbTMEAOaL
H4zWIU1Avk+SRbmGqj9v5Q8AwhvNrjjcNGZ9iXczEc6bOXufmh7pPf7iBbezP9BnkYGnbUyDfkHc
F2pbQeO1U5PFArfxzAaY7pAhA9LHximo7+5xBkmcfWsBrbL0KI2NYS7HBrFFTudmqlhbxvCSoFtu
E8lUvgaU5glPbIPQKsHb0M2hIOP7JoFj0xEDBe54SsYs3YwBqYP/UpbuxrD45XpWYqfYnDDcYZ+m
r5DuBQTlXR0YXxs3MgOWWbjI263o4n0/xU/ZcAPTb+2aqtjawSjgcvhVSEbGxJq27P08ZPpFI9Cl
OWgZUYzYZrO0+EVtEgZx8WbXoLNe5GAGhF8M4xZtxDMlKkiIlGKEzFAUZ6yroNdtoYyQL+EocyPc
+p2r87cxhIOiTpr3NLiZ4B9Btjg4Dc1DrAgt7600UhPpze6of2cB0XPJmkYXcm4DNCM7NKQuv1n2
8SA+5GDh72uy75mY5QZNdIhCMt4px8MrWBnP0nN+EvUUOqRbFBoBPwO/8dgRXhWbOAzxXMVRt9gH
G5HXVke5s9e1tiCzYljeSD4y9wtpzDtmyWZUE3QXdphpDnkC/cBOB/t1kQJVkl6fVZCiBqigYKva
6J/oqu/Vumy4P5UU+K7G2XjWa6lxF3KCXd+qryZxXddKDfiDc2DaOcECFLxN75hginvVxrSlgx7r
e/qKCDqd+HVBXXwMWCTieau5QK3Mo3jgGMh9bDOM+Qbgbeon24VMhG05bMD+ovSJmfHonDYBGj90
LeiVLNpoVCagxhGjkN8mAWK0T6bX+2ZYTsvS6y85jKOYd8pb62frWwFrrHh+9TDyhzlpp1qufpVZ
Np7MbM4es5XzNVd7S8QmY1UZHDwPI2TcE+OapB5hF9YFbh8ZNg6uR+XQIxhGSMPeszVY3vNiZHtZ
qulRH82Xtu5+pHoV8CdJrZrErwdgcSDzdGM++kZhMWqA6ukaYwmJcBe7KgCYbvfWjQDeaGrq4Yzw
+5P5TrHPKSNS91uAW9UwYrz8vRK5z+x/7kh8XjgLZlxB1bAxp3ne4Fti6iSYFoLiaV3fvjqmtK81
KD08t4qkMk26XMm5s6WKXVL297ZZkhoX27Cf2mmiu+QmC15CzutG+4Bs7F6twb8s6K4OSrVkyVRk
a+GUEKC/CDFDjJfu0If/kiVpPGDRXwbK82k8VG/ufJaqD16c1GVcKT4qQ86XOJDimmvG811102Kr
akiLPiWqO0wu//1/ryz+T7eRj+rKsxzcHIaL5effrBZqMvMg8yxxKAy/OMwTTW+SnLUNmsE3H9Hi
y1L1XdgpuXdWccfiDtn/8BHM/3B7+D6cUUs3HINoDd36Nzl7EKcDpu2BDCwNuROe2gcvYQTQZuB9
3Mi+libzcwQBYk+OSHqzgwQPe0WwqGimbQ+GDmVckp5Xsak+GdXD5CevA83lI8tV/baqQO/VqP/+
hzNXwfW/WDH41J6u455Ah2+jev9XxTtuhtLKm4UfLhjcXekY/jGZ4pthQbtHvGBHzuQ34TIZx8mV
acSyqfiqrINhF9+zWV7i3g4+l50gKfi7a+rvDcUcij/4HP3cIYWqYwpMNeaxbxyimMmYOv0Pn/8/
zA18fqAwNhYzl69xF5z/i2KfhOMZJgNDXc3U3YYoh6eOL+F0NNmkfkSVUZOb0hPiXXpfJjdjeLCv
OU5BYpMae4e2H+Lsd6fIu4Ny/S/BWgFpc/GVK+8xX4SIFtHM275KnWjI7Zs9kF91/xL/V51bholr
42+H6T9oQ9GvhhTGz78bt/78N38at3z9H1whJFR4uolXxrbwJP1p3PKdf7jMbkzd81wLg9ZqV/rT
uGVx7P9EC1n6PyzHwzfiwFs0HN/83/i0TM/8d8desDKNeDfdNWygAO56lv3tLArMpvZBNpaHvhK/
mhyYnxo3ump/B457ovRFSQ/VS1a1F+ofkUzTDMXlNJ5K9EuyJ6IiLUmC8anRVgtZFmXM7N6HG36Y
NaAVQD52cReYq5olpXxnPPmjdqMOhFO+ofcnfOt3J3URIrn/pdz2pLtacM6tKduXKJS2DaedRmhL
2Nvgu43F6PaLp9X7DqK3VeT9rqxKsZsdwhsUE6qdhZK2Mr/MBnhBp8y3MM7JxG6cR6GR+TEWQMdc
q6eQL/19R07phn8JdSHPze0cW8dyqiCGFObPeqF6nisr7DEO6NmMj9RkMmZ/M7pVNt4og7+6e5nr
n+RrPhKINjFXrk9VUB2lmgd8+yO9/MZ/mIaeNjEmM2/N2pXzvPU8x4gybNthnqYvUzU9tTEqCD8A
/99lPikBTJDw1iATi5nu9SiAptaBxZY7z3mBSNoRbyNC9Isqzk2twPFjWan6Hg1JxWyxFHYF+RQh
cpCgt7NV+gRC9pddUgwHFJjRcikqZDu1irLF2M+5XUNzEDPCwJpEjo0pSwRT+hHj6LGt6InyWz3q
jXrHL5GT7dme3FHhykiaadcN5CbM+iAoBNHk6qjueC73wmrN+MYBsllM/ycyyltXaL/NKQ4HjTj5
PLLMlAKP8yMw4wPr8Y86YULPHDgZnR+Fl8woNcWD5GvFqnv0xuEjruwLASnbDPZVCGqQGiSBf9t2
cbm5jk9Kk8hcKv95HmzotPqWgl5k2RdzGH8CuoYlPX4AIgAGCqKk9vyD21s9hUMThrd9sbUZ3Bzg
mFh2kSazX0MpSW1MbU6F4hkm6k/IDxTJMgSAFXN0ucZRV6ehpgm2UIjDL2Qm5zlgVegbNM5wb+z9
CQ1gmyRnt+xfnBhZmC5/WM4vomFMUApY3SxF8y6hJ1LE/OplMZAFZwzXXtjiSLaAiW6ovApI+YB3
Y2Nf0fYhs8XFmN/I55za6T7r4/Q66thhCjm+lD1gvaI9MLBUT3P7B0BhyJZXSsrlQcvl1uq1YSsT
Jz5CX/iiUJVsfemspql92abM+3LNRom4XCfIqdtMq0L6yFQxSaffQaan8JxlGuHD5lnXxhjUMipt
fOURkkZE2yOnr4z7194f02OatjKsR3JZQRYl9a4YWn9LeAfDhdtc+0L/VmtJcKSG/Jajt0ZpD/PG
yk+E0asLZf9L03Du/hd3Z7LcuLJs2S/CNfTNlAR7UpSoXhOYMqUM9Agg0H99LeicsvvOLatnr6Y1
YVJdiiLBCA/3vdceoVLtDERaMb7NJX3yXLb2tFXRuHbhx69b275Wmd+svWHIVgHOyShKUByxSm2B
Qj30ZBjujS9tksGhzUiP52jnrshTZnYD2SSYMhd28PJHy/HeL9Nha0wE2/ENe0G+0F5z/Z2DyWk3
GAbc9w6Amgn5gxSIGu0lhcKTFfPUBPEv4GpqLcf6cZz87Mp2TZ8syI+N58gHz+g5042WIicvO2Ew
QLxWRfXW9d4QlWJFlR2AISixQeKcUbX+Vi0DExCwL0OTuPtq4ImNO4YetWC0ybsigEljmKGvBjwm
ELYnMotXHeLUVSuWisVE/d95ztbW7O6Uy3BsQPvM4297LpInB7HrbDQgToe+WI2Ig/bAwuoN4wOP
rd47/6B6XHRhyykfwPkCdj31YJq2xfwVeTA4asNljN8HlBK9x08TABqlCPsG3YZvqscslu5La2PB
Klho+npBgpkZ4vNFwimMA0etcaPLXK2CwSUowvWQWpU55WBcX11SSJUony0VA88IaHq4Y3WqJnXA
+/HBBgrHdo5uycAJ1/DGB70mYWq2gk3G5Ow8YAlczXPiQvkui5e2LD+Zyl7S0R6uxhL05QfR7yLV
+P00BH3gTxfibLS0hGGtZrlxHcKgqXWfTcUpBLfuVpUJpHgbUlyiEujPoJ9IxLz6XAam25eHgQE+
vmoDfXg/hTDAzI1y/IDmTYdWXzAciqJ2q9UEvCTxu+ab5v2EoiWedBuQOaFbQQDeUajxPYbEeWd4
4qWfoDlT09PYrSa0doQWU5wmYWtqN2dGq9AI/WoE9S0ecHsErhrebJPQCAgOt75ySE9teajIkY2V
5QFsMfxmPlgqmZ8rTcdgUIwnAmKyUIx1gd4FOUQ6g3VJ+vEtlgZdpFjtIWElxwmIVTXnmymzjb1W
R+rkdjwjJh2xbI5gsNB+usbVwSRMgZU0I6o2qqCuOp+diZynWBSgVtu8O0MDcK00ACThn4BQPeCX
UvE1EtOdCZ5+0zp9R8Rs9Yu9xn2dPft5AvPQ9uOJc3UJfSR4hKBP2oPfvGZz/rsH1E0CauSFXEv0
7uatO4SBSQr7KgBw3+jel6qIRbJd941U6mBlyPRuCGi/D0e3nUGUWsG0mmwtOwsaaCjD5pPsNhZp
2jcYMOPKzNEUxnhErWBMUdCAOffZjPHrwf1PmScUpGCwVJtUItMd2hofYXujPem8oSEet++p52Vb
G0IPMZwZHm+adUt7TrAfO04YoJXdiDnW1h4xiKtOYqsEfxOEBcrMY7d4CrL2gO7DvJBWsnMrbRdx
VR0arGdk2ebMvvN8X/dMiaDiyYrtBFaAuwB6qU4Ia2DEhSDpXV/g0j+E6UmvP32Id0a0pagHLWJm
coPwb4/cEHueTTCdiTNmrUcqxegk221TFTwzAaE3M8KzXW6kH5mGXmB2q2VfIviUQTdStAC2mpXF
zTF1OYVEM6ulrus7/ob4VTQvXfxHtR/wKMCCBarfNV79JDwgvGl7QoDZbEaCdolSo5AwY7SGDYzE
NeTido8gkyClYkc6in/AwkUhN1pyFVGK6Dpeoz4FrzaN2pEh5cWwkes1HukPWeV9krrTrY14eY2X
bJk6fUya/BThwMH04I4HU3Bpero0Nq7MvymHgmMrajvUMx91Ca0Bwh8MNs3ZfG3MkmRUiy4t+oBu
27a8VWjkNA306FY6B/paR72s+z8mDEbD2/eqjN/oVBo7NOj2SvYzNVbFlCaKeo3qqx+ZvxBdntjU
2WaE26EzGalhfvrNSEDsLenIvUmO6UA4VIItq+6cAdrwnW+400mPCv9huWRkljsPY3/DZlZs6jlr
6Gq0C5kG/nUUTQB4gGfZXYI5yCRhFxnwrbNc2rdUt1u4v5fRo9Q3x2g30CRZd4an7aasSpgfeNCH
8R03JZGWvnrQvVbdF2ZTXVsf/LcBsQ2e8xNZXU+Zm4hVM0mF6QK/lh17497ILSg7AbisKsfBbniA
lFseG4IU4LUKXjeXgPxFjnB2GpmNr0BGBxvHMpEexwRSlaZ5DdyPIm69MJJmvvcKAgBjRWpoJc9T
Yb47FitBO8TlOkWMwhulYDwpfJpobNL9AlPwIyyYUrIVjHpxxMF25XAOLm7yPvqJLEq5WH3m9Cqw
tvRGzzC96ax1QE4UpYtGUGOZBLes7D/dSh00ZIrrboou+By/0Ubs6/qFGI5fXoMyn6xfZEmHjGM0
Mu9vOpIM5t8Dv7tOybSfe44bL03g9OvqsyfSXBPtjrScQ+IEF2rTq6ZDaIto8yGbGcdh38TgQT0y
KlpCRiyKiM6aV75VrJsJ/WU87NoEZbWmdtrcbFut3bXu/OKMCp0pLhTdikuclUFoYFSzLedm0cPH
/uT9Igop9EV7HpV85BtRQvU0n0354BfuEztti532u6fwRqeuXiNlbZuOSTNipVNWDzuzxZ+BpgLT
VWdcZCid+mX5JlNmKFmD/ThVxCsMN4K1zn6B0qi0jcfKaE5qidAiUxmIU81OawUnPDMPFQ4hruw/
HT1WIeA1Z3LL6JihI2bgXu+Q0qAYn+0t4rhHMOOvQ/MgAsmAvHgC0u2k+hav32aexQnR2Ldr3zP8
YC7KL6wttTfQQNAIPI183elBKqQ2NH872y+/lwM1pD0Frp89XpsEorfHZtLkGqDgdmB6v/FH11vh
cwJUa2GB9ZdEARcQd82cOasuboBh0MNMPyXEayfgzPGmxhg5JpngMUW41VQHYY3tiqG8AR8h2DkM
fma68QXWkN8VJF7fR/OZBS/9aG7a0ngnPO9taNR5BEhl1J+qwZ4AWym7eXhc7qQGp88Zf2vBdJj9
D9vzXlFaRitZPJVdcisz9aHskRAZxKnFfI5xzNljvJeq+mVN+n1vmhe3oWBZhlQuHXDTmx7L0X9y
p9JaMOVvZONd3MlaLBeHon8EZ8VYRF4p6AmSIcV0sKa1NLyNU+ZPTp/v46vEqbGaI7nVCmsKtWaR
SJQHTmQ5pHONaXUlGWtKqIbYfrdRc6+Zxb2KuFKkSXmIaQZ/HpA5XAHX4uhQU3oVeZCc9E62IIKb
cdDi8dBuvVzekOZ93eE3QsEjWCKIJriA0qfzxki9FjeFh2Il2/ERjPqTPxdnTyXg6LttSni90wGf
LFvYrfKq19O1MUm5yitt3/r1Xc0AAh00MugkdDXnTGvgtXewIrloAwYHG5NtHQuVvHeZ/oBR15sM
ROjMPWnw3Vyte1NZj3E0W/e9+taJ/7S18oJJfp3OI8E98dlml8alu9KN4gP1PzkP/p1j19/Z+NQY
pDroDMyUSWv4udXVroEQSX23sn3/CxxoaFnGfeCKZ6Bxh8RLw6AIjgAwEAhDUxqR8RdLRAB7Ku7s
+2b098KyoQtn/jqyp/c+Tn+WzDK3typX70rTbzAPPvU2dKNinzrd70okG/ycj0WlTtNQ/QJVsp1g
dzS9evLNHdFXV6AVW53gchsbTIsNzreTB5K8lgMjaCn1x3CiB4LVP/R6Ffjjh9fWL4IFbs5cyIDu
U5O7X2TiCK5//7kvbNwI6itotV+inY6lB9Mk0sMqCM6pUYXu8FvArmRQzYGBi0U46XuVys/Wp3iL
7buitYCtxW9MWUplMGbXm10D43IkmsquiJDrCZzEowNaH1zgCn3cQ2X5uHCmP+bAW86r9Vdks8kK
SgEVMCMqz3hr4eAX2B+VFtwhpT2W0nkbLAzDEwM/2d8RG4Zk+b3T0k8yw0OSux67Kt6kiD4nu0Lf
FJQITlD665zRne6RBYPQNQ0FsRw3hBIeNXe8dzOCl4qYoWa919uJuaa1hbOyMoPoMU3jQ4o0UJjT
hSTGS+yOG6e7H2Ftl0RSLKY6eCbK1JZlce/19SYmayLEoHTS7A/vjkbj1TepRmiO9ew+AwP35CWp
JfytvCNlq4u/GlNs696+Jllkc2y3sXyMTIqplmpUVIZf4iDpslvN6kpwUYspDRasNn4Vefoi4ybd
CTBLq4zIJ7oSDyhtWN0y7alh21xFhbxMjXmsdWtbGd7LLLmqJ1nsGC5umyk+VIYLEZukrxokm4UI
XJbviqBeL0Ww5M73M0xrM2MyNem3IaDpZNXbxEWaO1YPtYU1xSHKTRU2o8O8kSt7StAeD8NeEB1d
ET6A1Nfr6E7oKS3CUQ7tDpn3h1G5D0YGc3Thd+RXiBgHl1mx0Q7XsteuhVMAjlMbI+NoNKLhz57J
7HwuXXmavP7cYQaHQ7hOVflGEt5TWhiPtlwE0dNFziQvDRH5UGC8ae2nHIkqZ0MmfVgshV4dAfjj
GGi7+5bFxE2j0HSrHe2cUICTNb1zXbRvsbUbx4YzmH1zrOG+8cq3uLhqSXlKMZfhqWUnR048ZHvM
E+sOH3beUSbbJ8U1YunutoZIncbNGxTvJ8K/G3snWCPQFFxoPd7h7uBtX6mXlvK8SdSH74oLBTCV
1kDksYMYxn1wGujQy/9V6tM5pktRTkTmton2YCL18MhVhLubWj8XvjcI+E0Fr0regLy2v3VOtKRo
/1EQZEplheQwbsxges2M4QFUx65jozBQT5r9xtfrbxQDajWZRrly5temLi8jQcb5zKAXcIPrghSt
NWzb7siQFQiGN47n5fWqu+qdqdlLYLYfhcoBtjg7tFS7rtrYibyZMi0Yi9NTc6fmUk5fuS3A/GSr
Vs8/I89A8djgKgqs7hZlHIVJ8oXDqEz42MxGjNRihM53Y0zbuHZHRW9FV2LSHpFOPhgEgPtp6iFR
w9SmVdVj2zySN4ruCyuThsgAEC9hEGqf2WW+ZzoK2wTJhMDtDFECKTrK9rDJYTVjF6hmCGSEGZP2
3F0iY9CxpoKy54D+mNofyhmunFwpmOBt+970AJPEC8rHSmUsV/381vQQzL1K7nQhNuSwXbECvLdm
lTGbB1hkFV+Zmo5j9y3qclnAX/LetVEoaCaXbL4bLPTKI+JGjhNwTknuODURfQWkScaq4VQfeiII
bde86wBFGG1f3Veqv1Rcy2CxOKBnIzmaSe8fbWdADpnoF7rOVHXETA21u/cgVW0qMoOqlPrI8v0/
eVvSA2vNvQpmkmnQWqBmrkPXoDJySrW1rTi4R+pJ3y5gqVMoIFc1R/hthlRyFTiRueqmUrCqTQdO
ACufCXHgcXJuIbYrAlcqs9kMvog3jhL7DsAlwWniiRPBrzm2s22t0ubQ9bTMRW6tvQbEm+XHycWM
0RAZtf2UusE9FGFzN9jWvTvYV9VUZKNY2ksdwBtQQjzNQGWIr3uJHPQepF6r0Bo7LYzbxZ8qs3GX
54SS5aZB3Vwi+gU2YHhBjJMWX202qJcuw+2nTx7mzIik7nI8NOxbDUG2jmZR/nDUS6jlgNEK3Nv1
bRFjrxuJ68fsepjuRbMtBBTihlwjpirkXRaSCOHeB1tdK54hwoVps7d3q0iS0xjE9aGJeuu5yn8z
ZPhshju7AzNre8+NxCuCJ3dferyERcTwT0OTzoo2ZTsrcdxz4DGndJcZjgg4jJewjmkaZCDzxXAQ
VfoZS/T+U9EdHHDb1G/SPmS5gRWpIHwtr0H+azpTf/JQyebzeDVIiQsUipwojT6cgfJUJBLwu2qc
XYyMohu5lKzMNuHC9DY1FLomB3uX2bvFyamyx7zLv0Fe7GWO+yxweXiN27KpufdxM/4pfJ/t7pWc
Nk4AFepB61lL7RdSy/V14hCmulzJTcNYpPVROmEjrsit8M1N57erUeALrojHXDUepA4utmaGMx6x
PRVdHHJSjcdiM6BXSlPriYTwl3jCKnDfzPLkyfIqS3+TGVyyTu8svr3hfTL8r9neuX6xB99UIy2I
Ft7lYa7yb+jAYQ5QsDMCnkEM9wQslC9yQGuhOdOhM+2TbOtfbHEXfZjGtUHy4cpuBgImVHOpUKoO
1m9jF8Dpmn35qzBV2PlaHdJY5rIQ6S6L1I3zNXiNNn/pvKV1KPEwBth4hGF95ZJ5GNpb2OOatQF6
kTjAguQGwVCox9rOhoTd8hIQK78vAvMwMnSwNW03IHHp7f49QrtOADC0o+xAcPMBVuIzyeD04zTj
wJYNT6JO7ga/A/FvtnuzJTNgGL84VjG66vJPl0ywrBoYFeVGsSLM8d0I+oOPNRK5yG1Iky8dSIyY
cN+n1i/iwS9plFFrleNvfXT2mT+AvOVQAvqQ7tCzPrD7BM1vrXq1ejs+ROy8ipDYtc07mZa0tiJ+
p9hyNWKyoC+LbMnndFFnKd4ue5tGFqJAU/vlCf2oUnlzsJ3TBEH8Nt4x5Hp16RaStjp+ww96SOj6
Df6NGUoI2BrlUZOwXTSYW/Ins+iuRoQUOo0fqi4/OQgNz0OrH+gw95wSk5pNvMDxL9q11NzjVI2M
QtzmQHP6y22jfTYKUC0kjCYlHknU0JVrXjAQfgrqe5IznYchG3ZjX29JbuQ/Mw6jO3znbvaO0eYN
UcC11RqyhIr8Ech55qZfU/ktUhoaJXUjkJKr6zknrzAuKHs3pkV2pDUL5DrdXWMEAX/ItCdr9dOw
QRmpycMikSwR7CmWGAL6FHYR25Of1shRK9Bn6pici24el4vzIoZ+IokXCapuQMGS8ltL0EszU2xm
886uYgRsHiHLwXPk5rvZAcxcVLDQ9YFipFEbXJD3voZ+kGDQF1EzUkyJcn0WBQhAj6ywoIn37oxu
uhurb8i9B2Ms7/ty2iRGy1TWhijYwmKnq2gxpYDlYrsqDiPdg1uz3ARNNvx17+dDbfnwPz73Hx/+
x4/9/MRf/1+idtkES0jhbFeF+whOxtjqM09hUwPSiRbVLNqWEgOQsBkxz7cSlemKEIHyaC43P/f+
ffM/+NzI8CRfRbRFPJBYh3YRJBNS54bIAnJEcQiwSQuu/rr5+TDwvPaAubjRu749pYtcOv9RTvuj
J0InxnoKpJEwl2TRCGvLw7XHwp83P3flj6z85y5U8Gtk+6j3fgTkQTEWx58bbdGX/3VPRVyskbsn
t4xEK1lDZeh4vD8P86+72fJbfj6WU7s07BbhJFABSrjmOAKmOXbG8PfNz+d+Pvz5gufD/Ga5/N9f
Vss9AnHyNfvFsK5sH2rPz5dl+WKPfctEE5k9EzR5bG2TjU0fUBhkCMEZp6IBX+79++bnc4VWa2QG
EPXc30fa8IXpQB7cpsLc5WdnABnD3rOSXzPjGxj/2UQBAOwmGQTRJ0iGJo6iNN9ynSXOV/SqzOE7
Q3/KKZUbn3NPrqr6JI1pCgMwCNPMMmk5ZRQuYvd1lhnRgZiIa4+/99jY095odBbXqb9Djwzt2vFG
EiG999GRoSHYBDktr6rRedX7KT+Cpbmks1PdeQVZjKbqp81cIRQX7kHLyUnBZA0OxD4G3TDdYQy7
+emQoZWOWhxu4qhP9a8Gmfy+L6OMszUqT2KL4B10uG/qgBXVBdXBik9zflM5/cGDD78elcGvMYkT
0DJezKoo0i2cCZy0Al6i8EFuVlMREnha0Pkw9YM26A/WYCgoOpA9K1Qjc+UegHpWB+rw1bMb5flF
Fz3JMa1115uWdTe1gne/RUonFuDZkn+8Iks2/Eh3V8AgIqT00iSJu+PCvk/a0T8AOo7OGX6USFqL
vPLDCGij+NL8VmZbXEp4pPgdrAvciNbj3xQcF92CiWc1I/ayjxtW6kB9DiN5FeSkllc8KOV1Jvyp
I76xb2YIBXQXU0KIN63Lq+JgJF9bejtjtynKu9jzijtde2K6NF6cWTTYVnNGKrTbSrCD295ogL+0
pnfJ6Uhf6JEeRFLeTFED8q3q6ezu4Wj/QWK+nhmxYdcIiIYxZxHSyWvDiY2JUhXPWlZzlKAPUGwM
yXEzLiaYOgyEy2A6J8sjYfakMZ2jvDF0j9wQz+92oyt4VbqxXQcSJJiJ/vcO898b+52+p033RAGy
0ZcXkYkSShMGKgUzOb4rLrmystq1Nj+f++vLP19xIBGFwJp4Yk5zsi8l0J9iKF6twP/q3PlcFTW1
a1o92uApCJW6i4gHTLXoeUT8qo2f+Ke/9S59mojUzAqMcBYwqNF4AihZrFrbeKmsrF5pgfzw4MnR
oaMrW8+3Ye47DHpWaGv62WmpFA13OFcMYPbgZOs6P2JvOmNSgjMNPyAG4ZgsGn4PripmQAezef9q
V+a+z1oV5rqJKYDAriCOwRFH1KmeFtwwgI9rbJKo6v2eCYrRYxVSG230H4ZEME8apvvaUJKG1pHj
7coasWX7rfMyRMPFn7J32JmUqRw8yRG4NwqkMwa+hz2jbcqSMdhEDjLvIV2og5a8Ft6lZYzaW2Ef
EHnSZMkj3OQw72hb9V6NKbXM2hXN799DTRHmFfpHhy6vIDmIgAurh5Ry8pf4lGi2/jic7aDE2AVK
z/EWgXZcTTh+U0eotUvtYLj3US+8deAkW82sxtOQzVAEi/6tc62bPd/mmMsmbsR9p5n5mawYH0ps
tDbNbCX76qQlyUgFeacX7chCaNNdAc1V99prJJm8mnHJbDer9o0zf0YRb6esb24QozdDeiNfihX/
KWhLusNe+Tw1RahN1hlzPIZlx30AEHKQbfrbNu6HPp5okjOzqHx4JCg+8CYBu4VsSi3wXcoqODRM
SO61MfZCSEVM803zZFRbawlTBWOchQ7nPDQg6XWedTuEnrzHSbkbHfMMOBPkqnnoGISNpYG+l/B4
ED1yjeGdF5RDjpUYXJTVjDRDx/GZDADjTh5VXJgovVxDf6w3NCiIRy/qb0/YvzyPnIqOWaXeWfQk
0+BxUskI+RKgdFM6xqkWn31smK+dQ8PFUcfC88Qh6UYrBGH4amh3ZIwxx0WBgt3uK68J0K36YyXj
PwYeQXAHIISa/B7Uhexhe3STQCtGPDOAC51wXg7QGiikvGEHjglsWEpJZemnyWFkZ3pJtXGbzlg3
I52IZFKfqd/SqZe4XJY4LxEwIRdfvnLLk0cyE0e+sVgJ16quI+2ElTn5e8+da2B0orw1Sj6jmPrV
2+l32n1ZtuNse3OKQncm/F1yRil4sgoksGZpItfjxM88YHz2ZTKFUGI8emdAAD51p+y2Ne3lFmLg
ZqqDat2249WIx25Tuwwfa6yJYZZZztn5jDVr3jqcKHm5r1IYznvkGN91PF/dpDAP8GH9TTqSLsWE
ftXEgb6ZBxgXAf68lWtSNtP0iCcpmGguivY2ssPYkgEyILvj8RB3isbfh6xXP+QcPTeaiXi9jJjP
NN6Ed0n9NvtyJ7R8ftLm9MCKFB+FUd45FV56oRuPsUPNbOL/WaPt6ddeV+/xHlC/5eX3CNaDUDzS
HgJWNlq67iV1kOhU0Rk59Z0tJMq3IKczphqb2RnaLyeGZ2I2H4Dugp0rmwfassHe8g2So6JV48S3
PINVZTGp2AS6uDGz3tMZ8u+Ep0FvbaV+SGM5Axjoij3x4S3wAAwwVV4VawUizLK6P0CLXoqh7Pm/
3aPjmucO6MRL3l1jW32JsX+q0R5QqDVhP5CrjcN+1y165lj421rUdJ9b0Fh2Ye96auNVJIxfjTYO
q4I4Kg6E7vfC6oXC4A2b0YT6oAdfeosms++0gfpH/x3VGn+CJ/d2afuAb9A4FjntiYgjdeLW+rYu
Dxl/GYYQ0hEn34hOmvgmex15nZ9ZIYMx85Sw727J5s3ACmj+BRCuf5lyLTQGG8DlHNnYZxKyrIHQ
Miq2tL3uqS4Ufg3yo9SHo0f+0lryInrqYiJMOqaiv6P7ku+cDp2OTqbkpq6zX3kHb8ZWEdB4GylX
P8u83BZu2oRey6PPQBkhPRDFcaheR2gLp78+s3x6bpZTQPxEWsIMp7/r1hHisJPb1GxVQqpx2zX1
618fojnZNTYx6VM02FsO2QwXl+JvEkwsshhfMvdcmsj73klBsMcY2vMACefPXTiNEHhzUYS45V/K
2WuZHPItPzfw16ttWnZvfNTu9SFGo6HnJyWQRsTLvcTn6AI5+jDRT+UtCNJfzuVJKoWyXGuCVRnN
HO1b161ZVFy5MbsJ1obDXNgb54+piEuWLRzzLO6nuPTSDS/QWfLXn5rlpgZvu40d7fXnU1nsk2FY
5GTftA4c/EEVAJ01Z+MqM9j7Qm1RM6vTz00/RHCCJHY7LwCg7iot9BqX1atMweWRVwVzTKQhSHNa
VQABy8nZiQU7HEUaMqySbwD0OuBoEsAge3CvaEtgDrAEcl0XvwzRgB/Psn2X+HddAxtPFiNakTq1
w0zP1Am5ox52DVKBIuHycXSUeIkYk5MlqoTHmP7m2Mr1gIr0NHA8WZPbXK/TBU5sjDRMXAKHpD3J
E70FeWr1DkWHNHegTsEGzUFWn3qp1yHdhYDOY1efzHHwd2Q4nNuU6qgrRHMCRmKuDSxArC6CQcjP
Jz3YVVxSNMGB9XJy97DHlTU7BtCPzLfp7fz8woSOW+0cq9GqTv3yJIiRgUGnkkstgu7QkJX289hT
2k+nn3ttwt7apRRRamquZVQkD02/JIs3v02YKofFFp+bCaae3ju0lT5u9Xo4xbYdrGpJPUOo0rUt
eACJPr6ZjODD2m/OslT+atZ7d9m2P2oYJStVO6RqCsq5yXShBontjA3vwlhbhr6/rdAJCc1BKeXT
TXJHQb6SIA9sGEakEkOYNHqytR/sWzRQ601AO2BYfFi9ekkLhNCkU2wLieSyJ6iO5Bsa5jB8/vz/
7WKw3CVx4v+eP7P/HD6T5B8mhr9+5G8Tg+HY//IxDDimhYoTx8DfDgbD1f9l2i5GKsO3wd1YGIX+
djCY5r+gG6Hrcgg+YY7gk6P8t6PB8P8V6IEDQsDSPYOv/D+FJRvWP3095JBYi/edDcvVfd8mn+Sf
jgbdBYdMzWs+6jLVCCLKu72WwwpOS+OSJZRbOUyWlRxKbPGd/ezPOrVr0EzHDMLlrjfmF0W6QZhH
5cCMSTcIo8Vi3Opo8bNaO+konSkUjGbXB3hcx5YCVrbtYeiYTpe1I26Dr5VnK1PwFvyt3jK0tZFK
T5yZj3qUDyi1iKsNNA75JvO3zmCQGfVUK4KUlskgudfnTMLC4XnrPECW7vuDtSf/HPsxiMO9Bd96
EyBXvZ9HZBi6W7VhBcOWqNTuoWb5I3IW5QNMc8ZgKvUvbSc2s3Kf6zIOzUA91tW4t91IbgC2OCex
sH87AnhSa94Hy0mebE7kyiQXwOygpCaCQU8igY/Dg5JClO0qtpdxST/8VixDqKttSl7Z0QIklmbQ
3F+tM72y6DZ3g/AeTLuRuCCWpXCqGBZlxcPktDlqEQ+PZArZlhrKuQ0yDe3aa1+VH/2hEdGv3Cwo
tqPlApmyMXkkiA3xI0DnyJCnBh3H1iXnEcYCQQFDh65CXIoxApni0RnPXftYVeOfqhqy69Bpb1qi
36vKnG+FM044QZR4LBNEVB4Tz7i25aVvBAN5mduHtNT/oDcYTkms/8Yu5RKgldNZHFMZCr1t9/U8
Uxx5Yi3buNzJyqupeRnt/Zf33P3/mSPmLuk0/zao/VzILqk1vDl0WP+Gv9ju/os1p2AwzqlZuY8g
GdcAz7u9Y3UOfvR84hjZI+MHRrTh99L/TT+op0NHFowPoR4endhU1z5A6akxlEdaUe2GrDcePJwt
oZp7654RhRuIJyIrUExPwG492T8kmd7v5jidNuQQbZnWJruhM+5yI5MHCfki0NriODKiEEPt7dAV
V8zSvARtpJzPfTBgIoayghj+roLHAi173LiQ/dZuy0RKZp9eP6tXRc0czN5Ln3fODcXxpp+HD2pn
EfaKS5X8O8RPHD5SY7op228JakMHjTrNRE+CGL60UJtQqASP//0Tbur/zGjhGbd1b1mEfB+fl022
0T+fcdCKvuDUUT565CRyYGg9gIVMOJlnXywB7Shy8KrE4pqfx0yi/Zm0+1H2H62uaWGWyDGsl/QE
2TW/cZnTesj7cm/hfz1PCUTszLwkRpJuU8B+VCzcAJxLsNKgZoKTbxzTcXDWTdSttS61gJpXhw6U
1TEZf4nSzo657F9VpvmcZZP7eqGM6lDUw9kvXhotAiE+Js+mrIwTz1J51kxr53fCO+YNeRyiHu8d
P3pBym7umL8jkZIGdTh5Nwx2Z2MF4PCdM9M5z2W5K7qZ0sE/K1Cr4VQ1pHsjhCY+XsJVUv4yLz2S
uFTs9dn6Kt3uPDSmsfdY3CaE5ruiN+p1DVz+ZRLD2Y6s0Cl04iJs4q4oeVadP8ptnOLMtVL8AjbI
pNM0FUQHkDybxBWs7yK2jyknN/ahu1xfvDKTE4RWy+yQIq9IgOf0FaYRSXAl5vM3b9Ezzck5i+kH
Svu5UFXy6NjwDFqFLU2lYi3IM42r+Nb6mo9iFS0zuO7FuSJ0xl7dDicUcyTwNaWOYzbNoX/H4NYz
Gq0Av41nxLVXhor1VifNKpzG2lzlKhm2QYzxNkkIZQ5ir+BqRqf7v7g7s+W4kSzbfhHKHHCM9zEQ
gZg5k6L0AhPFTMAxz9PX9wJV97bE7k5Zv16zMlmyUhlEIALux8/Ze+1lzfJWBEFUVX2os9S86SNq
1nk8a/Fq4h94pJehms81ZyRZ0aqnoN7iKuiPGDn9EPQi9ACqqtrR4F9KZACRXvUom0xrzSM9VEM/
n+Y5wqxj5Xse9PcOX9SmMQYNBg/DW7rYP4q4bQ95hjqHAi/rOnHlewVxNN0axpJeaMTDMBLVuWcx
Ifa0uI7jTAKIrgch3iVm6Et6O833Ms7Nu7BXUORDaz8pBAH9bFV723MqBJH84QAermoQHTPvjHZu
Wh3ImS+Y43fI3sN5u4zuN2kQaSD6ZoWo2QceAurtIt/CbW33pDbjzCIJ8pAI6flDEqUEA1j+CItg
b67EgXlx2J7S6BKP7I7Ax+4Y+f3AczYe/nkZYFr928JrCeEaHmpC9HXSkwYxbb8vAwY24DBijviA
q8XajDF8KaOoPc6yCRBNa/UlQ0JKa5dpF6l1jdODFezhzTvqyMPS7gTzAcT4gAsXsgCcvBheIvom
vs72fhyi6X2JhPWo8hOqharvCQMiy438kZML+XJPdqi1Y57WnTSoDXksOygw1evkoWSpl6k/jkig
UW7OpBF3s3HxokztbGcf34qOEakRNXSCDP2CMy7ZlCA8drlBuJ0pi7/sUPbwzXp3Exs648YqHM4L
BD4fmfvsk+dTxwgLyyZjxLdGUY+TSnaWMLZFiGU7fJtyJOq5AJLWtOa2L6fsQNf3JEBeMLdk7cdB
oXxLWvOFvmyPvVIzIJ+Y1EMVus5O0LRI+o5OhI3ButMcyP0TwSkdZk56nZp1hsP4MuTxt6FSbzYe
sb1BG9YTdnTOdWTvA+yUHmjDuXVGP0b+HBS0KXeOaRm+pwqyf9vFT6qEUxUP8NkGL7iJBjkEKuxI
QNE78zoWuAjcORcwCWbqMs6vZxXx8XZTgq53IqSoEOm+bfhE4SYgYCFnqptsRP8lp9UyGtfxUPpe
Orq9r/F8ax5hLg5HFCG19sFIRH/JanTVBTrMMr/oBSe5mpj7HtbR3ccfh2nof55Bfkz/J/oLsQ18
8LL4NXXUXr+U/1ktrF9aSfHsCNIWDQtv8Jo8+Eu1MNKV1mAMhA/Y45CCDJF3JifJOy+d0R6EabxU
TX7QtGV6GKwfyeLNV9MiJ4H0HamW+rsI5V4rMlpfIqMKRta0VUZpII4wpks+0oXWlgdtbhPcRba2
Txv3XrOy+atboBcEyRA/MEDEoEkE0t7sVmlQm+9QW5OAZDWe77nNsDVXil5dspZJpwGRoqbsYkRg
Z3IYzahQljdbjYSvWOmym1pUR628DhMYYAc8Q8iA3y4Qlmiohh6sMGsoovnQ7Ea8eHGITXHRD6Nc
UC+akU1a+K7jyblLGF6iMs2cvWMRaa96Lfjn5cJczxOfbry5nm10XP7SMaxPq0WxEGOmx5HzkNlL
t5sScN51xer5ivYmvCuQou8FxDea2Zg6OjidWnwuW9VfKksnMtjUkgcoewWNkV29Ok9n7MLbPq1e
RCgsnHeR5jfm4N3gicWY3ZAs7urWTdEIuK9xdtapDI5hGWUMvaoOZHvrHEoj40xgrckXs0yfdIQC
Wep+bYq4PC0Q9/wCy9bFRnSJQ7J97KKw3S4iiwKq5KNGl+sPrALdWykUn2+SA+pcNwwHncrnmzTm
jWoWc7QeqBHZMZPUuFX6fbsAn2ziQez5na+2kaToDqb+JPpl4riCwace4NnmA0ud5lnFPiWYitp3
IowpRLxim3VEP7Wqad54OsnkOo0db7kKD2SrDPOGdbuwj7SehxMG26tTJ18QmpuHsr3E+XAReC2C
topRsRj0/t0Ig4+dg9lrnTcGbNaBVXF5An69gRHlHSta6osLfW8Y8q1euaAZBZ6qiooRGmYO6cRN
5pvMZJFL1SAYmLSoUOiRlV5pngh6dC+5wGODXqg/ztjgNm56k0QqftV0yzoU6gvJic1FEYY492l8
dWwJ32eOzSehzxWzb4BKeVvJDYUEC8kJ8wScdJVzvjJwwsTDiHJ0QroDQbhudc33MA9umK2/2iOP
5chZZzeNhbVpXMzNZolwbsxtrOyFrZ+x8ekiYxhgaweNoulONz+ong3WIuBZoIRn3K8QPdrSvqB2
gXS6YMToQixKHbk8S4kdL1EivjBfeu1ly7LREqNZpm8GErXvbmpg33aZUFmhe8ipCUdKcSZS8p2c
L8aOxQaUDBnsOd06vac99bEDmcQfuixQlzW/TlXaLcwLF3ylRhM4zlCBGtulyNobdIkwIRHZlDjw
SriKJwxQpUWH2Ugc4I6xfYTiH73INLc2mDfmeywp5AthiFCz+MLUXl+Zr0jamnZL/MPMqRM/3Gyo
djfgcww6jRZm4jp3XfWcG3lyiwLvpjS6ODAsj2EB5EI/yvfKGOS5hcae14wrR1N5hI6Mfzl6j9aK
VOugomNFqytPn3BYxkqLLwxByqBqMb18/Ejrc+/kyQ9Z5uTnTlRxPFIcew08qq6HoSfltjNfv1At
rSlQ3aMkbS+IZ2wQTgfNfJ4iceXmun/ICGUx+/wUe7AMhaeTwPnRsPl0IkUsmmNLGRAqwutmcugl
eIF659TSUblhU4JTzNKPnsq8dVLt0YgZixl1W+2ycaoBZNYxIh/CQcjrvJ0kgCGZmITPk5uTg0Qy
kuJp1SAa3XIvjCQ+KOyiNBti2P5ILJCt2BI4EZ7K0qieOnJCQX+xb3+ss7KBPqaydjzGIWDKKOrH
WzcN3wd3IGRGek9RRAQAH/PNkBLPQWRHE4Q0UHz2TBfzZVn5xuBOOFgtsaU706P41bOgHdt062h2
eAj1iqyY2EZWp4XdJhudoMHPcdYW170J6xIRao6lrrLrgl8cFbdWLwlrUYwPPMDphNP0X4kuO2IC
X55snRirLBLxrgat6xfVPdRWi4ZMGT/Lpa4PqeL3ZtqUPOXho+2tf1ss2nUKXcItzTY7EiaJtDdk
dRNOdA81R1zDVaKVC3lJQmToo9vQ+bDkl9bWiZ+bjfRio+I4DrGZb6NZJDCNnB/5OtKLemH7bayY
20mmRFV5KMhJOOtrORMlCO8zjNhMHqcPjLD20OmLj4tW7lsPNa+y2LlU0RO4woFu0heqeaXVQZYN
+4JiD4BUHt6AAPIwSdiWH2Pw2JO8wKy/01CdTCl9jVF7IQtk2IH8F/tm1lnjwEzseooOkOCExBtP
QsQ1utABmWaIqjUsE4vM0XirJHLLBZMWWkMvCkJUrujzbTrpcV0z+Kr69JDBr97gCv0SJ2gM6knA
8O1bJhqR7jIV8zjDtuFlSOz5nvsArC79MVqZ/kimCnjhUkbkg+B1RgSBCLsDLjLW+Q/dvGXHDb9r
ZTtDyeaJjPQxO+KilKuz4xyaeXqjXHUqUbI+I5V9o2Gjk7DGT13tnb1oeUC2AOKcZuZTVnTpLgLS
EtjqJW8147YVrbwLY+lAhEuzwGX2vAkJfOMj9NIH13CwYZccv83077AZ3+zate+TF1R+0Slu0Z9P
B4YH5b3S3om1c/2OIcw5zmi5w66XQFMtd6uL0n02lyzHY9zVOy3JyOEbOXexDbzA3LIRO7NXppGE
A46FUsbsv1MLlc1YYQLZbFR+N5HIGlnFcxWV2CFFIU6VeBpkQ8lTSvXVhatVN1dmLyUScMsNurJ7
12XinuecAbHToQ5bUhVEeqywUnfqfowQdGlwFCMMVSyvBHekIV87iiMA8strPaG+ApJAoqKl44di
Fb8wSEoZJH6tptzx1ziUg5FYF9hR5Z2zajQ0AonvKrN57DtmzuSBEw1sAcNbemgQXkh7clATNRlg
xhN8vi+FMqzV/gYOwvXyfV6Mgm8LucuWocevue7U/jgOzh2RbfQcmnf6FMZNHJGRNCmVYu+Lgbk5
mb03B7PFU6EHKurcpwOzKIlnzztqqIMurhk/J2GnkdV3yJKuOdTziIkDxOrZxhS+7Tk/gcY2Q9Ba
bhvoDdNYjEPDg14FubDKnejQPGZFrBZklOHdZNE4NYciO+bR0G17U4YnM80bbhRWXUdHg1u0CjnN
BFylq8fHqESCZbjztJfDfMpzJEYfZfNsfe+yimzbLMTzMKeY2r1kXxBJeYNZjjH+vuqTH4T+ZQHc
a0FejtgsGnSz0QnB9pStH9lzeNHGerkZByaEXlXLDfE5FLNCd4lnlV+dwjkg5f/q6ItxEKiMoI9S
JKRdYvupcsYbYvC+LTSLd0Lmq8xufGCG4HHTPIKEUxznoh9vsoq5P6i9v7M6QpKFX+CLORe30ar4
N6uaNc1MGwbkduB5Lwiwi1fYLAuUFkuQkdK3B5va/edO+f8t1sozXE4t//NAiHoOusX34new1c//
6v+Crdx/4UA3PA+klekwYOIF/z0W8sx/CdM1+J+nw4jjePr/xkJS/ksY4KDoFdrrwcDj1PrvsZDB
C3qmKzyHDoyg6fO/GwuJT7WLDqCOY5qpWzgfOI1/4OB+OR+ruRn7UunNsbAGzrZx69G/np/wzgfp
7NKiNmxmwDEQixnthzXlY4BKF7LRgEa+Xq4chJEgQUb3bM7/ujXvi/o6db11zwT5WU+yLYYeHT+x
q+1wqbRbnIUu6RZ87YspPuZ6mqHIXg1NhGIYzdfMRKPe0q8DlouWn8gZrB9f3Ns2rtO907QApUAe
VuVrZiu6HDCxfNzXx2TQPIjbPS6c0LkAyMMzvJic/XIyaGoajkjd927BZus1XESdf6/BlB4gPDw1
ddvBDuG9lqKjx2a6uOl0Yx+tW2q9RloXWv9Xx4SHPOTqQJZstHN6erGVNmM2dTqA2dn3KucFGkSr
U03V+aHboRU6kXPdAMY6raExt9jVD0JHozvhp9mpYTwk9vTeul9jHTIlgFaUdeSHEeprSMRd1BW5
4qEfdc476xpLuizOFx1lNctwuok0lywXOySUgvFU4prfZpyEf2r7/dcvyDqYpOvPGuIYABV/b6Ak
My0KAjoZdFAtik4f/I8/Mrclpc9G8hfNa58PgYzouSgzY8VTzr9v5i9P13/TzGEY+utpme8qc3Ip
JOB1BkC6+DSHwFYhpihl5vIB46H0+CohSDWHUuvvsMg+a17xFyzbP92B3yen1vprHQk1h1kTeEvj
M8dx6W2Kt9jOjhBBL3h/5g1fbDL+yLpqdl1nwLjX8M8lIx6CqkFBoyEbxtjYnXgbNjz35eWf78Nn
suTHFZmeI3SbB5ahzKdZbgJ2fswLyl0zpvGRFBppfl5nIMMEpEB1seG8jMLLzMigWuFKRbYECKBP
hHORgyxtg0GV99cwVXjK7QULTZlxrOSl7DDdTfR+/TZMHv/5ouWnhtDHRVumDnqUMThwkk+fHtHM
oyryhIv26HKpdqYOc8EoDxohywnnbYHVaivH+itNaFocEc+hCgUeXE+Uu8Z4r7Hm7yU2abb+8t7O
oY2q+plApPW0MCNa24ZIlfysTt66Eq9KZrTpaQjrFlfw/EYY+01trTfCUO+TNmHAt8oRSZnxYLgU
xH3mPf3hHa+Pxi/dnfUdYw/jnTI98xj/f3rHUxplcZ4KdSQB4sgRAglsTaJBND7H7mJcaBHjdoSW
JgxGk7q5CF/TdDreC+eUanQ4FMtp09BVgbKNPFY0VqDwJCr0PDBKvKehXk314U0fpgPIFhYBr+pB
wGbhd69Cwmn1dXqyUl0EhdV/Z769HBqtocssil0drvxXc2cO4Z+el7Wl+vvbXtuujsPUEBkbu97v
K0amtw5+OJkcu8Z7KtHac8uX2ybM3uCj9fv672Iut8Xae5/aud1GJRENoA7aiNKwpTxGZd9hF/Vz
BBc3f/hI/rtr01FoGK61qiCMT1jYBhOj7BqbjNP5IJrUOS1Z+Vq6NDfq1n6qNEdSr1m7j+3AGAQ9
kYoBTIRJV2Y9kvhhp1GxM50wvrVO/GYuM/L3yL7na4n7bEAaXHZW4utL87dl0mrggEZP+WQV6JGt
uxp9xEEzcLmWCUpfNwP/kAzmVmPcWWEjPqlEfVNmaF//+W3r/3UJQ2Bi6zqZHwye7JXW+WsXPI0S
ZNp2hUTTDmHOZsmd2S6eL+wO/+qi7skRpg3d7cdOnr2QH5YZQ5dexw+rXIgWHCOTP1zSp31llaII
06P0oZQBkGt+uiRTaaPOiU3RmPB4VsVyK2IbyUReHIvMMY8xXJ1DRLvQ8Fxr2znNDbUviVu5/qcr
WR/DX76vH1diMSRAFOMI0/pMjE1yOveNxmPaKWzM5ntLaPARuWAfqAQwJTM1BKNxRKxejDoYMEMZ
V4cur1Yfemb7snOemVpDxCeHMbA4H2FX+8M1yk+N4p/XKG2Ytux8rCbr3fylTOvhJTZ2ObGUtNaN
1+neqdHSremVLxrRQ98gMzA7y0GvwOer4jcEBRViMEPcWCq/oaB8hwoKgbR6T4EQPU667Qv8F0Pi
5nckZETE/Bj0BVFM7kCFMME3tOceirdfzkZ7zSaqPbdJtppT/fHuf9oW1nemI04y2RkctEmfn8iB
vBxVW506CnPW6JnCrauHGdUljPuuRU4noQcVBsMx7IuUFVmf7EI6eyerLVez+Xgai4OTJtofnhnr
U7WxXpjhAEC2JdIpA8nx77d8iOyhXEJml0zD9xzHCetOyoS9fn6yxAgcPklHGKbLgxtKfb2BMfRr
ZSBVDyajzylCOUABMEBYMoXaasXalpV0jqYx64clawMgDL7tjNktiO06cAYbpYdySf3W7IPKVP8k
J6Fv+oXUwDKvjhbqPT+bu/cpNStofzqCWROJAU7hsbTy+74u42AuFbzDkrywGqm/75Vjc4ndDlRn
vpzTvr8pjFQH9cDniFuwtio60EtynQyalRlskjg7eKu30GPEqKVLsu1KWnsfASohF3L/z4vA587p
eo8tvsweuF2PbfwzpZtyNRwXR9MOJuXHYWRIShZGDKqQN44Mxr6T+XAfenYImGAogrp2s2BBiBnY
ugbZKDKYR2Zy46WoSR0SqHDzJXczKP15KKtjUxZ/ldKEKWlGX0Ls0geeZ5cmTmNtGVqZm9Eb1dHt
zMgP09ALoBHeVkNjfq3CJycE5m8akN+zDOem90rCk71NGsJjUZqFxxnyAPlVDDFwVsM9mDHLkJFN
qCn+EQi+/fj32JLDao0WThXTQUOMoGkz1ibnp7b5HrfzLaDq2W+YuQYSN0PUetGhSzHA0/2mVRti
9JR1B4eEPk1la8N2zLxvFpmu9+Qf3HLF4EaaMqA7mgDymU5uZXn+P39A+qf9kg/IFXz/BSc3alX7
8wfExIhGV8Zd0mC++x3NvpSG16GaGE/OOsgW2hDlSLhL7RIBIqbiyc5SxKRueR9jiN+tE3Dg8B8O
RSR069T9D1f4qcj6uEL2ceoNAxE7g97fH1OlMXoMtVb9rIXrEVITqcm7UrC3I2jajDxmcLzmYASR
RyAB9U9Ul99mRZmM8w3aPU0mc0EH7ywcwP5wdRzvP+0tLuBq1/iYDbg41n6/utltLShU5N66jWES
ey48nxb8tyyBgxgaFVq5aZw/PAPnIlcSqAsYOZzKPze9mDneP1+Q/Hmi/327cyUjJLSlHKW4tE83
DFiMZgw1iOFJZsbWkgC18F4iIAYnOBTaK/+KEAlVXCKylFEv/uVlxGfJ8que0OwrpWx+9O5aqsb5
YYQteTZLCNkNqXUEIW4VruYgVnRo82XajXHtYlBhKpINPBWoSInpyF6iHocu4Vi7Aav3XeMojlQ8
1Uc+SqCk7TvuteRq48M7tN1yFzJw3yPwDk/OKmuMMXT4i0ef3W7U6teML5OF6Cgtm2HnJVTBlmef
ZOLckVsxnGKP6xxI50Iz90PQoR0AYDbVyZSTd6iLCL4+L5V4ZRtYJuQrAiIePHtxCTth888j3CoG
Mu9TlYToxcpl2sdD+zejINpryQDtbXbfZYNiPssa3hSZK50r6CfGy3AQsLyN3LXOIKX0Lejk5Mlw
v3Kz46ssxodQmGEAinTZRl3KjJcDNJucq1/siqlHmEXjS+iASm1bE2F5s1V7OwJwa1TNmQ31m+aM
y72EWGQ6tCSsZc78fIwtJnx0LqKZlC29zGgjatNZEQoLUnCd8eVhwbDb/Ipn1KLWU9t0HWKkGrHU
k4vKnZTlTc3ue/B6mx2rR/OCjiDel01ovy5Eh5oI5eJhPna58fe8pMZDnyXkx88jfaBZ2zOSmjcT
9sye7tbeHoFvvbII3uTkSF/1xDq2YxfeEAaKDLcYUKVMI5+kOwSGlxgHptPkS5AisascD4dMtxr+
Fy2+q4wc9JdJ1KmxBkbqhJh2Bk/1UvQaKcJoUCUwlW1cOi+RLuztXDFDGQl8VbZM/FrQDRWW/dXt
lswnGQDTuMI2Zo/uD0JeSVh1kK/QA8opejO898nUPHFszgO7TzHMWHOx0bXSDcKB73JclB2e6PF9
dIYe+xPCZdeCVmniQmEODAbXgRcLgGWrnPYspxSz0TwyUIBWTFEV4Qnrt0ON0qjlDLkbDMfaZhUZ
3l5LW2hsweO0zh6F8BXkQHxNbQKsEAEEvV3g4MHm70fEN9DGzaeDrcx7Qw5dgISVOrWf5s1SQmNJ
0KNtsjCPTlNe3y39+its5+JkpQAOjJEOhlcIGvNn0d0UYZB4WAtrHTu8y5xgkxb6niOOcSxJmN6G
jb6LNFLoqsaiRiRDFguYnPZkrrkBPZcvoV44OzLBU1jHnrrLMqJelpbtS7ov5VBjk9DRYkJ+QURX
iuHqIfp6kSEPJHNMMh0JZYLyA1AtJ66TgmmrxXSqgXQbQWmDGQij8NIztrZRowaZrDnXTtBvZ/tK
DQTuKDx4mrXs7cm89UgyuYr8xyAYfhEwbW0nIqWvznrRqvVu9cxx/Zgx5qZFmYElmdScVC5AFmNQ
PF5MsEY17WsZRzfG/MNGXD3jx7zCG9I2JqF96E4gwUBHti6CEGUOg3q0V8vwZObGIS6T5DJMkhyJ
lWWDAujQAcjOCltcBn26hvbY7YwiFvcafA59feNlk497fXCbHZFQ04tbMfEKk+U51Y0L9aN2iPMC
UiHW6G0aqfALs54X4oO91ZmrXxe3RpFFyFJvKGufj4t8ge0e+8xMh/MgOeWyGyqgdT6PFfN0C4UL
QyjUran5pTBg30sSZM/EKkq/1FrxtQ5NwgZT+w5Ekbnn6M59culP6GZ7QIPT7lCzjKsr9Ec5YrWF
QAuSMOmgy9vOA2px79HWYJc1MzGwupV8q4jJBuO27yglb2YHTZ5LSxl41KvZsPTU/bDNMp3WRPhX
PtA14NT4bqzpqjW67qNsteFWMYzGX+rdD2lr8+2bYtTxFiecgvGyN+nbYjZrHssDEXtPOZ71W0HG
4dZUiM3KTlYM765OeMtHmR31sXlzvAnfs9CrI5Zicha1Qd7QJnnVKWQIMGxPIynx17zIzqSOrRn2
9xazxU3ZSA30sTWx1reD3yRtSyTdRPBvv5fN+B3u2ktHpNI1TSpjOzQObCuT+FZEfBWdcYgCvOrU
OgnOAQCa6USSD/o1ZHL6N3NqWKugK/oxMY/G3LSboRAVgY3GUcrc3HbQhTTDzk+V4Z0ywmKuYgBx
6upjEVREGSdJc1/PLkL3Vp4WnazZrh8eG7x4QRaBQydpiGQGPZm20AYeqrnRYVTzHerd3mdKkZ3G
pVtWa7g46l5JTns0AFAVZHeOGeW37YV+ZmfnWVV+b9F0DUvT8/sC8ttYNs8ZKKgwlcNr1n/vcpo3
nFgkgpr0ZooRHSUNH7DKhT/mlu3Tg2oC1gtARFmiqCqT27KxLoVtJ5cxRp6k1GgEoTR5mTRmV2MT
rPNSPsbwAEz9DPITe2fdHBMN60SRI8geDoDnnYNZlyEz2OyYxcbr4jn6JcYk7KfxCV5vvdNzSkDp
sUdXXoliSvbdwSvSc+U+AV0m3AjEeK61+sZUbLeCsTwGORfNVDc5u6FCGi3zvjkLu/BtQv12IXJR
XHUV8TeoDMnzdvTAW9zndPLeHSLAr54Zn5acJlePE8TvwWJFaTifl7ElUmFIUMTGPadwy+Yc0/vo
YKbbzFwDTcfWz4e/204kd+miPWRmE++grADMgNmxzeBuVM6QIuskqCCflsR3EhIvMq/cO8xwNkxT
4sAFXATzYKyOXtK8uGr8NmpfphyzGD5SWsSzX7uh9ZiuAw/WceLPJX7TNXzCasLninQPcI0FI2Mi
MhE5RaZ+MYjbdtWj6mkz8shB/mJJLmeclYx1lr0cUT+n3XehiLdkJ2YgfavR/95w8qPt1ASlltXB
DFiRLjRZGK39Eo0A8uo2tOiZhfdO7eE3Ag1qd3C4wokYSGQ7Qd9VwEbQTDTUTkGDPjBZ9d6NsTUU
sIO+0IBo5W4wDwvYnz57wwlS9G9V1Dj+QDNmbuVXAMKc2cPs4JrpU0NrhNj4/rUfceYNbAPHEa/k
Zuhq7CIS6n47I6zUQso2Iz2DZlVYoZ19qpYK+2yCzRzAxGZK+xBEJtwoaQhFlslOTEu8GcSwrb6M
Q4Uwme7GtsrYmsnpfBqXV6Pv8l0a9WprSjiZemqSFOvkHRag+b0a5UT71n7XzeolGQFuW1NLOKGW
BMy56dL0OFfTcsdo+auKZVCn7bhDmbVPFIGadFgrZNkl+tzpAiZR85dRezXxpip7/s7ZHj5q7e7j
luN2Nh3dAss8UR7ZtseRvkK+nmMOcJQVzo6/FwwD0UlRXL3ptjw74EsAaC4gm6lIhoKWXUKyozQ7
v63jfIe5n7BO+9wQXaWWaIEOqN2mGLIWxC8auArHyUExwRrdCPJmEEmFd2OITnVANpJ0OCTSBbpA
QucfJ2J8S6jO5KzJI5D8ODj1sXPJ1maQVxnfVV9d6xlac5eWl0bLfiBHRDVymW0Mv8UML00XBZUC
UPouajq260b4cfiWutmD7eSPld0c7KF67ug3gOulyVEjyN+YBXksFcneuUBRz8Ln0ZbBqc7jMtbJ
jxSIMb5wehP9M+oPBX3A1LcyRBIdad7RTklu/NZC1L7PXe8QsxSQyFKy9K3dQAGeYN9U8WMF+pM8
EKu5MgLkkagnDQl/843iiC0bfs3Wjr1nWwm2Tn1FqBJE265/kG5M0m0BPU3lBaXK+uPHv/j4Kx8/
/vxjza9VMCHY1j7+cQwBtbtkD6yvYucj+9jHX/QYH/7773z8PNdoIVmFzh8//fyLCFq9wJvE5eeP
v/yq9aXH1I0Wv47D8KBr0BfKMdlXNUHUn17Z6ADV7H592bk1QBYSf/jxf35c58c//fwvf/6yX14F
EsNjgXA9KI1BAe5b34mwlKCQx7/yn//5p+v75SU//Z1PN+7zrfn5OutbjHryT1uaUThKIovjuonh
8Wi17XDLVPgwJKgDRmf67uGmpFYFLKORjw72Yzlp+B9QE9HZX0QJJokVLUhaE8CEPox30qXAx3v9
msc9YnL1fUiLa9bQBm0rS/g5QQMmXv6mi1/GbrL5qhOcJDr05qqOup0+DV+iuPCuTr4C2MbwSJp9
wdZm2tCu0dthNWk35GveCSD4lFZaDgIxPrVuVVxKZu84ry8YlfI79LuT7aa7QnIE4wAS79w1IQNR
999t7EUPiXhr0HxtjHSlJDZY80PPnAL3uBTU59q0fG8UyUjkMkVYpnSBMdNW4E/o9m2ly2qaZOSs
W8l4zHTcps0ozkkj7xtiwbdWiCDGnS4dzpVKQd4phwVkzQxKFX9bv7edZh+b9lPId+UqsNc5VlLu
yLyK9652R5hGveVdbwsJFWusHAbkEjqypj1Eu4YTmx+VZujXGuaPOuSmtaHGdBN2hG9md5l4VLS6
SQB0frjDB+OUAJk27jb2eLT56mwc4z2jZkPjzm4UE4JjIahOHPSzSJOuCCfgZxqa2k9F35D0qqh7
iHIqc+0mn2rvVnPJiRqv9DW+C33Yl8AOoxT0Nxo2BpejNaNKfU5k6F5iDJ2q4e6RvvEVP8idxTQJ
7yj8zC7XgmHs+i2lIqmPfaLo0ab3lQzxskeec5jC+c7MWFAJNjjHRhkMNv7SwsqORTgyx5JfDIIx
NpAkY3Kq05KrpZ0uk/bScKK+dcsxiGpgyaG6mLNEYcy3fjOVbr0nW2o6Rcgtp2UmgcghyJQFNMDN
F/pyFs+pkc++u2jqsORlEBc1kxxgsaeUMGyd3gMwV3dfEAOzwKA9kn50lTGTzBk/vlMkhGH17IFg
tQdAtbDRP+pFW7MHnLM6HCLQoFuwUepQ6eodLiQUASHfQXHE+2ke9YPe2e5NLFP8blwxOhMwfI4K
N3Nf3fHW2mvONKFgrnyjJUAOlfNXmyFwgbXAd1lBfUksqz/0cYIId1dU3hpC2nNnaoB6ajoXHl8s
t46SR2d6N0UrjvxHsLKmHNoWlN25tL8NA9b+xnlLlsdmWQgeWaCxKtleZ9AZg2p2S9SxnRrLdws8
JJjR8TYrwqc0Mt+ZIpkNodyxMx9TS8Pw1HGReRYeBsfV/Ngk5byKXAa6oSX9YvGqHZvd69QXfPUl
aQddQTJsBMlQJka/do42TJrTS6iXu7hhIgDYg414ja+d6+ZsmKVOvsbbRyBEoe9kjoihMdIClZrz
xWjb3J9W9DVjuqe2Te/X8cDcj+RSObYKpGqfMAZfLOtNyBVXh72zWdC1xHkU+47E5JbN+NSEmCDB
RcNtk4FFz7Cu8tFWOskQ1jccKiwaZgSdykJq6ig0I8aYEy5Tda86BI/OgZZIrsO7IGeGkvnRqMa9
+hvwge5Pk31CxNri5tL/5gs4+uOUUUPANdWdMQip8/dhB9aAiPs5wLvWbzoQjqEk+ZbmIieqzC/I
xgk4JoP6ncFQFUaW77I3aoypi9R/cHdmu60jXZZ+l75ngfMANPpCJDXLlmf73BAeziEZnMng+PT1
UZndWZVAvUDjxy/YPk5blsiIHXuv9a0TuZbHxSb5i9SNYFqHz7HePnpYNTcsGK+5ZRTbLH31VGNT
6yAGOzUSu1Rol8qZdgPQK9306KLiq7Tm9Bmdb+szU8Ta2BA5Cs2x2LU/VjqGduVShK65E6XAYkRO
ALSzYngWtC3AZv9BzvjgSpz3oHhImFnMMH3sigbVMOBeCu38ociKC+lkcJLjveFoP9IwiFaS8lzE
zRv4PShfMWqAfiye60WNCLQVbqCM9MC9iDzPaam3o6PkW6daqGdAlLUmzQRNhmivGyRfXXVFsRZf
FPWOFORX4kKYThjjZ4Rsgvwf2OFzD83OXeJXkZm/9WYmlXltPS0LNLOSkqLLdefRwADgGL46jWRo
NY5x7rgDklb56gBObUbnnXQEDiytXl0GKRFQW694AY5q82tW1QYcOMmBkpTpuFOuKiHUO1dTj0sW
0Zpb0JhGDrOzJGp7zFnua4LD90RqwIdNoddIVd/qPSTdLqJdNk7287KMe23Fm3bcodnSoHpRBDiz
yvQTb+Q8WzAnrcS0h5Ue2DkQqLSPPlHYq5vMkMO+z6tL2lu/ehq4W09mjD6cHU3R90GTEG08/bc9
8b29QUBOxSExjTy/A+xO/U1f2E25MhMPoByoYpIVNEJpC31rl5w3XEwW27Hvyu2Apzoi0mWJkgp9
6xZrI+28NJvPI7nfG22sQA008lG36Wk0Zv7c9VvFVgxw/4rgqErkVT60hxxz8InAQY54a4QCmuLn
2uNc7/bZ5Pe1NYSGja8oNan42aqOKlr1jUhnzoMABJESOYGiEmZhyfhP5CwHhCok05jYaJSRyfaC
p2sTS7MncJo8kLVDNZKqvfUqNk41wd0pin0VD4e6RHALLouFE6e7HZQZQjwrS1+i1c1U6hOZcel0
1c35uSwHmsIGjmEyoi8my/doD77SECDhxMZR6dYIFIBtrU1Cq1Vgg8mGBDEwN6nqRXnIb5wjUeyY
t6b028CLuvE+E0nBCwsiv9cUahoMK6GqxRhILTogNCtguI+bkjHduQGeBBY+WFoHWpZepyE9oUfR
40/stRqH/fS0VEb5Q1+ceAfVR2ZRHwHJp2/Ybt96U4LNFR3FkQb8aWKMXtaHCAil37TQkiJvuc8l
q45NXhw30Y9VxS5zkcw4zqU6bRpDv1NGopSjGO/zBIMwBpnuEn5Bpg6nHRp1XQ3jfZpCvarvUs8S
BHTYhxYgE3hBb9x2jloegAduXbGX9SCOAQc3O3Cxlp88XVxwbHn7WZ0fSTVCPaeEXdvuIDSRjjkm
bBK/cHNGG8Ix65mXR+trIM2MhKQ3BK3R135em7C/x8cZbH6TMM5uEvutryd9qywYvyMD/ZK8qAkl
iVngaza9kxobV4DWvAIjXDOZ3Nvc/gD27DthEa9nWU0ExIZ+Z9e9Rb1NhOLsBOZkagCC2BobzmNc
IxrQfZhDVodojZjQ4ajF52qSz8wJhO8qXhHQ939ctKtsi1WyieKpkV5MFEIUDIKn09fOflHaM/pA
MxymgZLLW9ZSvLkDZ5BcrGJ87LWB3mdFP5LJu6bcT9J7KjrCTMpU9EdatzSly9SOQ1HTTfnri/3A
eL1FHKQ7FYOlfKV7KQrEBlEbL7HOjKon74UME/JTi3Gc2Y2qEtV5tZLUOcyjrYYfunjq8fbgxMqE
/I7SScjxrwc7WiCuOsQcWT1eQGd96FY3/KIa+65Uyk3V9+8o/Yh4KR0d2JNCsShrzH5jl55G+wVQ
EXMCyGwfqHPDzOgRla8cr3pqUaAZ1TlS1BacKA8K1Oi/PmK7sjk6AGq6fQ0+mzU14pjpooX4AD01
XT/CMswQVcOOsKs062B2hJ/eKLLj7S/853Ojx4w4EyoGst3BYQ06LNoMtTTo/MjqaK+cXmgj1DrG
KAUCDzd+07M8AtqKO7qODrffWRpJx7/9v1+f0n3rCoJQBP7YIy1rsg68kuQn4AxPZg/Grftg0Nwe
k/Xfb980TSjeJl1BWWBELNCyA3WAfKPY2KXl2zXnj9hR8WNpLWP0MoEqaNKNaId5hiBokamymvxX
7FWZcjGW6kBiaElZwRUw1PQWeci6Ij8udzf4cGGS/AjAis5LHaUHL3LmHe2g/V//uJ7feSMZFE5f
i2uQ0CasrDo20lhJwQV/CcPuh2k9f94eBFtFMNG22uitAksgBShQCJI4MutO2OBLZS1FQBWnbaAh
/w0RzpQOyQzjcrlvBf4nHPHHdKbaHglb/MisRR5cAHBoua2jk8Wfjd0ooVFy/UqM5/2cyePtgX52
gEmPUhm0iT/nkUtHQ/79j7eP8vXT1q2ZpEjSjMueoWeizGzia2/NGabXLq8Z5QBA0NYOjp5A7Olf
KtuYaaXJD/a4D1bA7xLsPUk8m2QgZ4BpP3KBDFvzoP6JK768DOND7p6ySH01c/Kz6GvQ5VVf8XZD
pdT1qz4Zb5quvVpDirME2qBX2OA+h+28TAmtcwj9zvC7iqmbf8VW/94UjEONnB9tleW9o4wPKDBf
4fdskOu8TDYViDN8qoPH79aI01SaLxhOn4gvHyasNbSi1MlHs0SgY4mnNWNNGmmZ67pRnAyJgJ3S
DNo4XLShoGRkVaqOlTNji1k41K1f+uehox/F0IGctRLbz+3rudM0O0VwZl//7V/fmubrxXf7kbd/
VnvphO1kvv3r+wZvQF9/++Lt+5YOo5HamJeKdD/caUW5j2eD3DPYPo01AqVA7dJ46XvEEC9o6TYV
9ay8OFQAUFY9eRxaNXCVUyEi99T2CrLTXMV+V4BKsMoHpXPvo9YmXyDXIZgZEvgKb0iBvyYdokcI
gYxxLGVLPCVnWGIGcLjh+3UZbQxpw9hY1s4Tt5ym/umHSt7Xk086xBhaFaBkFo+zDQdxTPPAzZJg
9gbxaBSVoKKnuCkrQPb2JE74sKY7C8yjD6+BhnteMseo5VeDzHNXIfls9GJPI0HfK1XzLFG9U9M1
O8siGMGS6lZHoxwUabmEdq89YbYBC9XHFN0Re7FLjTGzXe8M+85oSe5Kmu4KRnPXdKo8JpF+gELp
BESdtjuYyvuEIwulIorrBJH5jk4kZ32p/XGcqT1m5hx0GZMkYYj3eqpo0cD8dNjz5/ENO9BwdKrs
U0tzudVt+7vLXbzP3YNs8qst4x/TKtWTmihBHJ9rtvKXMdN3YPmsA5GJ/qhS/M7dTlrucOA4+1K0
rs5smEGdVsw/Vee+NroBzWQdBHSVc8fd8ZJ6CXoDLcadaLhbVyZfILDfWe35E6uDaeicJZLk2fSm
q2MhcmLev+QTgEqM3VtJauNQNSMzl6XfIfn6rfxwzhrPwrWfNTseQ0SoToB34hnHiTxa5rwQaZ0n
vh07f+oK2EG3XCJCZz0mbUfmmAWEcKdroy3ogydz5SljM9tpMJVt8xsma8yty+yDudocrlpoyTR2
ArroG1G6aqnI1egZIsFxqXdpW1xp9VLlcjg3EpAc+r7v+nM5LdXWUkqWCHOAkJ5eFUP75RjJdYyH
K6iTjZVzoBxNUiPgn7SIxhpa17B0SVKAasxJM2xITJ7rlczN8CpDSaJbPedkfXqONYbA5On+QGol
agVQWtl0CJP6y1RMH2ZGuZoY45V0zofWplchrUd1HN6SfHgvE6zuFuQXevaWgMoq5uKX66A/g5Cz
MRRuC7KZzhVhvrz7BMaY8QMZG9/UWqSil8lBn7MzC73KXOnH7qpzT0jCpJm/e0byLNCfU46gjYgd
Zif9lVxgogYk1ArsAWf46V9F5/6pEZrXCAm8Fnc2TLer0f2ggfkaNPuX/ix7UlFRFA8biMffs2rz
6ie/JxeSBeTf0Y8ncZcUxke2rK0AnZlFN7zOZKdyJhKIBdyYW1TSoTDIg2qSD67LNBQrpJuC+26O
1Vfp4mQV6ITpwwM+XX8OehGCnzTo1ZjAT4bbPmkurgfAJ6jOlMK3ok7doNVZZYAOtZ4KJqUkTKXF
L5Dry9lwDIb0PPGsA6SrmuOzaGS9w6rNqL854eT8kLlaMvp/S92MXD221UIraPYNkXdqwRtn4N2k
Yt0nk9HstBKUitLQo0BDrpWjF4yQLozBpgsGohxgwW5om7M9MdjgcH2fxDq7+n292obM5qWlyWvH
1lniiCYHgDVLt4DGR8lBhUVgM5OitWZ+jyoyHF00wQwQOgAOQu2r9s9uJx7Hbtw0dF6nmvFJDxC5
VGj94uRhteICFBoFLH/YXmld7NPDqhM+iLF76A3lE57SI68wGXYTe/twnUnimos6VFaPJVw+pZf3
fRYdq9jaVzqdr1GHGzu+0mAyHPUP4uey95gQOBl25PlpkMtbvUZEehos/rQ4wyXDMM7bM1joHzUa
WFr6jTAky40HyO5wS6X3pVlq56dDn/jJSGZYqqKoseCjlKRLlEaFyrVDSvIZo6XbeEP0axnVIdR4
Hjl3ZaJcLdI8MyzeQ8O8sje+aE2cFgufkhnV37CT30z6OqLubE4Zv3E9q35LQsNOONaaiPaapPYL
UwuaaD0d5BQogawa9kzNfVDTeNc3H5FKsjqnLAjfykVoyzdQ0dcpZhTKpBBBXBjB6KVoKF+JxsBd
AZY8TrCrUvux8bTNdnBJqu9o7PvkPG9Ms3tnmGT6o3DrPVYFbF7DgK5NV6kepvmg68NPRGIQap7l
2tqqJO6iUANkMzTLyz8qbVE21+Ehhj3MckcwMWB3jsnPS/etpNiOerISYOvLkzYQbMfknv5R8VS0
RJmXDaK2Ksl7rAyUwMXwOcdOekm99i0uiQ2xO9W7j+mmbpglf2kMBfa4n9IwLarikLCWmAqDCIQJ
cMpxugWLwuspIlJ1Zo0W6KIb52qhz6o6c0OKgHrnrTJ6tY6OsWsRuWCbT838ZAwZSr0KeYWGGo/Q
FsGcwiawRUX3s7aXesf+jihqTs3S8RKPeEX6aNwtfdzsDQ5ioZMRXpQbsAmJ7sBRbXO+JF+ZeOGs
+0PWGtZ2ZE/w/1lfdb0mSobvX1qkVWVfyCPEDXM7uTUpepr3DD2gfpIio4VikhtJuZlCAehpQMss
BTA7P0CVc86eKZ2znTbEZ7pUjVpjVWet8KAfavrF0/OveHCWc4SP4jAxExs9pzn364NbpdjDNd5e
vHv2UV99J/OUn6qVZnuDCackLAD1XjtLK5i4zXuPmNf5ec4LItQb594WqOduDwDgKWYLwLSWt8ss
Zz6mnYEmiLZ+bBPWNPdsopoJ+xYiJP0xtpK724M2o9xTPJTm5nJ1GdzbBM2vrkREn2Sbeecoj9CK
2BPOQlEk+wHVL3gC8zyxGfp1RHKDWQGJnPpOfaJWHZ6cQ52oyxPgtBIDh6WTg17pm0gy/RqKsX2W
2gSAoyfozBZC37mCSy6WlvJgVC9xXznX2yd2rM1bbZ3hV0qFF9oaYaRzewWmjqI764hwT5aEfdWm
mqlVQic8yctj66VJOl/5uzMBJxp6a5/zBWeV1qZ7mwmdb8Np89UE8Y8TGXeeMyGb6yMlhAenws4j
9d50RhMiui53Ou71jRSLvRkHYOOzRxIlcYT8tIHBMAyXsJtVei6SNEx3Nxr1/MRPCXQh9zOb+n0m
Gi0wB1j7TjlMvj2S7KzvojTVzvHMFtfp2Yr7VlZy+6TgzOs5MiQQ0+ZehXJqHAgi6jYJ5UQuNHHq
p4ENCxgcafZyMRIagRokE3rmmOgYYqzIi9bqAzehdrd7lHfIY4hTr7ndHQKUAGTAhXebGcFoKBt2
prTjPzbUeGvzku1qm0Y8bEr4653EnD6gvkA8gInSPEawoGjHddSKzjHOzWs1iING448KSulwL726
KmePm6G3r83UV8lRGBdOfqPR489jAw1NV4SaGc8H7AcXMpucSyImwo5ke18v5nnpinI7Oe1HNig/
HtRUtKTFpo9XeUsF76UreCHQ63B0jbITBAOPwXQEzBmuGuP3L3Oe75aBGMByyJh5ToSudLEbJNRw
Buh6JvhXkiKV0GpJcnWLmTC6wfyTRWO7l3TzkDhNd46ITuv/F4vdV0BNixqveUsQiTHWTNoxP7mR
/lxDxLl3R4XTJ+u/UbubaU4+4OY+Vh1J71oM6dbIUHjN+co2Suh5Vm6QpizVZgWDBwGUr8zlwty4
N4PBjb9y0SGoNaDep3O1XET6nZeWd+CwTwPV7joWqZmk4hIZZkrOkK/Y1iWDn7sBDZZtSWQHyp0d
abx2aLWEXHvNGiuoyozMfsMlI64yHt+biPIj6ft9GXNgW0Zx9gTgsaEwT/PUr5Zpb8JwPG5sTVb7
ODNiqhmZ7I2Jk7UoVOyQRbzVmzE6GjbZi4Oay0dAa3th/kSZl1CDo7ieGK2eIpFce2tQSMcZ3mQM
4RJpAj6lRDt1YnLhe8UIsPKhCAt6hOs1roa9QWv4xveepQbPng1jntxD0oNWUDFfCctk2DMsD7mW
X5OmsCGvdDE1h5aeS6tWCIpz7tkPX9Sp/uAWUg+JgtbTXVrv4GjxBnGncq/r1avOFGpn9/KrFGI8
9lb6iKp4dZtM51mYF7tPXU7B1BddOb62GRG5NsF8MzOPyaY5S24GP0sOvi2YkCzLr2Zoe9qK1rlT
sQ+YNScqvef+ZoocYaUUR64vQG9JfbXaxZ+aHvOPU+M+L81DvyCliR/KejDxj1snt1ZAAjIM7hbr
LUcRYViAIujLYuguzS9t0ZQtqcX00JlIhOlUk7Irv27W+NsrVpRyAHN7D6qpI3Y8SJeX2tqrKl27
2nVOHS9tULZVF1QmJWKukS6dUVmhMMf9iUKEPjBNCtcU586zHuBmUjGtHuCb2U8dYSDbXOA+WLF+
41jWsrdQ9N/V5uPtu1rZotD08LSCKUDsXVKDwAVFAZU0Hm86sC9LIkTQ3Z0z2t4OGwZVgXDvNANu
vteYm8YsxcVRmZs05OzUmav5HuK4S+V1Bv8teAEJc3G1Zqoxychz8cxZn5nZkuyZvZwyLaPYxE0D
SSsZYZVqNs3gbtHCzEq/ShMRK5IW2ESr114bzO04MsAtCyRMEXcAvCnOnYssd0nI6pD4BNbyalge
Jk1keopp4Vn4ZdQjNm9ko2E1Z8SEMeCE9sR00PnIacYR0Z4+C5MfmRv14MdNdMgNXnF0UccCo9Wm
wwHb22hm0/zZbCZ+dYbVeA0ZMsnX6g0qrhzsMKMs1JJRW4edF/UA9vlOJ+NAe1tSM6shBtCMPsQQ
PcdyZqVjhoR8jdNuP+fB6Cl/jGHw/KIpC39YmNDAK6YhQ41JbuyCxEhp9B/W09XCll21ml6cPpYG
AYD8jqwRQZIghRh1Ag3EcE4t49PRWI8ytb2rEipqtcamq7POE3LhI2fkXrDuldHkTdItwoH8aOZZ
uZ3yPOV4ymsxf8ies5hdM/VRUt5ssyZ2cBYURgoqs64L1leGYSRpOC7FXTcpgLNQeNDg3DmIC40i
d4NeS75u+8nSOIc8Lg+zuA669Z3UHB1qj//k1r5rDTRBfOtELTmVw3uy8N5pFezhivyaoESEkvL2
3eni3tSMcmcDwzkJT2j7FgNB18tpWyQccl2dct7NR+XFTuR0HDVz36jq3dLZ3aVtenkh2S0omJke
nIzM0rUGtvOxueYGi2Y6mx99PJrXgTJSnfQWw18eKoY+XDO5TniWgFlbGYzjJPZlb3/cAiZuD8rQ
/0oS8EQkQ1phXqVnJe7ViORH5NUah5ATkRVvyaggn7Vm/TJParqPFpzgrKOPDNthU+vqY21Je8ta
Yp2MPjohRqEeAldZc8TfN27zy8s1feXfPZAXA4ZjVsLRZpNcLyp1xTokvfmuOAwThVxfP9prR2vG
mWZGx8WkCcpfeYYEx7CH7BXO/PMknQ0CJ/Ug3b3TgMekyW9v0CIwuGsA645qe5gzHE832a3WD4av
AXdWet49CgP4QpQJ43pS01s9DjsGMLJi9MeNGB8qNX0XA0rQzMHNQP34YGX1nTPFWMqWoMXd0xUO
atM25Voalbsb0FUsFE3kQD6Z0iqR4fzGYecG9kpRJUAHvxfaIZ5bPftV24TNaL/K2m05BlEuxSsu
sWteWypjv5lYg24LEe2VCriC4W3qju04yhWLm/1rKdfTaO9w9k/Te0m2g+8wl2B2T3HbbBoAsRuU
EYfCYepPZ20IneK+UEGWjNFM2jmUCCpF9CK6iaIjnan3PFbjvhveNAXDdURZZsKFodRnZCzBSeXt
EdcLatuBTfX2Otn2O1FyiJU1PPM6jqHbE66XadkQw7lTx/hloRAMKF3Z62GgaAUJMgzRwUUB6zd1
7fc8J1PAPQkO3cSNRUYqTeyIonWikYmrjo4C92oKUgl6saBnwIKlayw1GXIfKYeeqoehQ1IzM3UO
VcYYL63hBzrJ12r+l13+VZRcTQhpEXtrSqCTKe2r7vAUa/J15rLCowRJ5e9LUG0Zegs837HZP2vB
APMI6zXrY7lty+YOfDD7o3sgh+odFz1AwhEjGlQIyhK+qZLOboZjj18LtCq9td8qBna6ZW6gtiz5
0V2xzKzJ9nihdT37DjgYMnEJXo4RmaAP6DZr29t3sbpoxSPn+DslxiDoaAjm1vVq6LYDogg0+6zP
3cyBL+PbzZaSD4MIrUpdfHndfLm11LGRGJuCUzwyiYoWnJgDxbTPztqnZGlftiDdoFxkxbV2+kvK
IkOA9JfU+gYbMX9NrRbhUprM+hewkOCsLNrnG2V9H/9aE/vxqGgZ1NBRfJGlmfiNgVkm1wDUwlrM
BQIKa/SIKuNud+d7ziTJXcMUalPQt30bhqTBLVIB/XLi+a3Ac6iOwD4ro/+d0tDZN5OlXgmU/D1N
T7FX6b9oVKB4LpflnJq22FvGAiUQs3qg0KCqVDU/Vk11SC29vxjTAJ2Uw5+nmfploMYp8gWddTVH
O8/2uE8iCCkl8k20/VzONciDTePAro2Jg0/brmG+W35ZpQbAI+d+XK+QVuu/pTe/6Hp5gSlwN1bg
QKKWXBtM7we1NQ/0vjnk9BpjPfrMwHlJHFcbFimqRHVdCSYvY5tlUSEB3OCW4o4zY/fXAjMcJtnC
uSx7W9dD7hNUB05YJ+lX4kTPVdY8lIv5LueEQEx7n4wlq5qweuIdLR/RzMBb6jw1lNfGuAagpWtn
P6fcNdebqJn4RV1FY2+xViskZNIYaiJWXy7vmrID3y2wt5nmm8qK7OUtLDFnf9uwI862qn7CNAcW
P7byQDDw6MVpOOmt+1Wr7iEzPdyB+iHRUuxZsv6OCJOBngOop7eeJzBtgVn4+JlLD0Bd2bBEz4iA
l5LN1x24tE0GKWx+4svGTL2JF2+/3ru66JZtwdOZFPd5kix3UF2zjaLIu16lVuzXcmIyoq3Z4FZ2
q/uo5mZQS9zSHa1uKzbvKnR4m9szbwdc2sKe7xtXeeoHU2Ecj/2NKqJevDs9MxGXL2wEhoN9UxJA
NiR4rSbnrsm4/G8gqtvtEgtvg0HioqCdprfI+xtjQuh7IXyrZlmKEMdj2HglsQyihxFPJFUaAcYS
Vgf8tUEB+KOCuD3P5p0Cf36zmE7LAqZGf1JzKXfr11VoztBhCzfIB6RCSIbaqOGdNJmYQoceI4KO
1t+1fm/HAgceaVPFNcyc9bhTOyqIe4M7qU8vOKLWLj2bTlJ22cY1JBoq2iGlwrTEZrGtey4KF09T
bre8eQWVVV/kX3phHNvMxT62crJEWu5zh45iFK8CO5s/e/HIopiLk+XCp0rWs32hLJessr6tmpNK
VLA/J7SgnYTsllxR7ZDK53XwolBpOdxx9W/yHMvAzZrrSpLlS33tFBLEHEGlazqO4kVOieC4XuAA
P2K4gyFDGY2nRl8Tx7lk2cXbtV2RIHDjKLBum1wcFZ70ZYdFQwmXBvdZhmujbH5VvHOhyLyXDmON
lioPaQdAKQWVygmk58gIeStqTXWnNSl/aNc9mWP/KtdTVt46JzkYZB/GbNMu0YMiGa8Cbzfp4ekX
AFgPib+96z0SmMnUNlCBIKSqinYfI/FHY7kgKVk8Wsbr9Tje+EgVud6K8ue2duOlo9GgoWCfqv0g
y5m6kbdsMownt6nFnTObv/PiC4zZ9M4YVJ0dwPRw4VEs9wFOZgif6XxstJaQhsj0AssRtY+sIbsX
9B78XNQ0YQDRYzwiUFCr3CfGOX45JnrAj9hiFEYehPtO4w46mCIPR296yQAcBwQxI8KZO0b8BOb4
NA/HAElPqI5adFEWVizdmZ9dA00UNz9uDTIf3cZb9kMHqJjneBIOQrbZgliYktDQzvcdHa8F3ZIr
olev1NpDjS0HHY69G2Jcg0sNTwNmhAatEaupRxSM0bPHxhRAmBsqctdKEJqNvII9wtQyZ/mjZqC8
qVi+MdIMiPr0Xlw6TvCkaxRBqajldeK0+Lgg4OzRk/yF9Pn/FioI7RtIwP8MFTz8fCbVfwuZ+uu/
+L8hU5oGNtDgf5ppqLZtAhv+GyhI5iVpUoYGqg1rtQNo5e+UKdP7D3rfnsrN6oDZ0LV/UqZM7T88
Dz88hEgLeLGjGv/r//zv/0bX7/71+X+l7Tua/i+sD7pi1cAYZ4N0Ie/K+DfwgPxmmh5OZN9psxj2
GcUz09kYc+rCHAqRP0NcvHnyeHuoUzls7Th5RByHlVJLOz28fXh7EB1zwQ5pHXsN2di3B6zg3XFa
H26fVmQToM/Kk20+6uneWPUxt4d+FcKkhv73p399TSmRPkVExmXwPZmu5Aia1ofbR5iO+aKJkAV1
adQwUAMSUKP3R+q0fhghG2BoQvqUWb0tjY38WWmLsFlzAh3L3dtVcuXun0jXbO4mwCKM/bnfoVA5
DI/qVa7hkcNNuNC4lW5xSRBdlxPNdg0/4taQPUl6mIQ51zqHbs6+PNi7IEyb4XiT1c8M+I/KQAZJ
o3dXxUJp38qyP5qKgzsjburHOSbPQXF4TrFwX/qZVpiOG6RRWaB0mgIIA0D4Wm59nBaPCuf2Ydci
W0LXqxITrk2E9Sjt/vY8lRpq4e0jupnOIUKRmsfL8fagLU3C8SK9n4au2qftvI+JdT/SPmvgORyb
OEr3lDwhnvZhqwGal58izU4JKlJVds4BaTfzBHyJcQzr3XSmgxmbT0WRYnAmSEmu/h5C+MqjNhos
00xJVp1OefznIV4FU/98Oq9aKU4D4mFytX6brRnvtwd1zYO/feSsYrPbR7qrc0g02fPWePrbM789
OLe0+vWBlZUJRIGXRgwMGW/PRwoxoFvZ6WSnPWFvQ2u16lM5F0EXeDDOeBZgJjcvuvXkZP70Q9vV
nAje41SyLdUt/O9B2XKkAZG9jXZ4vVDW+O78KcnNUthUqRf6Rz4icMcz/OKVXgYC7Q7Lrnov0SSN
3Tayifeg7wUqeVO+Z3+0YNm0b9UlYWhuhYbhdxkM5KCiAO2We2N6MuufytqC0WppULRENyFnq5MA
6UWCDsxvTijpGZYzKiJBcT8Ph+VLfUGdBUYavU/6qLLbcUqHb0kCtnOy1QOpWirEWD1Q2oCkHMc8
k/tOgDncKPu3uBI8wTCWEysdH5kgGNiUT+WTIbb2q90HOkpjbdOg+iEi2fT7KUhN/NNI1PlbJRJp
zhybPIOfscF6gNqsje9q76v+oXHNy3c/PKcP4JdBeLKfnuXTwPEJiVsQU1f3OwzguheSJYX7gjEI
mv6HOvO7R75ef+BkCD+zA12j02rP8fGn1x/YOAhdysm0xoMycTQlldtXw2zx0eGZ6K7AD+zm9FoT
oItp73fPdKj9FtTSbOOMSrNDhcT7W3Vh8z6uTlWEnsiesLZwxP0klcgD0JOHHRZoJNT+ROSKfqQC
7B8NDCZX/cV4WzUXFmvIhiaugB3xYKhU+X79RM/lMOAOL0M8uRljG+7Nx9rd19WGsh3FJLl7YOTy
J/tMXLF8K7+cl/LVC/N7QVN/pMF88toPDyHGfqZnyrvYIy3fYcUFuO+yIg3fDtEw2Yu7Sy/57KtX
5rWF5IwQuM/GWXm3E58/hsvW/DR/T8+0xwhYPdYHiuDFH9JQweCuBzk6ou3q9sRo8I1bUjU2lG/F
RTdYKfbmK+xJIsvjTf+QVU/DuXmdrvov8rHad/ByHE652Iazyznb25C8mx/NxYeERKHABWXlW53G
HjQS6j+iaei6/mpPIaAwO6yeQSSmvBM+JTdNEcIGtVA+mKR+/cEdjz1yo0MGDx0/O9p/vO/kmfSB
3+aPcbQ+0x/vgXVnZsLwFIc0HFYL9fKCM5ipmz4SR3Cqr52xm6SvvRE63vgejbBwpJ0JVP8eAslh
uJ/LsGY7sDm2bLpP/bOowgprMddDQZRBmPzALxgJ5gl+hguNuuFSE/n2xsCS3lKxBX8R2CFD3C4k
+ZjCKXpH/oEV6YIbAV19c5JB+9wAByfIlzXDt4h+/UPhNb+qS1gSli3fO+ODtSOa6VhuJvsHen3u
PFpJyActad4H/RN1VUVIGpX+JufHTRVPNmw/NJK19uIHKIPt44TJ9tUjmhJe8+5zeRZb7av67bGE
otvYz/Z2nPj9gMp98T6/WGfmhiyL4y4OzcPIkIQGoG+9pB8L3O9ttVslGb8GsV0O9ZXZKDV1GzHM
CpMO7dQdc5r6OTpq0a6U+/yqfDfN+v6OzGTzI/de+TwlGDYwdRNUsJnO/Wu0HCaM+DOau8BTti5/
RwUHk5EI1kP0xD5hWSUbHesOyRbPYqUuBLESxuRqbBJvo7VhUm0MuVPFPotC+4Hb+6G4iK9E+N53
/Cijo3XvcPpcjN8Eb6Hb2nDe30zv1fAimkuGdu8JCjEYGX5MVPui92fl7Ci/uhUIM22BwLff2pN8
jwCaYIy64qsagPW+juquqF4tm4h4+LQMr01SFnZSe53xj6sP3XSPfiYBCZBjsebYysUcRubJzjl2
/S7EHgc5vkP9YXqvwfb9J1vntds4l2zhJyLAHG6ZlZNlyboRHJkzKZJ6+vOpZ4C5OcCgx7/bLUvk
5t5Vq1aIHT62cXqe7o+b3P12bLI8vdAvZMNnEgCmk+PanyLE0os9r6ESdyFOXjb4bBawWvgTSt8Y
2bTPncWdIcbzFj8uKhqAdHmHf/+HZcIif9iTf59Ql/rs/2JAbbaMv6PZkew3grIOUX7N1I28LXm7
vfPcjAvnfm2XGLYlHH0rEZoJQ3zCJ6Pvh74m+TsrsD51k4E5FrTKkGAUmPZSvK9aCLOe1G8eY8Db
ayF0z25SLKRqA+X3uePNSsOid19ZxPaZvOuJiGa2MVftDkY22VK9yj6spbJMjxDvQnWr7J67+9lc
sqJx8FkJV8ZbDVtMBjEFM7Yrb6Ejc77bCQnDE79UtnWXuzlTahR3CaZ4J9lyVW2Jbf79SAP2BiXQ
VZC12BiGlIgevTJ5T/ptNqF32cxQblall/nvtLvcQe1Hir/VGEOvkOG+AnJcIe9zTJiwL2lF9HJE
Xulk/CDKWd2RKH310NeE0hEYLwrhBIRUhWkaNBJWzhyfwZi+QUoctI30CLEHNfMNDnj8vFx7UX4o
CUQAeMUyntV1ZCM6v14KDcIOloRJdWuTyfNbNW57FvYqFDUdEBD0xeEuMUVPf5PsgIKCL2OcFecA
uxkSw8lReWm1Bjcjao18Z/Bx5K7KysrejTHEEhhqGXSb5Fu91BvrozDt8sB35za4r+LVJGzhi2aO
eWmYuHj1USZQ2Z7XU2B+qZfKFdf5ERsMou4bp/8TDLfdRojm/TZA3PoIkIMHilfe+oMQPA5PL9oL
0nJYdLtxpXw04UGP7PK3vU3b/umZO2g7/D/GYyHDHHQSg5sitHWzqxgm4ISVI2LItOIaNQSAi9jk
2MnpAYp/d2XKVYteYVGa3iN7V/YNs9vIwRiozFzE/W0gflkf4mXoLo/Ra8+PzH0cCj/P3O40r6iV
eBcBNTs254MeoNPLl2Qy6056UFf5Yb6Ml/bM9eeXJcOqPghQobccHLTlTrXo3sY3vbRfVFEXGV6P
wC/flkvjXTo/f+PJU5KwKDfPc7ukDRhrcnVR1njR97CvP1VQNY5WGy8BBh4ibmfQBbMwPg6L6CS8
GT8snDaQzmJ/AYXT3iUlkCaqbYcmQhcv5vMEwCLyTj5hJUrvOS9Wg5OE7eNI4rlWBZpDoLah+IBj
GdZ0D3sNGIujH3OeB4Hit/TQM7JF6zd4eTiIfjVgXnJMdG94BPrLlN0fyavTfeUzjwCRbenT65pd
9cM5beX2y+LwvbVlbMR+np4QgCH2CzA0+X6mq2p2/Vn8gtJoXTGTEn10qRKlJ6S7bsPU+g4OOVLd
7h/H9tjKGwkk5KhUgZUtsg/mCox1zVWzn2UHWlBzyr758I3ijbsXSKfzxBCBt2z2YLD95IG1AVQ9
jC30HSFZDqbd7Z547VCo6x5i1fIIzpdDlMs9ACYWfHqbO0YH2e5+4R0N88jD7JTR7lEFJG2kvU/b
ZP1plOfCks9Sq4dsDNrkZNTEAobDT0O+zngF2obpOcDz8KkmpN244Jq/VEtrDJsYZPzTfsQm4ahM
M1Wmo+SbIpcxl8qIuqYeFmklmct/fxjo/pcCkmkUVLe7kj+Wj9gals9h+O9X/7737w/M6x5LS1Sp
MMwWFkxfdat6eFnW3mFCd9hIw15pqPZplwldqun4Xl8BdP33K2RN1MLp62+gxqUBPI7VRJad6P37
wUlT+vLFjv///7Va12Cl+kgdqYVGajLtwF6wjR4YYFEpYuD6yuGlzxxev1A2aY8ThUttwfwspHlZ
PvIea0ag9HvZLi2Y0+Dyry8VogGWcOMw593rbLc9A7ELgYG/ibzKePw3tGgd2yMO1+S7BFobFLjb
PrBjs4fOhkkh8CSXry5l/MX1cNWGirp4GDho2uWXjgMrUYd2SrbfVqSTQNn8oXFSOLKxJvqvSwkk
tWkmNw/sECcHcxZLD3hRVd8OG0QjjnzST8pmlkhpXwn4HyIyFkHqvOK3vMx7weupRSGC8juoPy9Q
Ce9rnEM3w4f8QYP0XPHpt5jtwvNz+hCW3gEocPCZL2+aG10nRHpTdXENTHCrMj3qsRonjQtjfP0j
Wop76aaf+i9hdqNfcvW40OoHtkDkNmQu935uiNT0ZMREv48ffKAnu86P2pfpaoeJRgu0PT5qWwLu
p6/SL/FQhcfs1OsefwCqJKf7E9BPXbNw/o196YbIdfwwDrB7uXSmPW/TH4piOr1Rd+4f3W91gx0g
dA5MpdgIXpQgt/mluIQt9hGBfTA2tWz5vT1hnQAnKK5dVHbaWvnCymA4dAF3hClzsyk8ZHS5G/vc
7hpmx35Obey+Dv0yIp3Vhi3OYC/1yOhmSFaSUvYzvsYkOMNSsvdpOBHobetIRXrXQlxWwgaxeSmS
htzuii3aHe2A28uGzagVt9IUjbIfrVmVmAaVXymGRKMHLZ/LiWvyRfC+J2diH0vWOMU6DPQW+uKJ
WnhzB2P1Oj9ZKiFMIfgEQ9B/ydyCH161URzkh2XYryw0Dl9osoVTH3sF/z7kG0fh2GS8hgq7H22t
cKR/VlbgKNJKYmM5pbtIhZfsaE+3GhlzcF+ZUhtHcYQUgzyHX0I8xaW90+FTU5EIQbQyynGvOVeq
DT9xGa1UDwYSLhUNNXxzjF++Gz7LyMTHlvBoDC4DBYWD4lgbHA+Y74TDOd1plWtcmqW0Iggs31W3
+JQ1MO3c+Yek4gP+MnCQo3MPY2GEi2xb3uMLu0USn+PLPNJa6okn/6g033RUgkOHz+cg5wqt+v3E
nDmcLtyNJrD8encHEPpgFJGdkVMWG7oX5qHEsCc3tfYtGoGXjLnyBWUhHSnOD3Xh4Yv0imZnIIQj
p+bcYbmDbSEeC/Hn4Yu+8zFF1NXjAPzEwYlEgO5BOgwwy09V7GFeCT3RKcy/SXUUYQNYTsyZ9U3x
R3uqBzVe4LYGyW6wMeHS6FCaf4gBGEHi0JD9mUXwWNNHipEz3iAAPz5fPDeC2TgnOt5EoOOjTVnK
Udr5w6f2VYQGtBxAD9DJ1DdktL+nMn/TLr74Pi3qXQLMNFHEoC6yY9GFgsRQA2emBzjYhdAL1IrP
YMhcpLLPxpu+pNqVVuQpvvCWzulur1V0M39BEeBCnlgYOPLyGL6yu2NacVAB4UrzrX2xSOLrs4fI
5zQ35elqX918KPJtDA8YQOI6/LLFxR91g5WRS0ZEjzvQvtsKMjWV+7jU8AFbNkneF+DEQj+MOtpj
P92PN9IGgTJ03HkowbRLVoNMMgfyxN+89brbXPsDF23cpFwFju8IPzXH/OvAv7AmSGyELstXAnYR
CMA+UbIcNxAwXMPtvu4I2FjqG2Wwi/enSz71Di1FSgb0pbhZxxmn0cwbsVaUnDw/5NnbnZ3pAgcx
zpxHS/jCppteMAtbqJ5uMZqE6IThFXpYXz6JGqauNmIG+9U4ADqAE+DH3Kyfl8ced9fwfprdnttZ
2c8DsJbDQI672/5kBx6SSDkZGkfo5qmEyKeKOSjipZX47NCK253xaTgYIGlhw7TzXByYnDWbenwH
9eIkumv72KJU8Dhy2i/DM7YgaMlKufDs9kQjbuqdvp/3WPa9tIfsSuuOYqGysbr18eunHeXlDkkN
4cFtxsV8fu0UqROfuPM8csJl2OTmIUnh3vC88zB+cWp0ODinbDckOg7svKvqnG3GvXEjxBjmQOQy
/VfDgUcuWwlfkBkzxcfQco6XRe2bIKEJNF64PPZk7e9UMQY8L+rFRSX8/rve3Bh8MA8PNgHzA5MC
J+6Dwq60FX32Pah3Xe1rkpNMDpsPXBeDMqIKGTK1Mow9XLuZ4c5LcQ6AsMxfjloTw/U5EPKrnq44
odhFWVjJuDEkWk27fxuP8i+q58eJx00nQGL0gMTB7lKIJxgK4vrNOJbIGNWVDJv0QeweCQdns4+3
1YJY6hiLCOh32IN8xvh6Mgm4YgRUXOfbuOFJY8NGs5hiWkKQr7TJ07OorXLFyRftQnFreMavKXu1
oEPlWgnKmWphNLxnyFOLm10aqMIRD3frqNDf8t653uqpG0OeC71aQyOtV8oNd0mjdHEnIRQRZ8/M
DJrJN4sdunzzJ/Foj1HD+VLkZQWeHW/67BltOKNk7TwsBMXRZQc5vT4zO0vjgXWyHGEg2DH/EWpf
OXWK+rrh98cmrsPI2GcJ8eQsBbpKjm007iUZSg4eTuqIiQvzZqQ4dqcCp/h9fujZYJBkDOOGYwMS
VUKffCeB2Le2bL82FifvjDOxmjPlVW75PHfjr9SdLNPvHnSXW/HMoQgoONAl/VSHDqZXkPqJtuem
KBf1HB2is/qD5NrYYl/aA21Odgcvyo5CnFtf2K8rfaf7iDBR51EtiizgGVVfXFy7CsBFIJKIaIsx
hwGK418jecNZh/g2hkMOXnPWEbf3did9zUR5RPbza+JSUM4d+jdITub7jAEvGin3fujYSF5wdEa3
WC0wGPbHY3fWl8VndhQ9/dZUeLX5NPckZgLoD+NCuhBl/Gcxd3468PUdxjrlQpi+SY7sgig0P9l+
kSMWZw7Jp+qLJy4sbAKe3e6XWvyBIpwurmYysBE+OdKzZeeoS3NTXyU4nX86Gq3Wx16yJ7M7JbBe
DEBsCMkwnPsyAwjjW+oLWMVAxWIi+1ds6flvhsHEjWpPHty2xm7VHc+jF70XPAEUeFhcs1OVoaQ5
BXGStv6HApSaDBo+BgdgpFRqLT9pI1tby3/surB9MWETdtAS0Uycyh+VeEo0ju7ESrDr9XxAi3z/
jXkBGLZ46YIDpcsnw4/xV3HnZbpvjlHIav3mTSJN6vo1YGld77jJzfK+UCndAi3byLTtN0SqW9XD
wDrIfXxEuydSb5YnoM7wx7Fs5U7+Jp8pvbRVRlOyzNfSTnvuZ4TLYOSO4lKcH9mjWiWUJT9nQFa5
k/YqM+7SKsJ7q6bv8XvJEas1rd3jy/ri4RQKijwWi/wj9y7Xz+42WHEvyx1Pb3eeLnPq8kC5XL6f
W/72XLen7symmIKfgN+8JZQJnrxQP55f1oXcz/mcRU5x41zS1F0+bOP5m4OG8v++Vm73xo31lflN
dSKgni8x/lrEx4Ly4U071AA6p0zmLds5y20tvxmsyQuWNL8QamjKdtlmOohXDTeXBaKtYl2uVMPD
oot2D4/CV2oGAlaK/UXtWZto31DUhJOn7qqSClzzCMb0FY9nZ514Smj55d5aTeF0HK9SYK5fnBSa
pe1MKAf3GnMMMq/s2OduYBgpU0hBa7Rj05bgatmPE3tk99o37PxLahEUhpTvkUD7BOZsNnZHN8bO
RzVZe20TsMJVotHXWgChlHHAm5i4NNPwUwD1FfjEsD1AePFFnVYzqbIeOhBiPisyP0/DYBOpg48d
Lm/IAV7qTDe3XHn3dMyQ6N1ZwcA0BNQpX2jDcqBElsNc8igQa2/8lpbtsr+NL0afNrryFcmOy02n
Yh5Qd9Ec7uj6KEyPFbSMm+bpi+pMx7diILCgsTDOUOGsTb6t40X+0hOi2ni1Gt2HCNLKph9hZeex
dpBYhuN1+sMQfqxsYdNchd6HxvZ+lxFfhfmh6Z2htDM8CN7NlfgFcIVFj3oRlq0UxMfpHYdgDfU3
9KUfnHKxEnqh+ToNmRj2Cg4afgoHJGEAALjJDfdqHTjEQ7bQMcYrbQT08vplzQyFf7ppsSOuwX3m
04wO1jMC89RcIxAlRlAU48bsFYAxwCRHNbs9+ERkn1yT8aSpvjU7SFYgi8prkPTvsENSeeiP3Dao
UVj6A7zZSJ5NvLKByNlGwicI50/vGH8KEkvnHnlFFGiM2KQw2Sso1HK3Y1kgycKF9oxQrSYQhZVP
G5xDrQsx4iSSgYwbIVDDMYNYZucllhcOiOJ3bUtOdIW+JarOE2QarRKmwa2bYdd1lGY3vlNpoMik
7aTFm3f5tkf9yQOzN78RAfHD9AX4UBm5l23YtXO6Hfq9n9nH4cNntrhvtiRkkvPkyX69LHh4KJU5
SKKN5tV+9Tm8a1/9OsWBh9DgTxEouX1tv9lfRZLBX/9hovEhvgYT0qBbdqt4w4w1+lPe0sB6w13a
edDwzzf1b4IPhkFk8pqNcoTEIfYMPGmPRXa8C/snbX/zmnE+kQSK++dzyyviEzNd7+VqIgFV52Gy
2axTdH73pZnhJ0OA0ZrIAoZ0SoLsCVddEgrs5HVmnaUvyFOlGUpWwNASi1WiyUeEnGbw7K5qtmgw
28kdxkStPQ1BGQX4lP+biZqI/hxoXw3aD+dFNmJGd1UeS6amyISqycW3nmOhm1zzk+L4voV6Br9b
W0Am8lCjM8Fi9M0D8F1+kEOLLRe7ZWkdNC1I8nctRMNtYQtMAWOn37ivvI4sNwuLT5hpESQz0cWE
v813DDhGaGQ4DhUhjUuDTTp1QuojyBY30U1mH6O692TSukLuHhVwdoDH9JRe7+Bp2sVB9rg4Egov
FD5r2Rs28S7VNt1jgX0GByJ2wSAxAVs2wUk2lXF6pVoualwCmBFVITWa9WmcUYOX79lPpHss9WKd
OZZnfoAEQDVlM7oBMxWHaR1tGZ/2bymyEsO1rODxRg/PQNH6aEdWBi9+aUhCBoSq+ASe8Dt+mx8c
cjJxVxxIj5AYi+L2RLaOdJW+QSdbgNp23Kq/xaGhxFkY3xW8WS+L/Vle3O9rmJN6oF0VlzVRcsLy
JGU+s/5p9pPS61u3JLGS+8Jezc2n7H1zm9Znmsy8zMBjye6/OUAVJ/2Zz5XpEfROmVZt8DwU39Ev
IvloPZnJFF75aTMiY/NSAZq7W9GH8aSxrgU7Pid+d8pMW0SJ063MMoxvOXmh+/pcVaEhhAwXmDhI
r2gh33osJAJ7xneLUCdC4So2CooN3oo/fGXgPIEOvOMyFmStq163mTflQrOFEOiItUBlV7uPM7js
jMsyBdPJ2MPu1XbykuNRfVf81u8uCjHyQojV6OMsS7i2g9uuX2aOGbAU3rjUYqfo/XmSFHtQbglB
zLxBxhCMskJYrwzmjN5JNSdBncqkCu+tKPafLcbjSyW+6Vvd69DjOUPqtNcEskF6hmKLcR/+Cs7d
ufM/JZzV4DGjXeEz20ST6oYLZEm5oTL0RQ/J2Pgd5MJjjHXFUVo/S3tsZXbNW37kULdIEF2R6BAo
PwyMUvrR1lYWDBwI/wuzk6ju0uW405GJY9H+e7+Il5nel8J70XyUQbqU3acHqqN8Anb3N/D/Gtck
FDOOvGpvED49YdGfkxMfR3XvkseUQ1nEiwSCAds1weSbaDdtykAmIRxQ6TWhS2LIj6xgiq/2jUdz
emORseHJja+dlKvJxr1DNSYtLOwk5PWj+hCBMN6xAOzJmJu8qfTziZmsQ0AS4+76t1RWbYZU0ybQ
+MkRzbWn3ClCQiJj+iv8HTJ/vnsa28voEp1TZcvUXBj1BulDbCyGOsBRa1CD58Qsw4dFVtx9HW/Q
jOiq1/xhQn2Muhs/6uySY5TQG6uHsJU2HCztvGT0xdUz/s3jUg25GaIT5tG28tH+Jqfia8L86ZeB
8IGXZ8W8bsKyi21EoxWN0qVbtb8tKnhsMvCgWKfnWrXxVRBfn06B7MtkCWirsRkBQrR+gPq9cXf4
jEgan5RhF3k1uMZG30ETcsSVeWR2OBGI+KOlnnsHh2gdg0GhamvpSl+h2P/OMJ6mEf1jzrHot+1k
46A4pcE4vkcDAjtPoUjD0vcQXR+NXYHsGhsjwD/jJFLbqgw6UdK7yuBSbhTM7DAVxu/zK7nQVNyx
qoxdmBCwamdvWGo8p1B6vswV7sfxoT7nhZ34woLdQfSVNGirtUUG1Rg2KOI9HoMG3jU1sLqPfqXj
zLz528Sp24EWcc5/4R3XFbCEK1/4fQ+fzw5mtekuYqicGSki2ToJH/px+ojSUCIPKOgd+RstcvIz
uJwUAHFnIVr0jhUwWzxjq/VS55zw+pps9RKd2BR08UVE01QPw32alK25GUPmDLXuWCnaFafxk70U
jN/Zvmf4ho2waLPi67PyoTLkSU44AdZn8wsbJg3wZzW8MTx5osnIvBahjj2/8Rr9oT2IX+oq21l8
1hZuv0uFBx9len/e2gDrDUatHUADuOiJIbOGQteD/SZf8dw8xTeWXXQSAZsdc8fIB5PBYv35SVuN
ZFAMpyCjBvs1cHQ7N4BCTswv4j0mJ5UN75Senye4AeXLgwt1ql0OOPdj22E3Xy9Fr7X+y7mg1joP
Iidi44S7wGyUVCyXsTKDW3hTXv47n3Q/PnSrV4U8cfBCBLChkJwBLFf9ttjhRYPRH9Mv3OCHVeK3
x/pgLbQ9lvZ73Oq+FAaGSHqcdCWH2t60vP6aXHh042Xilod8O7pMF+dpJZL3cVGB5Sk7D660KIME
vZcvQOkwQnh4wCwA80cSjuX69SGGS397bHU+LePbnxdkG3GrmVI+3XiFenXmOtOuo+Q8qyF+7pG3
1v6aeMXzpYe4UycNaQf2D1hMHHlCFwzEIzHygXBIC+Y/QB0YIhINdlDkhb6jxMyaN2sprgq2T46e
Zs26rJf5uUpc41P/4nuDZCu/bBEsFOkDc9qcyv7SbmRXomJLqIjcRt6PvZcyqUFfAcOqcNiy+YRq
FCh0to0D7DzGryUivrUHeJ8CIzc66gK0/JPqvVbeCEJ6PD1JDkjqsDRb/G7WvBJkWZycRBKw38eT
DvOFBwEpFJKBlbq6Iwn6HN6Kt3TF+mR4/fJaAdmGiHnqN8IyexsWsKj0f1N+usajvI5nd1xQqdds
fbxFTkwaxDg0L4ywG2w5N9IHuO7vRFW1jt7L9YsiFrnmdLvPC2vXfMYLHq0neOoVTghzm9pBAZav
BY576HNebe3uMGLhw723144WfHTV3GXfnq4N013QqWX0DqNDWOsHUIEeAP7GSfeWZUvzALHsMCwB
Dz6aiwjpHcmQX3+yYxPymDoPheWj7F4msg8gT1hDagMNDSDcodCUmk3UOPOBKtvYS1hUxA5GFEN7
mN+6k7bHpTnIs0WiOgaV7Tvul8dpN6i+sLLe8mihb5H27ziZgT+eOKgEkQspZpViPwl5Dd9fnFVt
qt45dhQzmAPLZSe4toY7vTPrbt/Td+tMU9qbIP62dY5ogyi/vMgdltf8viljLK8wzUO0YZMZQX3C
SHX+SzBzuKZvNAw9NzIKcpomr9m325Sag7amwffGq2QqZa/46T/pVJNHkG6t2/2ESoctEXVlX7ix
GDY0l4l9H1dlvU3FUP/WvzMZn2U75iKuDdzIspAxenKlpxqu6sw4xNMZXIk7g2K3cLL9+CP2YXVC
mLpFZ0EHZ3wKe066QtkV0QcuAEx7wEXpp8ZQnNf9SGrKEdv3UQnvsd8waqUw/W2Y/12oIXBaocyo
gLHcBmzlHH1PmSffgTkcHh926tz0iioca6/B2zkLhvaCgQjHJEdTA5wmwZYNWWVkGxK7ImHvhzCZ
BxoQTN5Uqz5AmM1rzZRVfJ+tBX8RfWl8FJJXB+NXUi5w/4CQvdJ0JyazHs/bklHCa0N+Cq+KBuue
gsM6fh3A0WkO+98pkFcJT9DjNVvQ3roLcWzPCJ+otUkkLOiH6lZKWOWbBGZGhF0l7B2/gsRn0LQ5
0ve8jNc1WAa+zi+aEodHHxGM4cWcVfh/HVJA8/F96nfGwmRs+ggVBRrqmnOasTTSUzLbwnE+Rk9X
mZZkbyS4xAx4ibzecJFfpTuU0fqlvaJiXQyVK3GoMIygtpZfl7+RvWxXj4tCWD2mQ18d0Z7Ixaao
Q1JWpMmBZPgU3oVxMT725bw0mXYxg6wYTCynx0YhL0VfqiZksffZBK4pQ8oS6jJqIYoEhBwtYAgl
O2W3jHWXz17J7cBMbZzWlhDcIdWRD4PhNu7JugvtLr+qR2sPPWno4cY6PQPrKhQEm8KorH2p+ozU
RTettQkOxzsbc6IvHmf967H/N9gfXiP+/835//2npLCrk98k/IcL8O/nYjN6oSMtfDj+waSjeneK
FpsgTY4X/74333XVN3pj/7gX1gLFkFcMAGNpx5NQC4ByWJBiBhSNw8uMtF8aNYz6ccbUtGnXJilW
gBCvb/37SxmLNJeYBXh+r+9JiDNfeSR8+e+/rVb1TZxrg548Hfw55Y4wmORHGl9c+3/fa19/0WRQ
7f/9MXdID/599b+/+Pdz//knyKJwyxSSR+8+yAWz//0QqnjE7v++/PejPeHZTpLKyCS1vN1hvDzV
dOPqDFFluIcKb1bSEzNox67yyUAIZjhActr3zjTqs6uXXvJSGm3aaD5M9653I5O7VhWKttPLZJfn
8aelFEdFFT5lTE99nDdVx2K8gePJIhFSr+V5He67qZyUANcNgpXy612wEM2S+4AYtXQyREk4v3SR
XxDecK9AEHBrJYMaWuyspKJrCBItjWnQJg/wRHMl3eKmeS0e1bjARAyWvQhNG28UCLhDwuCqG6aw
0JlsJ+NnJVbyCvUovOsonE3ETThtpBiutJr48DtiOVmDQKPjvuhxxiYTk+mGof2YIrN4U/FrzObm
DIFsO99QhWDH8KTgGB5Y2d2hpCHEd4scK/8ugd+pwbboHk3kzQO0xm7kIMw6wOZRnBZ5FV8fqbys
YKe+hCR3xgODVdehqPUAc+ngc0FKB/fnEso3ecqF1ZDQnkDywsUYMt3jsYl0+bcToTPrWF6XneQ/
8QBx6ngkRfJp/KSF9lla4Bl5ot2diqwYlGbwNEy4Lxh0LlLYFKrBaO+hSJL7clWQ8PGtTVvH/52O
dVfEkO0gBM7lD0ZiaO/xXZuSI5EdfQdbrH3QBqQzYnL1OboaVgGOEFv5KonfE0yijvcqg/AUywdJ
5ODQFG1eG3GFjrd4gsR1ebHstK9pDrVSWD4F9sC5ShOXS469AxR3fCyf+IgN1zumTIu6+BNTmA/3
FsK6MeWj/cy0pcUs4IHoIZHAHEhDSbcpcUlD/9pr8vKT7BOy1bdp3UBSqExICxh44JRh3GLDwHHp
rn9Z8XMzy0TFoASBeSxqPs56jPn4RJEKtinH+rQtNET1eUXQVWxS9PKoLQxl8JDWT2E/P2FzY/Yo
YLVvK3r13rASPellBzESDiHLkCMzNrPUzP/aMW5XNerq5xNMBB0/G3TJ83EfYxGehsqQJ6d2NW5s
gfWfWkQ/qY5pfUlUqJ9JQFQyS5a8NF9uhMf6aaJDfio8JSnVgJp2H4LJWVCDoDU9A6JW1QVPHnQ2
Azn/1JoCqKtNr0YiU8jd4Tob9YlEMex6hBJcGS9OigRxHyEgZV5knQbEzo5SZ5rbspWldaHtJLp/
edzfWUjunUAyVcZIqanxTZJy2N/lH9m+w1rK2LlVWXGtoaEiT4okIGZeWw6UNCmq1AC76sxpIN1W
MqlwoljCnifG7ol7DAdq9cgrf9b0lc4FeDSgh8XAMns8QcGjMVZDU4bi/2zT9ZBQqBQdVV9ZZ4cx
+ky6aUnwILMcSAZssUT1aqYzq4whkmz8KfIHI9IkusYVI+XKyCUbn8JgVjpC+drsGciDWvqdOfOY
wFSNHiXgf/tUExrg7EJqx7ua7Sdss8eeGeKUzZCfB1Zw3Jp2LgBiVQw+E0twCcwQD4Za9LtKpoXJ
pm/RED+miXtdERuHY2JGvkzz1VX09sR5yNzaWdmZKpCjoL6XusRZ/Y8CNDNwSXE8HIsSDq7WHifc
rjBkBglWmFUaYMFR/PBzVViOFBHypHPgdGa/zB7JLR+wzEBEtyKpxoAViYOY9mBAOkXIEu6wRJK5
OVhSj99/ir+cwpgY/1o4VJIiuo+mav1SmHdyP3uybkRuZpIhfW+VUz7kJeR3MEOD3DZKBvwJhmeL
/MaIdyU521tRHq6tjG1zy3MyYNDdTyJtvAE+EUddvC1qGlCNof1TE21VRGdf0c0ZY13zuuxvsnA/
CveIOUUjZEu4iA0GQzEJj25qMSTHfY4tsjKvYgZMeS9SBvgoFKR07sMOB2BBz88EPcLo1odbT0TR
QjQoh0f9K9eL37nHYUibRpT0Ihg8cQtkzbvZHWqJLBexi/xN2mE4B2VAqjLXVOmXBhwIZOIvg2c0
HJKa4CMrtt7VSiRI7aWP5jGDKYdZl6maBPSyymH6OV2EvoeJ81im+iInJC2Cb1iKXelwGr2Lw3Ee
u/euOr7e4vJuxCyqWBcCZb6TUaNorJP8PbGIfMRIX1qSKQPnuJxHxjhwPCTM/V2z51HMq7n3rYFi
umTw8dCFAQq06HTSTKhbHN39x0MjiZtq1NDUyrPa5wIHnNrTOxJCimIOS8Y8o9kFBvEzOCk9X9kX
I/65Bd74CTkznm7Mml9kHQIRXmSiwxlSDELaXRmx5I20e7jzC6buKMTVhHtqiX2BLAHuCk73to7F
s1NjrYG9GdiXfBcZQvT4WImABgQyPnvh6akN7Ilq7HC0Np9h/comqCaUlFqEnxJZubZVIO1LI1D+
WrsThHjH7vROF5ZhqsIEjRYG4skIZSEyQQ0V0uB8oz0oUi14sSYyJJxo7FMV1KPT6f0enLCkeAN+
GdaMAjFnhinAxYY50syPBxkMXR1EJRQ+Q9e28wRmXC2tGfe7cmC+nxgqac0V96ZFKENqOaZHBoHc
CYN2aSL66A5Bvo3li2SCLgus75cs267SOaFJFM5W3pnu3SwYco6kJBBIc5LL9F1oolAidolRVzeC
w9OMYEjrDhGil7JL0S1xmBStcekyTX4v1O2stOQ5GXUoDACYs5ih2OqrH644LbtpXXRTG6/zYH7f
cfXE+OW5LYZHtxqjhTIxD5D1ZFxpcgTT3KKpx/MNZNoy11ZZfGp3YuYeIlP8Kt1PsWksledwnlmB
LFbKGqq7euwClK1Ar0wa0zseugW1FzwuXHcq5k+Frl6LgkGWAIkNeTmNL2GZtoIpIGw06f+4O4/l
2JEs2/5KWY4bZVDuAAY5YWjBYFCLCYwSWjg08PW9EJnVNytfPWt70ze4sFCXDEZA+Dln77W/rESQ
aAsOcQD5RLj5MfIRfXbUL0vRNemyNOxNniBdCOu7yXF2kVQAARA1mIbauISbkbmN58cK5JtV9wA6
G3gF0UATS8tPJXQXWU0YxhgelKSoeBqkt5b3v2xEAK1qrE6+Fr5Ckwu3koCPaTnGmX1LbBugc7pJ
melNG+V0q65C/6MDSVvaeroZhjre+dG0B5V2ViCYIM+GmzCie2WEqPiLWGFDilrMinMJRIDpKmQt
UHdcpiPvFPTGuINTRJpOXCwTrfPWesmQPgXakIOZ00gclQHjVSExMurGj+ibT1dveFlwRgY9Hljf
8YGVj6Smkxt29IbGvp9Mie/WAAuBJY1gGZbRT2Ec2Wsc4NPWM/ZlxDDH9tlrjUmQnCoYpihYngC0
8AdVsFjo0g+1qahzzmWQYbgdsZLWAo55M6KtzTD8Tw66q/568LhK9Mx+aiUBsY2oIQEwWJYV79IU
Rg2rWrPCcImgXhl81VEzWEQcV6scty/Gf+XsRkcdCPEI7so4ARcWLuoKqSJ0AgkjpHlzvLI/Zp53
gD6y7zxRbrrhLRfXAKaPNVbhlea4jIBGohYicFeGuG9S8GUt75WPKUZNmPkJC8jkYQzcj0h0YmuN
lkf6UHNnNF1wJLCMyf2YvIpE+04aPlBBn9QT3S4U5WulkBhrWf2SmRFzDb04Rb4iD52Cu+fIXWay
uhqJ0LhqIqFRlKRYmqx7HfBuGXXwWujtGRsVuPraJePSa1g5qXw69iL8cnrY0lrwATqDhX8ykt1u
cKVtypHUUuOUheAsNXBq1to2SiTHJU21lqqXk7+nbnWPiUoTFcBNZ2VvrNqd5yhtEVjovzBsigmi
qAhYe9Y4RJQYn+whw6zoRg3mY4h7nlBz+tEKpPtrYXIdJg1kkxj0joo8QSlU03wb58wurAUPOkOz
PqpfsyEG52b16CaJrd0IhPnJQXYmJbTZHaTF9aMJTUwmecYtEisZi1gVHF30acKqVqBNB2DqNieY
T30Cwq41ELdC4PR4oHssZaExBispMIcSs4lMcQzite9T6k1Wcu+HZMunLbNavo1i0Ypk1aV6vQKn
S09cKfr5LjQNyo6dpcmz4Sj6XfU60ce9hm5iyBgPAWFieU7QZxll04qLFpyBfseR7N3VJejpCzCV
jhtaQQ4eNE7w2ryw31mFuSE6irHyGDa39BQetdTAt5FppM/zBWpGRQ9kaN+SNk8W0nZXrOa1BVm8
R39kWquLDBUk7cYRsbSQt5JqaG+I215nIBaPT3HQbr2E/A8nNNJ1RrjLSnCwm4QL9c/C0Aid8g1k
tQCK+ZueMHcPB7NEb3Vj57l3EMW0VSlMFBmJOWZguO06g8q7YjHjW4BuOuWeYLSXCF+C68mfF8sG
OyfrUgQ5NaS6jniuwGO+6324VUtATRMfDA2WfWBe84cTBlVTsGl9jYe9m8P/4rfESsgxFXxCbcbJ
b8bm2UC9zQH1eGc1SEtGPl99/t599KSW4R9MUhmfdenTZtSaQ9zMPkUCEBfpmOZXmdI2JMAz69OZ
uwwAfVq+SrthsCGSKr0e5j5fXWqnKvxoB7GvxiY5eG7N3uHajHWqAJcPklaXsgKaFkPrCbdtbzm7
ML4rUmQMQdh8hjqaiormgGooejzm6sOMJIRYd5X3fLolzZk1OU/gfCIG3lpBcSFhQuLUHqotVwEM
0JWFThc9olRgwcLCWZee6OdWBh5vE1FcZPrtSg4WgtXJzHdthb6uBRVEtQ3B20JNrvulS0BtRCOa
0XNhS0xV1c/IqVd44XjM2hRizVgRQ1CjPuo94S9t3+9PdQJjuZuuJ52E4dxF9wcP8eC1Dcy+ChIz
GQYrEfu3SYX4WpvMA0kVJFTYnJjsrH6S8Kk0XV/K/nkKAn0PEOSpsy3EXF3tgKpECcT3GW5tbUIV
MzByzwXBJHmLUapBOz2SkdwTL2kJfA3jk0W49zLQp2ERlyirai4HAXs96cz6eshDf0kV/Iw0o9Qr
83NS96EZGav5rO/whWIwBeFzMiOY0r0V3RYIO0oThWEJ664mYRg6mn+vVzhEJubC/GGAXZ9Taa3h
xVg13grNig4sC2/pmEyILfpNrps/nCi/wkkpSG1Ud3nbQ/u2MuhAJM5XpAjZsQnCKHeLlYygXMWu
95CPgoNQsqM6DAt7avgbk5MN5iznc4oiNCEI3wFYU+3I/hUHVcOXWFVHsNvELqKoVmU+rDUVM+fQ
mvB2lB9ucIfFoaQndRV4rbdyevNNbxim9PP0aHxxeiqXVNZvpk5ZV65r337xC7ylWLD2eoPOI23D
d1BGLKdgBsDvgtDWs6yCcruqlXrhkKPB5APRsXT7tbJa4t4shKfEjJvI3PUPS/b3U8VMo5GnpCqQ
ApDjylGPgKxPvkInys8TUn2zYFRWzHWsoIQzWMOVfXDUME7A9CNHOTWO/hS596JiINIzvBppfgVW
ZJycwlgWAhtV3SHVTMohv58s/YNMn/CD2uZL+BzShnzIPUFXkwwIrm+vmaT3Qk4cq6ybQrXVlnam
GIJhHajo1dYBQMG87bmgRjZm3rqlrcap4ZihcBlzfPvkKUdWRvBKwCLGgdVQWf2aSxejCZukK/K4
F7nRfRAYVy5MlOKFz+pk9EkDKYh7D+3UgODO6S0fjffU9x5JAsG/kl5OVgyf/OEUDemra9Rw40mv
PqrBdpl3aeQyR6SRe55673p7M5cZ4CDFtBqlPR08D7RZzLqlmCpS+eAscaKLD67p2VdBCfZNd42H
0lPUhtmgIfXEFCfaFy5eESm4Delirnfvks268icf1b+qH908X8pR2cuhUNhSybG3G85/uWFXyzQo
N46ma3PatVlif4JFT9SkTo9n4NyXD3oFdaST66yy91WRyy00LuaCTrvxNRahLk5Oywf7ykIFPwKr
JLLX8clT6nUhZxS3sXea3YLmCspFksceoZFK25OM+xllmncTxeV50jF1knM7rL2Mam9ycbxkOQt5
WwJuF2tf6etubJhZenlzsj56hCcZJ/4FFaFC20suhFMzdfCfrTxfuZOFSL9jnhHG71UJ5d2lHU3V
MF7JznnyEN9lWP3wvNjjSpTaT263m166kspNu3Ha6iug8bYqZrBfX1rTxkOJMZU065XPsnvu2hc6
ibOBAwm+DwNnC1GTZIEBsp/DjFQQGo5pg8WBo6Eo9jU0CKPJGcOgfxVMZMaH4aAtnLZ9DQLtKS4c
sUwlVXJY5i/mOGVbUyQHnxQRUniwH1rtLLJsmmU24uPXek6khUGz2arPFdEWKyBX9DmCUKzrt1Zr
D1U9Mk2aekwdsoJXULc1FyutXnYGXh49n8hBjMi6aibaEQNXuEVseOk2NnUo7iafqjbon7IVd1ad
iVdA9Di94vItlsO73minmXPPtfbc880+lb7YDzoMePByKFZqjsEstddx/jJQFW/9Co6MhpohPyY9
Rv4Y6XvWc/JvsGVxIRmuqEe4Pkv1CV2XBanhIi8uZvLOf74ZjtVt38yGKiGy/eARmnlzeXmgHHdk
UD0XEV0/Lin8CS+7vGje/LqbKQkT4XL/j5uX//4fn//136eu4n39uu+4TBj7jaH1P/xKQIquxTue
N5dbl41WdPm+Ig/tj8cudy9PXB77dfc/PfafXuJDmym7T6PyV2OCVdjLhmzvJyV/zTj/iX/cvDx6
uT9ZA09pGbQP0yvuqU+K/WXD3oXj9td9bfL/dd+efbb4aKIXJ5vENpm0hafptQliNJn2adJM/JVa
syNxE2bq6G79AYql6zI9zTol9qEeiv0U+u6SmAAkK/PdRk1/PpHML3GkzeRBs7a//sPlZZe7Gk2h
jezDw+WhSNj2fjBdnGytntj4l+H2XF53eeayAbLHL6fovIsjC+O2zDF0xfPvvTzdmELsCvOT5AmB
YNjrcLdKtAIRFLEDCwcoWzOtyFEM8/2Ua7Eqmf7acUMaBwOarhoBDRay2V825tAgiAiLakLfOKEQ
gTrjFM3XoKG1yF1B9zM2yGPlAm5XTMzCumZcCLYwATa2jWaqVDyDovLLDj7fvTyWkaLJpNKpyEkP
mmVhzBnzl2c6IlGmlV/m32lPV/7X/0vrkAvq2Mq9X2KLSy4/4fKzy0CbySNad+DPiTa/ft8fv+Xy
Y/94zeUpEMqMj3tggr9+ePI/7+zy6ssTf/nZ/9enf/2E0o3rjdfWu1+v/cvvLAhyj5KK7BUWwDCz
OP25GSAF4cEBD7z73ka4aBr47JyxOSa0nsFJQc/o3JxhmEZQTf6e2IaC+ewzFShCcNgjCaRhXB21
tmeqlDDHb4JtF3aruEl3WoBuRRWgvECsALHX3rtK/5F2mO07xSC+SlnqV6xcqDgFVTakAk1KemLM
LE2fytPLrQECDAyizqs3PrMPTdIKqJuKxpv3wAKsOCU9pzQP7HRj6PoqaBJ/WQYdYQQ1w/ourxB+
utQi9gDUoIbhkWffXRBpq6pEA8VaYNkm47mlRbfELo+6SBYPjWSAoELIIAZKio4uGbxvh3l3g18x
Su1gpwbj3nTyG5a3NQna5BLJKN6mXIK3nTSqqyaHwUNCFDVChJzKxc9VtOfUKLiYRX57GgwGS2Sm
HOC5Yz2Y1eBp4O07YlaWkOIHjGtoicVUThxaQHEctMpwP0aEkqQHVOeC2aIf38ALThfZ5CGhMZov
Qcz8aoqVszQ941CEfYv81EeMXs8hPBhAdMd7TpBVNsxByI4jBTJoUfTkNc177b1tExCuef2hO+sk
TRsGjYKJfpKca0WxHYsSDXWIX5e0YmYckX+wxZsDMt5MWsyzNc00ezS2QqIdDyFCL4qbLkFu6KTq
GZcB4VAunJOqCYIr5dInNZJIcAmsJ4AcnB80MmZ2yqF2CJjBJk1UHRzw3swJqq55UDrrYoPKtMlh
mIx1tGAYfOoT49hbkHjHrI1XjVtca42l1r3wbzTT/iDziL4tb0djF6Y5YmpXWtyCDMwxxiR+/uOk
0SH1e4zjgdKuibJH1OyybOBL4zNJzVMAZcTSu2pR1bQDFBKYsQzMRZ4YL3pjfctEI2gDcwX/9Zp2
AAdMOJ0zTd53shrO9B7NgMVaIlCASeF4WwcejaIZsicMY8Q1lSQ7UPzk0HvawfHvE7sTt9CJf4SJ
iz9KHwMWKDjqc3S79mtX6+BSiNoKt1pAHrc+mfHWTmZdr2w+GQbOhV+vAQKl1msKTHxWm67KmLOa
lRkTwxXWrFbOSBsJbJ07+pIxFrleifMZdFX4VNDe8n1ijcI+WqsecJtPX3cNU3avJ9GOZuajqWx/
p/iENMIVaHUW4tEommOaeWjgXE6idtZjq7PFlqQ9d9uU/nUdRtXeJtcEOEq2pyVwrWPCGuruVaXV
m17yDrISEWzm35aFca7DgdKPz7sDFSxYClrt+GUkUruuiOyozJoWnhYaqGnQYSURMvBY+C9hhKh6
ynWYOmHGohMPcBP618VMStU5PqBHaJ+UaygqdDIRMfgG7cFGYddj7KkrkEqcztdWD42v1LIATW2m
PjJJ26CGkLi0JPA9G30bQHaUdENSr53J7u+zpkJlGCOU4bNFwNyE2ok1PQA/A9HtmBNuHwVnhwRV
amqfTyEK1oNlvLmxp6OGydFfmsnjaEftpk4ow43QEacu9D8bWmitIUBimMi7hpb3pdr4HDUl+MDJ
wj3rk/EyDl2HLGYkHY3OlAgQTXU9mYnTYK7Imesf2qJnbNk/qLrW0ZaG36bVWoDFLWvdCDS/A7Gp
rOH5oUyJ0bi0sxOx98Dq4plO66yBdxKbK6274S2aS7P2GxSjtD7soVabHEYlY3yUsMNYHPKgb0Dn
oSZFyLGZNE2s+hhTBTSgLEFpLGuR7UwLsJDQwpsiZSUaDjMJgend2o/dZtcE+o2a0IUxrHpspxRT
U3fbEwO1MF16H2NpYC/UA3vfu+1nDCmVRlv+NcQgCfsqzFml6U+armo+dRDFmoCUqZrxoAsXY1vr
rLu4pYVfALQNLGfGgBIlr6vhfmhM9OB2RLdYW05mOR0axDWpCLLrWWTGnusUXXRMyilbVVl2pE96
o5EpjgA9sldFLBVlh1Nt2gb9fz9MyX6s+KK9qT7ZQQScpiTZpdSGV+J2GRcOw01C337flwxWMhcb
1xDDUrcKIhaG5LVH8OoMw2sqGabrMr4m3Rh9NJlBS2liYdIraxEIpPBjNx5JVEj3ak0w6W1aGpxT
c++9zGua+Q0WX1k9JS6REezI95KhVj6RJqUkV+ZMc77kfKgSpgWjjMC+ngOInh2rvWn48HV16vWR
VBLJXx/jeDd0LNluhgVZhQ+GVwsDqa6nduhyMoUQAQooPy7b9xK4HWNmbFDzY5cnJhc2nnLsh6Ju
goMXipcohWwYV2RbtzPBpp83Rp9gpgjyx5CgUSKcK28/2sNLqAGqqHNr3Bus9pCXsKk0EaxEhpwg
Rgd1SFRu7IAfL825e+jX5maYawDdoS5Q1JFuXRgbfeZ7Xjbm/9y63P3jLc7/oY4iBnOrywNdY7Kc
G+Z37vbGg5akQH4cIpFdvOXoIp+zoTmUOSB6lo8TDac5N9k1XW4ySIcLLnNraXhEfg+Vt8lhImbV
qxWg/TcIZOKqypL+srFddgVz3lzuhppLB52CbWk3FcHg/ltAsjXZsPOnadV1P62asb4N5z08sbke
kF4Hvp6jheKSIkKZoEuKeXO59bfHOtfjuikxGFVmTHNyrpzIL2dJG1gt6ktypYO2paADeZ3tf23q
eeHcRiJY6EycF7Zi2Lk1ZjLrBZEaJAE1S64Txkm6dzdvYkcgZbrcj2Yo66ToxniptZXaHEw8zcHZ
FzJrVt11jWvspAOxyJ03U4qQVyPrliTbfiZVAYvdtyWus6oQ1yHJuBtEYOZ+bAtrf7lV6Zq5L3tZ
0MygFRtcQrUta16LCUoOiLGX93C5JSl1l9JGwhVGx1IoY456N/bo2LtQ+juhoJmYCaJfQP2Y4FPD
HnehdcdYhMhyw1WbMHaBstWvU886j1ovWzA2UHyFBUmNgYZlx6mtfWka1r624mrZcg29aiTqA8fk
VDmjk2Fdek4OLQDiTepDUygRlJZM68baJkOgo5ZhjnkufTIAjMxhd/IoeVdNpP30cx1z2bTzLaP3
EdNPFo2hf2FynTwCXJ/SEKkqNz/knYF9iVw4koRiInriIY5QOLOhv7ormsnYDMxH99O8uXz+l7sW
LcU0o5nDxx0A0Ju/A1Zuf268AYaKi1ZgMXkaCtyUgsgMLUSl/aZoUbwoFrzeDBL+tQNe7o4xnvJi
nPxlW7v3ltW/liWeum6atZLxFNfrUB8+LOzxnPedXT+Uh//K7K4O7UYbTiYwwsnb0dwBvhlw5aVn
DXwyIdx5RTIk7jD9bfoKKSBi2oQr5NXwHFfeg/rQHooDoykdkSpK7XktCHM5ZkG8wNHkHMPH6RW8
2Ndww8TCfwwfMrQeG2eEcLrIfoAozgflsKHtyQSxxJfEKGC8suwVQxDo1oTboxJoXvIZOAaCZM1J
fbqHJ131gF7Xrb6B6hh2W/1uumk+C+6OyAavbMQQII6YAb6aHL7GEmFO88KvIroWb35UXel3mNEY
Ema4wRHeyGP0YVDFYE/1+E8Tcgb8xoRy60QYrlg5V8MGR4hpr0PxiRgGvG0JaPTBeL0FYLWKzoS/
yCtsxggtHshBgXyC7TyeQVPucfwMzuYRdRrgghX+WIgEKaPXr5LLGVmD9/JLnMx77c3a+/f041nr
1dixLNi7pJQeWTNwWjFf4+fxxv8a8IY/9zCwm00AUX5nY+AneJSTtqSQXNtqqTHFQk5+BD47wczH
9vXCfoADnlBln6nRMT0QqfLugMv3V4a9DiocBThi0Vtg7AXw0GpXKmKEtUAeByiqP7MS47yBJN67
PaK22AwfgboSd99es25GpPLHEZ+3q7gYbm219Zx7Ld38Bdd+ZkUSFPk/SAk9F1He1L//Zrrw3FkX
zo/vvn7/DeGJLnSWE8JxkaYaQkie/3y/i5DO/P6b8V+lGvo4tQyMmvq+1JCsrJIf7VBsk492H9xB
OU3RLax1/xw5yzHb0FZ0ju719MkewroWjV46s13I4DXWFdEpfBXpzEmNg03o7vz8DLOzJ7EYd5lG
oKfJjJ11w8ZE8vcC0QRl4NP0A91vna2zVygc13hAt+VTdxvfZQ/lU0PHYUE04Xe8h1j7kr7bGFw2
3Sndc+1Hh6mzw2Ks31qbkYnExrnlZIbWYItsBjs18ml8+xbGpnFj9guyMtfwitslytLJxh3VPDnX
YJgHutlH2RGjuv6uui/5kB3B8YY/GBMwNDg/OKDEtJAHqrQlwLTX+AMxpE64CtLiq/6ewcKD4kvH
agOrmGc4quE1aMj6kZLtMMz6R3HLLtswfrxDbKZIsFm4p2J9wiiBV5feMOnWvO2VfHUiFtnb9AOt
/lq7tZ6gYK69VfA9fUiM3dYmekhnTqP54lqr6Nju9G24sU/4Qu23ulxgn1phvW9uwQAieM6eC8gi
uF5QNq2QO2OO5Dh1cAN8xKsFuYfkiIVXHGHjzYwAeLD0xTdgsshZsTpYkte43AKzBPbJBDvEQHho
Z+PFAZ8COPWVccew0ghZ6RxpkUMXn+kN7LbI+E7jklUGSW5biAw7/sRgbZ2Nryzbqe3wTgnOW+UC
vhF79ToevFfqyg0rtzVr8y0ZNDTdAC2cXsUbSkIUoqt9vHFX/8uer/+nHV+aumFLR3qeaf/7jg/I
vkbRZfYn0+1OeJZCMqxmT5v16Hgv5qwwJcRjmb9hm0HZhNHoEUdSPRO/Z63y//JmCEL4P45Cw7ZR
POs22Qd/PwpF3Ayy8rr+FJn0CvnXEBOZr0Y+IhBtOGy4fizx2RFqQ10V3JTNTcAAF5vlI/6R6Oby
dv7/jalwdfcvH/jyvXn/x3feRM14es++f/8N1U+UF1H970kVl//0Z1KF6/zT9qRlkTqhS5M0ij9j
Kjzjn0KXQvKwKwmA0jk9/iuowpyf4nHbkI7N9+b89o+6aJvw998s+U9POoSKSE+a80/8fwqqEK7x
t5M0C2rTsTxO1J5Nd4qV1r/vq5GMiFox6hBe12NdeESw+jOrrEbK8jLaFYq3jABXGVH7UdXZOB2I
cXSV7q7tJPqSQ/kzqUabpcIKDSQWgQCybx95Z9Kgsj1zOY9KEOWjRgGDuOTomjWIXsJ14WodSsKj
nnTGc8ZnYPXO/aDEcdIGOAvCme76ekJ5nHFepoHgn0U7oqGAnZqptFlLBcKrqkaGvxPpGVaN5jl9
6YtSsU5iWdKZxyFN9FVepRujj5+9EVx/4gagd9OS1aew1SrQaaGiIedUQ8Q5qYMEmsbpkzsG00G3
dk6em+uBCV5D1kyOcuell2TBc1Ed87w6m1m+GIXlYS2bdpnPVYNhLUQAi5NuMIB8SNsZOlJb5yZ3
fRgpcBZ9ZJhiJHo4wL2ZeHH1rA+4ioqBKT1SO31jlQwIW2FRfoMjmZx45aKnPl02jTR3iILGFYGU
vAc+jdTs12PLWT2h5QR1ILZWWczVEIAqrttIu7OR0p4Ev6+uymkjjP5QViA8opGyzZj8lSdFgVwe
jD9DzRLcRcuIH3gLWb3GNrHH76ofd7pn9au05grupsVGFsONPU94U7D0qGOGc5V2zlXca4uhK5hd
dBoFd4wJPUE+TDHv7cne86OA7g5MnrKsH7J+5joOMHpy5oMRVfs6lHgCrb4A+O/dUIGYVW7BM2Ii
mxGFvLKF3MZFhna1IYgqha+diTh7jsLgxk3DbknwFOxl50UHZ5T0tX2r9dAdWCfPfTbfOkuTc27u
uG+knvVwrzV4OmkJVd6JVqpgxZhhTdlbXg8BR5YpLk6tJkcKxQwSI7LSrWUzROD+2ga00CDTPzb8
aWIM0/suSumHUMfWVUG7nVgzM39ldEoGhQ9m0STrQXMZx/Z+uc2UG23diHmmFbJkyc22IFqa67dT
o+QVwHJqzD1DkuDl1I07R1Z4NabmxgVeaFhmdJ2gn6sDy8ABwTig0ehnOWNwYsK205IEnotVuB8J
qyKGUMeslDXAadp06KwCLr9LS5k7vAfxt3TD69w3PuywQKjns5LWMN/cqAorqkL2Qz+OXHsdQERD
W3LRyshf6gMaT+ntyRC7Zfgbr4aWdk/XGJ9uRsiRxrBYTwSdRhKqNc9DJ0eM/dLysITPedfBYagX
hV0Yi95PO7wvwMyjbkpWU0Mjzo6rdTJKcXSNpMHuFwLKhWIwBgmDXWRPBHH2JC5Mk/kpquSB86UG
ChMK+FTp9JxK9znuWFypwk8Woe3u3DiErKQmVipGDmKJRfNYFme9h4WVW9DsiwjacUIPopgL3NFx
NmhDGfWtFDpaI8pgwEcI3zK+90S7CSUj63LsH7uCjPapwrmr1fyJMgJxTl6CNC3IjEb/YVoFgcuI
wzPKdUpqtJA2tlGpDbMPU9UnyuKTBRlFpfsQcbAtwD/1CTJdhkPZInQ/qvDVseWw/pYZaPHe/MoR
8GBJurLPTZPfpEPZL5JavYzuRFiC2+HMnZJijcCkvPKLkLS3OqfqYQggcjrwhNH9qKC/px+nEDMs
M0UNrag6XX+ANNwO9IyoNVor/EhRjvHhJR9VqnZBiXrAbPofhgbRUk+KzyaFXYoqC9VaNdCtYhVj
of276hQCyCnKNy2RiYs8A0xXUGDGoYFaxL/PgvSn6yz+lz3SgjAgN05FdSZDcaPNwbHeQ+hSYIVi
evZsDaVv6qO6N7eK/W2s25Ms68coVW/5EJ3r1EdCLrWA3gnzynKC+O+77VuGKHFfAp9whTnSNUB9
19F7WLkmbAqHQdWQE1kUTvoy7/YN/NmMgqityq/8m9jkcxqmw94c9ZNsBAfyYB3izL02yeQJMyS8
NiLHOBQmDPoO52CJOc7R6XFL13o2/fQtTQk0JEDyq4z0XdmPr2NJW1p11kuQlHCfVfQ86MaJwFGx
MV5KvU/g8gcE29i4qbMI+TxR1NDbZP0cQUv2W7+nQETCr3QEhVY93U9594NQVqEiX1i+fysMHTWt
iVrL/CmmsJg71eSiNHFx49WBQ5TERD8kBEvpvpipjI+Fw6iJY91bDyEMKCSgN7p3chv82tJE2ks+
+6orqy+Uh8OCnHDC1vhdV027ikz0il3kvkdRdN0Z9LQNH2k655ZHrarvzZ4rqx8337aoDm4VM6Vy
tPXgBTeBIC6Kdl2Zc+aOcesdQm3a9nkF5cB0fTh0+gF5Gc9xfJRJBu9p5E1GP1Et3u12bjNE9qMy
G5NkgHqVeZ25qzPmT95LrNt3Y6Ds6zaErtmNBanB0T2nHrfmp9dSQRvhuoF0+pB70+PoFHj4MXzX
o7zxevddaN2T1LGYWfa3yxVobabgUmnpMbJB7Dji9ra0ZZmM1VIzjR2pmJjNmVWwjCh2bfzsRBSB
RCsEq1w5CfZr85WwwfLE2wPCZI0kzXLhYLZ/dCxskehIkITM5/C+HR9tDowlmv4myL44VKedFvZc
i22IOHzFY2aylFHOxqt6QiSAarBaOjCWpmDv8u+e4GVPUZO2UYcaU+ovtS/IKEJ4GZT2pxpufWXJ
5SSxzbYZ6/iIVVRQi/DQOvToJukcy3YKrgSZO+HNONlUBAQ/ct3g1BUb323GpbTEbQX61DLCVRkx
9bVbZxGq7MP00ptGWNdoGD/MRrwF9dPQIYKNjE0OwBdBPrhp98FPtsywHzu8c6t2hrRKhzodDrne
rBPWH1OSXTsVOoS+ep9GTKtqOHupfWeo4JrW4Zep5K6GeWo29CKJmWhF+WyM1KWSXUxX6ByUtmVv
XJf6FG4wchD9zDod77r7kbc/TQhIragpZ7K+gjiWFp+Dvx+TT0RMmzBBXm8EzkudM44LxBceKciC
vvMdAbLrO424mQ5qYEzbJhXeK21hn6knnxhToLIqxbYXGhGlbn4e08Yh09d5i/LykFuMCFkgXAel
YLCSeO6CT6mguWnehLiVa5Z+7LALs/uYoPsyi7t1quAj6JpHGWt7d15X6sraA5K0cEMY7NYRcQIq
pCAGuMLfhAQOr8kUm/bCqLVdwRm80KBAaeE6yl60MgGN1iIsxMvobotuXBqwWn28R0M/HZhI3zM3
h+gb6I+NMY8kMk4tQ6Y/tGO1U67cJf3MehiepwwAGYtTf+tiqoVCZjJHpI02SQGltvE2NO3BqXl9
Di3D41ulEoBnI1nfujpzfmCafmg8p5WG+roDNujZoA+6TWObb17SXMeB9uGE7p0gQA35H4T0fu6p
TigwZv58ib+nLtztlNybCXkelhQPRpWXi57AFr+rr806NjZNytfPXHmb29DZE050dgTWK0IIKHFG
ASuLexhO9CfiOtiwy0TEN8wXGT0mQ0+TaOtVD0HiclO4Lbkn2AkQ7fC0G2jqz2cu9yOlwqXb4na6
vPqyuTxh8tmD4Jx/2q/N5Zlfdx2TRBRjjLZ/e/wvv/7y4ssb+9trkiQ+WGabb5jONcbq8jqusJgd
Ljc572MJ/fWrlDC2rtWHLNYJ9Cna+8IBDHz5wZeN4ekggua/8NeGSdhf77Z4VfYK067vj3St3Pfs
8jsur7L//aV/PGbvddaplMl03Gub4UI7b6asxRwXzWwWX6cfc3nw8prLRlQMRWhLZItaPhQhEah/
+/+/7nYJfcy2QR+kUtYRcB//9YuMQiYbxSd00c5dZHGhYohgzC3/y2NONySLPkUinQyRv64ZFf0R
9HDJeAizgaHM5WarBeccikjWblQfHrXr2j5xtZrE9X9zdV67rXPJun0iAszhVkyKlmRLlq0bwkGL
Ys7x6fege+/TwAG6/dtetiWSM9Ss+mp8nCfi+ErPgg7BYRW47NRbuBHj53BW3sgfHQu7gve2I3Kh
On7N/Dywy9t8IyKFG1/8IAOjNcgmkt5GFwmoNt1w5p5WyJhCAacgG47PIz5aLyD8ZtjUY2mc04t5
UnAv/yG9CP+/nvZ0smY2BXFx1YNwGrzuwfzlrAKWTgYwckcyhtGbTkv/OvoaWHgyV8x8HfeILTwX
Pm1/8sWgGbk7fYJO0d+BQpK/fLK1OMp3cwjAR9mNr9xYSmga8DCwQsmzCt7LS7KjZRBnLAiJtL2R
msemjyZHtrRD6tOTJF3Qxz2pm9AIo7o6GS9MJk7p0TzBG4yqVeK3nSfS8BJymH0es23xGrZe8bpg
5GDmoFTd57Qt0Di+keUPIMAj8hBzAsZ+4KNkYKsLF5i251mnlMCf6ccN5x59G/mZT06+EdZk2zmy
0gIJRKtOtqyjeOchRlFwHCgI6zosCdjVbfUSgAa4jK+xeBW+Tuiq2sCZ1xqQ/l36lt1ZoNNTtJLW
hZ1i2Fed8SdcIfyl7dp0KP6sZILcFQWIL8v7MKwjhB2oHQGwQ7CT9Lh0DqjCVsRuA6qejEAMsp3N
EdOhoST+Avqxrt3pQz2W7g8H03BvHdrBmT5yukfvVOD3MEi18w1W6RG28J6c50jiFq2OqjgcD1dp
YJ/ADdZr0znRb8S3VypdqVwjLhm2egp+zQ0Wfg5qXSiM5gYIr6+fooO+0X/zb/6L8dKjvtGw+x1d
6TIMfoXOa28q/cvxKjiFLnWaFeEXNwAGbsO4etLRul18xJ2HeMpvkCdO7IoFnhEbDLFX2FTRnXQP
Pn+sq3kyTwi/Fm2kO6qbINxatADKUBxPJJEwEzM8ZN3pyqf6QY47dIsrDhj3VrA9MXEU5168HMPX
Dw0tMPU6e2eA7Dhigpdi4KStddjoZJqxn5YhajvwcmzKpr70OtEAfyUJ/vJQXl+jfiPYjxZK6XcJ
yK5w4mME/MqGi95dL7EDjVzazXg/rpZY5Dw+/ZQ+AydjLuU22ZxmgGCZAOishAf+EMcJf8USUf8K
N5DrgH5uhyVB5eNGN3KnikPqjBh4eUBxW5JJd0RF//ddEhpeuIWT0YN/yF+xahDRGiixA9RoFW5n
2PRX/m58rPzqQYsOYxmPExRg+eCMdvne7DmhyPRh++RZyPXgr8hg+znE+9Grnd6jDyTCZaU+IhFV
WEKmo3kYAZXjzrVGN2Y/vYeKowQIOmjAEfBm9z8j5ZHYvmXjrI1aZHLq20/i12vKCRdyPuzfeADg
bpPZGTA8ZwLwcBBeaNMRVlThyNot05mHySjb0QMe4oSB699jI/HPw5WiI6Wq/FjmhyDcGOQ4tmG2
E7faD5WmEWuQ+UxPXrDuoATr67HaRC/PUwi21bCLw7gK7yRJKCncyPevKGzdIzfZIv2LtpxzijMB
E3eu8NEH9tnZQ0JkfKNtTVzxMG+ez51XYKIFVe7lXpQn+dz9yyEfTMda8DB8rNbgu3XkKhZ3rbDs
6qt5iV6pmtJ9CA6uvsu/CQUf6Z1Il1RW1buRT35ydqQSdCroW3xt5j0YUEv96n+1xafoUNGLhuPR
6k5fObDlf5F4jJXVN6VAnZIjsGit8pIrbi43UOMAix1haYvKN/SZkolqV88jvGjcAUonexR+LdjE
VvQUPHJtMwNkpb5triIX1uyBwVL43BU33KJznK7Pj+48+L1x5O7MOzizdrJYJZiOMa84G8k5eC4P
wSJ/n5FO65XafxYHiUcE6PMDJ+0c7iE9NqtsyyykjQAS1bxnjkSumL8qa2BxV8lB4qCa+xa502tM
vgaOOzJ9uryRzvtgD0Ye/fCghWcFtR53DeWbzZItsLLHHQ1ULA70YRd3+BFgNkKXe1D54RkfotQb
vyciVeR2mNyw/dGVvjx7UjXFV7ad8VqBMCP+KtBFGCiHp9ev1WXsldSdunc8RoLlsUeEeLH8SuIy
vdxxuYSldP4zpD2+8hbFByjd1bBc9IGlZww20XPNfNvEFL02WFKGDhDhNVjav/+HA5av1GJ2oes1
11FcDJLomHaTF+SadnDOT2CvrxiSPtU1aj3uBOYAQ2EDuxh1P/0RwXCbj1k9agS7YPx5B0hm0dkR
gMOqpVuT1uDEjgUfJO9wzR7sDCwjN8gKC9iGdh9qh0fGOdtbsK1Woot0d704vP+a/3TY3OiGa/Yo
jyHUMFcqnw3KYyflAscVDhpYFNH4CZrqW34gM2I5T60fAw6jbAfk56hmxm90Wc/aMdpuVDYiD00r
xlNbPm71ysfydAWFA+kMGGFcZUXcxs7zJnpoHbCypqQy/1IiEkNS9rxYFP4ZAy/JhYP3d3sTr0zU
x9PBRiDcKrvqjreRzeLJmoH4nmbMb2M3AKUNV164674W91SmwUf4FdyFHc29u9CDd8kdtHuPLXZb
NCdA+GTl05P8Fe6og45kQHCjdv8WJofFyRkNj0aw9P0E4oM+mhV9sdS4Xng4zRXgDbcQaufyEEHx
c72xg6Mnc8nvyRphL2EuGnmX1XFp4Vi16A++UDXPrHUY7HnYLcX059toTnYIDG0ODcICzSccmos7
QgkCnkUuka2n7KT26Q7LBkfAISF19GAPYlnGPw5zm+7NMP1yeKNdBFQs+gVxE/Jo9XijqbuYauwr
UCf74Zu6Lax3juhTxAUiaFmQp7HJdMEYwz7ikSsU/FfdvT4+vdg6lWvD9QOPbJYTeCgJbUb5q+JE
SEnc4TwC9T+G1TfebdlPJVzqNLTHX4XTpKxYBwGVlrhFHShgn2eEJ6krESNlLg1Ac4FNAmM5w6CB
fmo0HMgn1q3xlSJXJN7DiE+ij2i+qGXqihsE1GxXpKlG440UpxbsKfmq4CJ8If+RL/VkwxpHISej
ijQX2W5wCNZWj6UKmQRUSVuWHWmNm8ExpmK+Vr5Z29hPCKQlWPosbUz/jieXnemWrC2PcKW60p1b
jSTGNgSqTLwjK8+T5qdt94APfqVHnAbmkoUDHDc+IxSBWDxeG9XRXiva6Vi3NYj4RJDuz7zrA8ox
i+NTkziS5veLEYk740bM1Ga7woqEiLvF3BGCnV2/zeW69NSH+hDKNZzcx+ArJmHEZ3lknhu3xG03
Iv55GzImMmQe3s+8Iruyyl4lmDaoO1uXJHENZk3yk5oM9GokBR3SEcdaYWMfHLGKMeNB6iEvQVBE
vCMDsKAWQSaIGnu+kZmt8rgd1SMplTlFAuwJr0H8EuIQeEjuxkeAR6b6MvYet6//pcPvP/eDtQ/t
Vpe4Ku/ZZ08oiw13Oz0KHDywIsMohdCF9KM4bCqVLgFunI2cJxFcpn+XvEMZjj3m8wTYgWupVhd1
WGvhXkOEYOuHaSu6fYdRy75ITuOOTi68THFJqbZZSg/NQ1D3ceRmuXOPRFuQXJGwCLMnuBIrbFbY
nz+QY3Uv9Wm6QpgaZE8sXnvsukAiJg5JFfHaRGvAAR3vQCdI2yj6QWneJuE9GD/NyC4AFRMzAG69
t+KKiPDWkmEmBKd7sbFlZEZ0FFiegeNl5RJgTH7YHQlQ5x2iE8a8diTRaGCOsHiXYcPiYL1THYLl
7jGUimv6JiQXijrbqYJ5s8Edip1gOKUefjwFbgccwpBSl4607st1nZ3153YEORhc0hj6AUc4O3dG
im6g91nNsAVfbGaK70UqLKbI+r1UOXXSkXBm8enDgR4q0sN84ABMUztGvvHkWYZfqV4C3CUtLk+Y
Jk/BKzFpCmyxdFVuzZEibQgJyGBts/FYUAAvJBCA10a2q0Kots7Y/eOcAOjAfCMXQm84qUbUANTo
YNgOGslvJ48dsQQR6gWWi78vGKSR1lzDAYF/XIYf1jMQW3LLpxyTZI72Uz5f401urCVPR2MS7yd4
9wRh7COaQ6VnOod44T73pKMx1AZ7kdANTkchyIHXLAH+wIFEgMoh9jYxIv+LU/onibV5APM30SAO
XTqWLuzLVXLC4wZ3JiDwPf3YyQ7XHkP9Mo1Tjbhc3LJlSzL4gu/hrpLb+i5pGuMs82BXkjX7IUMB
xPCuW4snbCwofu1haLF6hTyqLZlvbM1BGtBdEXuD4rFNUzoGiKJG64l4WbhqXpt5WLPrwO5uteRm
z98AzdWDLQnZXbGJxgtvmjUHabZSbkNyIWxFBEysdXN6HuHJXtge2J9W7ZF5g6MlJWzviFsV8WtF
Ptwj7mjfYH2zouMc/xJ+JV/t/l5uitW9/FVwh/tB6KXTCmm3v6XKCo6XHY5wXxEL03TgIdwMYhqG
6DtpgWZVnzjLrqNDdo5BZpJjJzPL8e5LeMNhfXzTuUlfitMfR92Nfwi78LBjGzP2lxJMvEN/SXU1
N/V3f2MtzR0stRh7EoN4rP0G42+XahJVZKJUPubH7JBsuaBV+6atl+QBqEVv2XjJun/Hgsdyw0kv
wTomL9fD6/jb1TYhTST32AKvaZfXSEYwqis3a+4jo7IEkehZMnkP0x1p1mBkNssNJSvBV4jc1E1k
7hPquSfAw8Nh2UjGN+YWr8TJ3a+uLGPFufOZcLT8H6E1mKxZ+/yNycuMTD1q5eQLWNNH1qCVTPg0
rDGYpgi+kfZw1Rhl0wPR/S8NEEh2cCILHFo4cWTyyEX9E6/SmenOq2QcGk4tjVO/CIqyR3TOzsau
8A2X8E4//L2fsD/GP6I773E2W47NBPklHoXHoDvm8edsbBtsuQbO3rQNYqVhxi8FKQTC4qVg2l0V
AirrFn9wJjc8/PO0tfwgwSR8J26Q/Ril051ll0iHBTLHfdjhOeTjiaHVHjmpSjfCS91uP2Gf0aim
eEdxwxM3/PpIruTPBG2OvMWUjoiWm0NXc2RLPySOoqYhFiVZTUU/DTi40HJtekuDGkqiu/7ZYF9H
gY/1D13mgaBJsy4PA5CrK1/HwePQ3isQrhx4LL7kICEtNhwzxAS392OtH6PsH1yaGy/eDp7FiGY7
rhZZSNy6i0Q0dMWL4BXIytiqNdxIQnxLXwdMOT1sHurnimhWVU7wC8VPndyHfoJI1jwYQJvA5xpk
YAw2SxbmOfOmd5Kvel/Lq/ICT0T4WVzMFTtDuNC7dCecsDieVDsg81I54R4jr1v1A7hjP1yeu+BW
Xwc2TA6dIM/oYzZXz7MNoumtNm4InYH8fo1bWAmkE1eZ5xSTA6sGpDiOcw6bfUVTwVfwDz82a09b
l1QCll0l0dtAC7DuMBML/YLBvQF8uN+X/cfwxX7Gy9wzXyMWaj9v5b8Mhz2NfBNnNlX4VzYUVe3k
nr5dChxM9s2ZaKS7Y/bWFbYs7xaWMs6qxRrFBWnGljiW7EDzmJrVE5nZioazGYLhQ9n51iux+S5z
OWFSF3U6cpjy4sDq8SDF5CV8mYYNbkCTvEPNGM97pCKyx2GC7Tl/IxbI7vLkXwyqYYxUHByWAx1B
2LJOY65MHmRJdjxi0NMeXjeHKfH5rijvBMbQuBEoaDQHcSbX7Mb7JmkY3JlxLQN3UE9Qf8obOd8S
3gkLD3Go2eyyd7M9jvUrT/0gUgDudknPpR6tmkgg/S7YCCpycHFYIvfdZcZenD7I0OU6LRD7IKcf
6Jv/kZGxkOAs/3lRgh2kV7rsr5ZxHpudvsShenSCq7PGs+xCf675/E0zpxd2vEZHxt8P/uVHRv0P
uRFL9cc11ikm3imBw4K254y/5Edo9F8HMIxZWOnCxPzs1Qh2tOcpnK7o0v8kT0cID9z4RsTLaYmE
ZbnFcw4pPOWeVXUNWtLndntrb/xnybittZv1WuWvYKZ3tMjrn52w5uD1wrjHKiXxe1pG3PbWs/zM
pUsYxqpx5KRh5l/iAPUL68CcC3DG9MCKysuQvubUxmR+sqoT/gK4X8feAoGj3RQbBbf95nCJMhEJ
T3fExW5J6Mo7DBVx8eLweRNe2IYKh0VVR3FC4YcgCregcJ2RtfFlfF0AmPbeuF5uyJ131AwspBTC
aNhcTtHsiKjDYB/RrPm3AmYHlts3zurlG8DdP2/Kb+5WfyPWYllD5AvXbhl9LHrEpcFnd33+cHQh
LiaXywJJf0zpGWs53nGw2D2g5gWfkfpGiBmT9KMm1FB//GZ1Gz8yye/5GR340w4lPi7btNO9kdRg
ai3GN+mmCQ8AYrphLbFL3yRa4b4litjQQ0nNBJKX+BuO9qsxQiviiypmoCJiYE5hu8SwVvGFFrwo
wWn72GAU8cJNjiosY9xQpYfB7Q7DVXWnLRAN4mqPSaZ8t29oyfYkPCqyNQSg5ifRPRRUPiX7z1GI
kEIiZ0WMgINe8h5yVkTV4RKMSMpaio/d4gIH5PsfroNEVIluk3KnSWxwAe5UPmEJygh4aT1Zpceg
3ehlRWkVbuPNh/BGTpQlw0+eW1JKvC0eEI4twyMknfNvgY1WqJ0LD3slwirs6bijCFMSjkjJlkNS
8DkNB+WWHxOXve2T2ybGt4A4i/O3SYYmAS6B5/T3iLltBGd4w9KwUJKu4zd/iWUF8Bd5KXb4oTum
qKcuOoda24TkUeyVb1XeySxw+O4iZh2XEZi84ybJwSY4xMnR0Hz+WNrAfn2RuTOcLd6Udf+WvVNJ
BtKLRfM7oPc7P1+Ge0Ar7TcQDesN7BSTmCq7i87uwAAn02Sy+RQlGUWXG8Lahc8nyR4O6stxBO3G
4FrmCmInxqFi8q7VN0xOKbVRDOX8mlz4WRI7FcEFxHcNkKLP0+g1ikvuSEqIYzWOkcYJEAaf8HsD
+E9nXNO4wUli4DbVPn/Kyjd4GhbajeoM9tzWZyH8a1HHANEkwxRtybWP+j23PD1cl+qGyLlRdpl2
E1j6ec8CJpy1P4XrtPZHcVoGT7ScPFiyOVov1pPOwKjMqf26PAcVjslx7jm2uU8B0JLD1p6+EZhA
y1D+pOO8e94rf5lPFInxTD6dp1uRIK2We8P1tsqVF2Ql436ULCnjhX/NcAbRnFx2ySbyOUeu4iqO
tipdYny2VCA2CU6ydvH8Lcdfbmo3fPLrvM5yXIHhsIKgRZyl7LitXBHXRe81jqYTPChlzVuSqNdT
AuOfZ+Q1Sz3H6E/shdxx7pdKV7LlxTSrobTnfAX4zzGAR3UkezgXlzxFUpR3Rid/E84Y+x5dSIX4
wVWnJBur5J20P1/w9sms4+UWAKz2Upm8NSslOx9HagmsI9VMDd83sppLszB1ORqlszMd+kSOPFT2
ee4qrf8CCQ3E4Mx4Kt5IW0DD0jgAV0N2GVu031oBAHnghMsjYlVgKAUaK9xZaN7o1PGru4W1hodF
mIc+oS/WovBPJW1/MCFskkPrPfIkpCo7010Grenq0gdjhS9JueKqtUQJf6/MK9Asz1vAjZOchrri
yhiTHE9KZTE1Za3mjXKtE4ogEPYJ9u4bbj8vz8afY5+35bby+1TGlweKoygWrozlaKHZcjkMesXl
XTGJ+Bd+hMcx+OOT0vBy2VwtBs+8NbiD3DpuAe8RvAHXP0NeCxebbH6J98sgWB4SBKQOZ7onJSQe
IGdQvCKX8o04Nftgy2EDoiqLEZfJcDA7ZzoMd164f6NKIHBi8nhdLof/zc0bf1AnzaO98HjICyec
mlUV5+Ijs0JTN0z5TNm12qajKqAB86UILDro33iI/LFlYkQ2E7XScKejWHcxdirnH9PjwTJBeA1+
kMfOFXKZC7vH6XW/OocyFgBkh9wZ9zJkkkv9ABko0a8DLxOraMlaZ6U9B95IVddypIue7kieCAnJ
hDfGPC8eoHoWkHK6k3GKWxtjOPhCXM/AUCIeXBvznsfAz9IGuoxFhCmknyGMcDhF+krGnXCHsYqs
8zo8tBp202IUzLvg53gMkgm4hL5twK+rerEF9yzlyi88xf1g7anXMT54lCNNFZlfST6vRM39mRJw
bzEZ5u9krrUbltlncOzjXfG25z2FDaZFUtptt2OQtafulQJpWOPL6EA0by/0O5L1KFuoooQtqHR8
SmwgqDHQzR3l+UUPMO+Oeaw9XSLHsfPoKREtu8wkek82r7PlsJxY3blvP2NkYg2tp7T3qgckbaLs
AVdq5AMg1efs0ataiBtK47i3oRhLJDfUPFG78Yx5m31wYe4ZzRtfcrmLggtbnmhNXB5Ia6Nf1YIj
9YxbylzLjaWRF4mO7HJ4QuE4YwK+3P4Vruy5C46aMWlWV3Xc/OcOI9gW2jWaSu4PLHnOwkltDzCj
3scNWjeubMLlk2wwsGoVmKHPhMuXqpNdn3BzM4H3OoAiimQtyQ6jEE0BnGdZcLlhWK1j6sej40Yt
aGC6dmYvRfDJjWUF4utac5eDVO6WvO8YmThArC33FJAfU/k/E7IBGrjyyMn9cn08V4ZlQN1OXfKT
Q7qzvqtzwDVxcGIwRltuLMc83hLXvwiCDMRF9lN3A5L5q7BYzqboIyPQXdl1nne8/DIIelKZNjwh
E6Q0fVCBr5Ll5FS2onIhY8dk0U1MSm3V9dNqsCrbZ/W0AS9nQB+H10j/YDJau+cPKtXsdRmvwEI5
pJobiO1xfl+YoWx5CceMlcqprRguiUWv/l4cYZYKNxGN59+0M1VP75c7DZqFlYwsH/3jtU9ooTRI
4ZySMZZDkfXp8sdcZbnhOmgHu8Q7/v3J2YG1HHkXFUbUU87EpJh2vXJG0l9dyLOh5LBMyJMYHuRk
iM5GGvhMg2X+qJh+oi90SuR3Jxqci27PN3jUVbWrQQb2jkXhHA3LS/DOHRXlA8qumMy97DADCtYQ
/FObta7R/7Cuze9lXCtnniWJVpGCKGXPip4tEvWwlQSMhFq3azwEl2RyWYFy0qTIuTJruW/TZG5Z
h2XZYvXniA8RE30/iA0L5z4n69ea6metk4Quy3OhbhmGXAU8SQ7QAoE6E7R2cZXBEZqINN5Yz5c2
RADuhSKTx21jn1YKZhqKTDPeFMOX8INihWVMfVTQTAG5vmaF23BPCW+sDwDXZeOgQVxGEtw8TIyX
riRbPIChb7g9804J8a3fhNWuf+6mHKzyB2iUpepFKuHpPnHyZYbWW9YqmZRTu2w0zEXcUdQv0ggW
ZRq/rNYMTB4FQxbFPympPML0khmokesjyDJgy4J9uLIZgShjtFPEG8wd/8TSvsQcWKychW++Np+Q
k0GcXXQuoQQGZLOT5yK7/VZIXlNqZtNyFfxkgWEgX+pOiYMBwkhAU4itDdzjAaTYy7wX0H5+khHh
5Y3GYebxl6k4sW+nbKd2ITMaKfpPywKy7NkpmbQNKwkC5RnfMVzISQZpZ6Yl4vSgea9Y6HHg6rcy
f4qe+Qho0A8DnhpIoJyZui02X7QrzC5c0ZELQuzArIDWNleODva73dJbspp7HhgamG6naOtwWAuT
J5I6D52SfkIKMeBV+h1MZhI53G4hPwdEXCwsf4sRk7U8pZ+MGaYU74yVaAaDyjv4W85ZjFg5eEQh
DcHphofGypMhWtEhu1BeQqjlNF8IQlig2O8EbcOPQ8zj3Ey8DPcHzVpmF9KRZayLDrWJzpjYHJan
TdjAi/Gq7H0ky/iSe0hwxmwRR86oJyo4mkXafiky8Fj5rSykMQfN+MGS2OxoyYlH+I7qO0Ad6plL
vMefIgRJfJaQdAYGv7AO4oTscM/oDwcgcBvmDPm0VPl6RRNASYZIjKs3fljkT+RGOaxzXl22b5Qn
pD9RFoHxXGQGbYPqb4PSgmQym3NNhglm84xxuyCZnjnCJ7QbIDLA6Fk8NAuntrCivVyp2pGbuXwt
1DnVol7TY/48C2xVzc22qysZlXBMhKQPL7OZ0vuYt8ZWA9kSKjFmLAlKTnxcIr/UVdwARmULl0nZ
WotZhRgjosrVbEPD2j1uaaPI2kneJnDBIWQkG3F4UugWaGqJ9Bq/6TqBpo49wTbsghAas4x/WT4o
ot1DJWGwkzirdWkAD4JpU6QLnjTzRIBSXQd9SO0waAwaK8aFCqcq8AgulWpykFr4CeYcgMactd86
C7+GgE2mVNidn3Pmd4YbE9eEoQlSANH0amgtmEOG9DaaOKBiYfS/vx7o+uQFiXn8+1adKBlBjvj2
96czfC7WI5mbfGkLyuWx3WYN/LWhirhlXb+PZESUyf/7IIczQsy/r9ungRhULqHjVEzcWi2rbZg8
/++D0viaVrCVDFNFuCG+/vcHYj3+MSe9w6Yrpwi0fKj7iVbg/37991kP+RJoR7aZFrRE9IeW+Ps0
FQsEjeB9Y2A0806oUHYKST1hZDPWdD8ZzJEIvb/TBlg2/b1bU0ARWldJi8Pe8unfN//zi8tvo+zk
X/77zTIJNn3NGawFVmvXmOwAaeBN/H2Aqwxl8O/t/H36902trG6WSCVxVOhWCjMRwpjKTgez/X8/
DMuX/9/3/v7173syZtBKrEe+YkBNx9jEy/uwQupS4V8Os814hgIrQPVei3IDge9pwAChvSBsBkfs
Nc2WdVTm1r6LTR1XZ6PwG0iQOECKM2IxzVzS2zGZgXz8B9uo5uQXfEPMSIkIqm0RWK07VBqFkRlN
W0wKLTZgEJR9Hh7zxVVRUWeOfksj3bMh5wlxjpC8obNp8VOC0gUYt1twNcOpbNmQe1HD5zwt0TRP
HIlSPEuXbkJTTUDO4g1hjeZ31rzVGglBrZbyi0gpBNQ7NNMMY26zijH1KimEkCRRa/08ydIJDFfh
KyrC12oIVu1IeDKhOfS1GugFaAqdIwH5uWLylCc03khlSyv67rVBV1mStTITzPnKrNsAiBcjSaEI
V1dOMHZUDU3OWoDj1006kIcqVdeiuc/NRu50ONGdDQ60hhvk1MY+CWG9T0n1O3YCGzSEfcjdAxbs
FNNjIaFazyZE76FhU1V44tzGqRBLCOrYOJ7D0uGm9qYz9ORHLRFDqgFFSCZxwgDE/V6I7QY9faRD
bS9izs+FYUQbaUaDVJBlNkkQ6gOoO8xT7n3BTaurQSXz+q5YnB3ykWhThMlFs6LTZ3S0jXf6A2Fy
GD2Kf2X1VJ4f1QT/4dk9Q5CoheqnBcAFMkCalGjrUcFxrkwJHp85BZiOZJUeUI+aye2IEaavnR6H
tDR1+SGr5De8FRydVoiNSQoRqRcdtAbKIwucBnS+uhcMX3wOn0XHOxaEBFGgYO67dtReRPYuo8MT
fMQCT40Qe5bP5NNoiUZF7duKLW0fdmxwmUajaRmFN0nnZIiOGe9TGZPWZz9iHZjnO0vpaZTAg6s3
tMJJpSW8l4rADYc8PdAONhRDD1yhVw65XJ7noUMhRaGXFpR5JxnaRyUrSAl6wS+7CHzNgBmSiTVj
GJ6H/NgounWLlhSi5loA53bZCAc8KloMiDVIcmWx04T6YBjasE5wPNBDTfKGoUKrwuS1K8E4d1LE
vhdhV52GZrQMIs45kdGTzTF+83IewPHT2xar6m8FKV4IIXq1OvGI0Oc5BlMGYgb8kQAuibungVEd
wCYnnrEiKQyMsqW4+8SKhCrQ3CZeLLH/TuqvERrDeqhp7KPt40XpE3mrABQNi5Tofwq+NAUfQyEZ
8EEPQUhfssrwelWy9nVZ7emnaXf0rUDIk/4pU0MDTUnijC2AWgOCJGx8NE2KfSHuYfTTeZRJ1Vac
X1ud5tkGqNo2RxxBm9/G7A1UbPLEIamMF5cdvdnSIYUtaKD9gvTN/KzQ/UBK2Qnq5jrU+X3QU1ra
OsmflfRlGel06lqiqwmpjPfY9G0mJX5J0dM1n7S8DbSoVFLjj8TfqrUWFGk9RHC8RJ1Wm9xC61HP
A9gb9hGr7SNnDmj2xrkVXJtWIQMxKjpgK83YCB3xliaDPpdDY5thXEOXTzA5SffE4DtsNpIozJtB
yaez+nyu41LbMUSy7zSQDya2TnJbjFe8DHyjo81NH6isDQ1pw2f9qTbjWjVbYTdHyDSgHdIANs6w
HMzmOonpuFFEZV/xaEg5ov4On9gwd8pDGzjf0HEFocMiKpKk6WWkvjvAZQOxpc1HTVVutSU1ZD7m
aFND1ia1SCIKsj5nQpqw9BLYllD346aQMIkpnlSRAb8A1XYKhTYdsdLfJvpft1OoDn4UwNWd5Dzf
zgQyelos1lzKuaviSyBZlcdinGzk+KqHhfjSBuXeCmdlJ1PP0pNIvrRTT1EHKVZTw+3A/2ycrF+I
QkDIhujf9MRYTVae18IJaTndFOZdiOZ+b5XFIaim1AfdENE9IH5BP+M0H1DPMst6L5ZYhSTSEzut
nnMelYwplQ6SMLNsmv3gCYnxdKWsfGeU2mUllOAEW47nPcAuwdJSN2oEqoCh9qZiXJLOmu7SUvqI
x2AfN7KCnDZL7bkk7CyGCJwhp900oexSqZSBzETSd13QX1qsHTchHToUHpYUCb3DYR1HhyipPNXI
/jWGRH+AhDsPTJowGIbFtyOBeSPf2iwc3Keqjf7QlzC9jX5TaRNbrSrrnjZwPDJwkczE9F3qFTQa
zXQWjJCimII5cIZVnVUUOY2P2OTJIwS/iqWlU3vZG0S522P9cQIb9zkW7bHOGnIEyahAiuv3gIVD
v42ePTnoARfpqTnGhs3NK3xBzvD0aUPDMXQNt8ZkQuIi4FQVyMFGHvuUo4VQb1uNhqRGJ6lQtXJ6
of3nOEzjHorXixDrQPHnjC4IAvqqhCel0SyJ3xUZlFjIf3N8H9NYc4nf1a9ApPeZwf6aqxKpcsPc
REToa2wyFtvDbg+u+1WiDTnMayz4RDNHwO1gxRSvy765WgtVtQfqia0lh605NH+imWizMDukMjp5
qloON7pISjPJDW2D7d5kecnI4VDqkZq0T5SmRUtuzqyYM6LU+apRoDKP+wNdj2OS/6NxHxiwrn2V
80dV96YdRtDv857r1+l4mWcrOkzPo6llaBu6T+B0iFknTgPybprjXVvV476G4Y1u+DfUdALzsG7f
n8LrgNmjk1hNBeaw/41gsr5ZVJbEIurACZjmIQz7n7AxAl/YKFq5xokAnFY7kgaYi02VEdInUrZ7
1vgZaUnzI7W9X8uEG5VJErw25w+MDhcvDM5908Q0vhtN46rh3Lqa1FNulgK2oDl5kcbDpETPfVdS
QjVjxRskiwKhwSGHYzjQQw68Cx8WgB2ooKfxWUfWZpC7TzacVx2GL14jECXw2mWeuuDJtH2JTeQo
zS3d5kuOSSzeRisqNjE6uCkduUiZBl+NBL1iqZQHG4X+Zx0oa7XXMC88wkOtDoAJSOtDEbfIEJjP
HjeYsTwqEryrxKL0OtKIkzyhtQzxHLA2Jd9mEcT7OuhQB8WJr+saKddRg/AwiNgLG85TdjgjaTtp
hONqTNINgOdx7gb9IKX1O23r7JMm6s2YhnRZZskZJ5J7U26dEp1HCSgCVZOsQOB5UucUh9LRpTMZ
szbNAMS02OrMYn7I1SYmA96Sq9NLzU3DZhv3ffXeIFv0Surr0B1edb0mfaGWPLKUgK4XqdJXEv5B
c41BYZRCCI87jsNwFbEt0jZwNuWNallAdyE3dnB1luCbzJnR9BeOpqXf0IaNHJgvMzPFIivR7hMA
HqyK691AkzFJS+leq9UxW1CX3Ty39jJ59GSCXhlyczVdXTS5hKRC5uX6OHmwBjX6sQkjBFamFG+F
oSAPEsTqvSD2dZVMfGQ1KMhRHKBhQtvcRWCgLSZpKYcsY//D3Zn1xo1s2fq/9DvrcggyyMbFfVDO
g0ZbsuwXwoPMeSaDw6+/X1CnjupUHzTQr11AEZmplJ3OTAZj773Wtxy+4DrbJh8H6xSqgrTJCk68
xzJZjjgtHB+vbNh9JizMvyXok7RkuzpWibYhIPgsLde6TOFyZ5rKOtrAIY7U08646F0B0vUsIotE
LMgZEYRRUJ+trM0ehyRID/HAcJ2chPZYVRI2mDc7VzPM4OYpj65ZEpKqPp28EfuRLweKPmgI5zxX
MderjJ4U7ENhLQ7bk4Pv5DPW7zl68QHPbpYMOndaWa/Ray6x4Kds6reeXLJrB+oWE1zJNc82w7tZ
ZtovwPgkdPNn06Qv4gnLeqh9zLCCrQ158AQVTZ2PU96BBSFktEcGmB7qcCEdsq8u+Bjfmlkm52Cp
EjonJAp49WkxQDMXfT7ul8o6hy3K7UB20O1po5UR/1jTj+57hw9X5/o05kJh6ELrGn0TGdmMNsNI
yUGtyu7VMCDXObYK2LOk7amdkaNTRdBySlD990t/XvC/dP2dYavo1jfTe1uMxmfKXYdr58+l7ZqN
6C7KS+jY+MwaB+OpKiVQMgoFOTDVNEMu33nPFL2UdxRD2zJzfo5Z7KFrJq4wFUXJ2AGqetG/qnB6
oe3gUj75rHJud6xk22CgCOprODgjA4n8lFHcn2XdsrY08blj0m+0ZnjImkzhieTjxNJ8MJaivCF1
T1ehpqIsdxBORswMB7bOZY4y1HJwn1hjcZJF7zyIUZ0U7RFFeNltPBtI24n0uOP7yXKaOgs0YdKo
2Kex3faMXzbOgotvJa9TwmXVjDkb+bZwQrOF1Qli5b61qn2H7LWzWEZnj5zLOhI+T2i/Vs7oQOts
v5mjC80rSThF65pJzvJqJeZznDIqXBRjeT+A2mvnjPrDmQBCo2y+xQmsbGeKGFKiNe9q5P9xw/Qj
jhVlV5HdTYnzyZCjOpjBLJl7EO70Y4yQX89xjVTDgKHdO8RmtPFjvswvyzJjIQtoAA9VcVd23fMS
l0cjj6JPufulU+rnlAaIaGNKyZo2BzRRgsBserd2Z567qcAdgoIEaj96Bf+s/Ow2bq+OZX5rF5AM
hRNcJLQBQtc8H+2teuqCQj1m5vjmjNhIfLLuACoE7k0ns+wT8XSv3vhSV5X7axGfyiR7LKYWmmy5
MAZKJz10ZhLUBbRbM3E7cUECRdv/Vk2gjn3ALA9ujeJKvwQHCEoQxSwUjfBbvhsLkwULorYiYnpr
oOHbWdkXFiy1H1IyT2kTpZdaJT+TKv9Vy6ihq9s8tFY4XEu0lIqrqlz8X0FnWoQ/CeaR/fLyffCt
6c4cDMIfeJPgVlSHxgnRAexA2NsPVquOMiuoacZ+X7KCbwZruipFkJsdOWz449ulAAoXKMnool6O
E3SNzTTP2A4GwBGJdyps3XPRxsSxpYkx9zUN8aGBFLewmbLrezy+jC6IJ0I7K17LIHhzCqPap0P3
o/T4xO0krA/z4t07uUVHOpX7zmBXJKntah8rjTBwAw5lg0UfwfgkIIEE+Lb41Dl9RLztJonWI3Np
FajYZsHGKmBkc3ingvpXwpiy74vfbgjDcfDwoJIIaLDShIH53SiQE1kR4MY5Z46cMIwzBEzJrv1R
WrigyBOYu6Y6taJieRWUcqGKvwxd9zqpZbnP3YegwGkMRD4/wPwo0S4CVTIMdswdvfSAP8PIu8c+
awnoHLvh5n83n82Dyf3f8dku38vu+7/S2d5/5R90tkD8QRIRrQjTJ8cjsK3gP/4EtFmm/YfpCtv0
fChpQrig0/4EtJl/mPo/GB4BWzXyE/8F0Aa5zSLJzvF8i0vbf/y///tz+s/oDY7TCsfs/nb/rxBN
Qhk0LPCvFE3+AseUvmN5ruPbnqdhg3+haDbELORpNHkXKwxPTpozgheDeQVoPp1hSTMvSbxDOdcH
ax4aHKoD+VNU18RsSdevz+RGxhbCvkqXLTkxZTyW6eestxQ7zr/crexio9j9HNcfluG3JBT1aQXs
rnzj9dYK122HwYEj9Y49Xh/++Nn6VJZZNhMfv9VXXXaonezSSpskOAoQsKQCBmqT70jT+KqKCo9V
QPhtY5DmTJRMRgbyxtGQAH/NGRk0drm0FQD/tGJ45DW4LQIzBw9rfi4jMsstYWzJKIwvuZ1MO8/z
fqt+aA7SUrG4UgoeyckS26VwTQAFHLpQt2n9/ItVYL6bHR1VY/J+n+oIY7x+j9CLGr1vHKyprc82
8Pszf199/tvdqXa+LR3erm6Z7mVOtIYbI+DMl+E212MDCxxD7dGRoZaZzushB/qEIqtghiQosUMJ
ACxwARLrmcJ6MBbde19vuuaAWpx/c8WOFQQGvbePl7G+lkW/vvXWeuB19PvOHMmRYyy0sq8/Dutj
PbbqCTTCsUwblu6eEZtmOqcu8VQV7CegQPQYkRozCnZ8PdzyDNmd14PJlsSqUnWcCCu/6Ysa5ziB
YvtFxbrembB2ucl5MYmvb6ezlzAQYSGdx1idYTi3OGBIGh9oZaHsT7CiuCo7+EF3NdNxOCd0+kYJ
rXq6jwiQZfQEUsaxGDJDYYM/X4UVVgCFDNUEqdBQmRVMSbn0mWdRa+RCEyC5CNEajBYt3rqx6OP6
1xXuHWqu+Xqwh8I8mj6jev1QUlWM1Yb4Nq1yOOdRCl18PYSaM77eqmba41b+FC7iiyRFdOtxViUL
wWPUL56PJemUA3kl7jo5ljTQjkE6MChnMpV6+bydyeACVsvlMiOZjoLe6c6xrxlLdvA7aID9pkmk
w0sWfDTvz66LiCn9+kzRvU3d13BCkG+iaEwFlDxzeBRDSAiulOaOov6n0UGFt/N2IrpHDtg9+vFM
hu14Hopl3pIBiXCiTrEbhy0WVs0692afc6nRkUzr2+BmFpqsun762799JZ9HpHgf+rAF2DBaaHd0
Og+k738wz9dz031PENKnaeiSHTqU7nHAhuio4ASM8FermhhN6tXruJravR9sRgBqN00cBNQmE9ag
2Sx3CzUOjhsEG7HSLeMhRmU41J+9CR/UoiTcjFY9k48344cKuAiWzYE99bGtpv1khxho+tE8jySy
06+jPAQlRP8Om6OGrL/z1u2osjf+3KFrcZlnj3pn45c4GkNy9XZsudEDpHG7bRQdbGkW29YaW/Iq
2NrlJStFr+/WxWTtZuaPhR4Pwl7qgRZqr8QE1GfmC1qpYNnlPd0Y2FlHYuupwIg8w4vToUvEXbmS
0h2NS08cuzmvt9bHYOyrXcY4cD37fT2Ja9YZ3VJFxU556JDjWmFKcU0m/B3ayIayZwePVu38FsjI
+0vK8unYqH67rkHrQzJwqB9Idt2q/Ls1AKmE/jYSDcaOBh2vSBksl3VXkWnkbt2lDP5xMrzfFI1E
PI6oPdCZAVZWfQvKxNllTghLF+DnHNk4BShWGO6OgiTqhT1zFuCMiNRdXLNC2OZAiyjCXe74D4GF
QnB9KwVbVrKxLmMCZWl2o2fPflwKY5eQm8P6EgdbM29n2CN/Lr1lbF4m4aXv67IfU3WFzERuZJuU
R5Nc9EMWjY9MzjCHEsxFnXGbVBaplMnA8CRM0NZKCSWuhUNvLlDs2kmCmdDJTbY3HrwwGc6MQ4fz
estJQdBIFFuFDnYTmoLzQdJZ74b28Ituz7CLKTc2s/6raDOy7Ennbc7QylaEzV/G2MwuBDgOnHBu
xIV3SnM4Q+vN9SD1g++3YBztQo9ls41I35g8vMDxnNQ5/h3U87moTnSOi8ti5sVltobiQjsHm7ZR
Iafu6f0wrcDKPLPMTESlnEJEkkGkF5Q+jFMN+FmcIjjTYAjOEd8ihMrFU9mxP+2xyTW+/1iO7ZEo
B5thRN+fnbTDu4MDPFhDHdbHZiD924Cke03Zms6dL+eDZbpgU83p7DYqQMjAGX8gQ+e+zEcdcZ7f
qsmcjiOxIACTFDkRKVVGSCxT2lGshQ5JFjSYTz646yUUcJt41iWtiWIOmgBX8I4W2JZ+WIhQsjJQ
0+hPqmiJzlhvrQcSlwfGxdNZBJuiX8ZDFw1PE86X1ANnTQLucWgI3cJ3QDBp0G1zOOXn9cB8IN2D
239ZcUWJjhRYcUProdTgIbLCcW8ji5cr1uj9B1QOdHz7In9rp/GeAJnxalsJ61ePmseGQta11lNa
jTZtK/XdjrObVmek17n6kkTV97lj8+aMLTIvY0BIO5McIaydP8tPRR1YB4sWz7ab5ZmaZhdO40vu
xiTAekO6ycYvc5Z3O3cIabbWAO7jducH+pQ2WF9ixzi2bvOF5s/nLGRCHBvdcvAZGLk5TGxwHCMn
480yJ7c9zZqDHdNH94V9yGt0Q24SvBQWHJpxmY8Ajvf17PzubI90+QVVbIg2XoFS661keWmDiBRu
QWNzSUMW6ObFU6jOkvxF0rm9K9jjOdqEQ9TJjZvGDs5wSfKveSUjTO3h5XwjwQ7OShrsHPZPO6Cg
sDrK4pjKRaFbNGn3Q6vPG1QauWTsDGF0W3V4cw3ve10x5zDqhj53ZaNfbXbWccp6+6GJveeipAdM
kFVc1PdhMuIv6vXVJ+DSouVMZTiZGx+A857t6rCTGd04JojUfaL4nNgB6p9kXPbTMlkvHdckX+nI
NhyuQW787E2HmX7ebNs21cIqb8ZSzu5v8n4hSYdME/SfLQvbWD+gk4tqJhgEUDCnZJMRTIu3K5Zk
V1XEAtDlbejgoDY8hSnIujzyMAybxbepc17necRrGJNSD0pymPQQi3w0QjG+wUeNL7bbnoI5gV0j
0bu6Ut7bnVOexDjz9gbhd79yz6LHeiMlXeOqSPItQFwiwp6ypMB07uTY+Ap5cnySDSbX7IFaoDVD
O1lP6S2RHsCB2DjsDdetiYaPnu0G/Q5fAuS+JfKFHjkfKSb7kgnMhmhWZw9FdBsvaBCSuESfbuyT
JOWSl8a7UiIob8kk3pIQlUOWUd/8oRf7IDZfRjdYOEcZENTFUVT+V2YwCL1dcVfGWKW7W89WjAic
LN0RKjPeDl4DmVdtZT1bIBc1imoJvub+eMuQq75Rn4fokbi4S+z1MDgQg9y0Mf4/Z46fhY+hse5M
fHgwrZKkeqBviAkhC0Adjjx9IjiUpk/3TfL/mKJdm9udW8cQV1L5jGIIVeiSXnsUJbApGCDU+Jto
cC3HylaPcxSnWznjs2kB9Uxu8KuLWhZCMSK3hcl28FRoHgxz8piwHafQu1dpFXAWD8w1C/plBm2B
XjbIsAa0FgNKtxBEQT5XMfUJ4J44AtfEcCcdseEU+AoL9xfJNQdCj6BPdmjQUXpEQfUlmsofUTzw
skd/QARq6BY4jWFbxj8qidFWquErJNH8B/OF7wryzUi5vPet4ZUpKjWUxOrVl7j/I1duCWiN57o4
WRUb7UAnf9aNzjFdkz7VBCQAoHNLieUyDSFFlyd8HNYnfdwt19+saBS/P+dvP16f+D9/rEha9KF1
MjFv7h12R5Guahx9xbUmHTC63l8PdPSq88ddMsz//LHHnhG8obxtwxJJ1MJmb73Ve2YNwQOvSebd
GgU1w/rweij0sz6e+vHYesvzOq2j+uef9Lcfr3fXQ1q5//jL5k/EABbvf/H6h5vEPJ3mmGaTflUf
T1zvvv8FH3+OykL+wkV4qF3X315/RFtZHcK8PzHnC3YL0qw1UHPN1xwAReJVFUwt1mp7fXA9fDzn
47Fq1tX9x/2/PUeqEFuZ0RPbldIh1GXCx+HjuX8JDP34cawvux/PKYeabKb3Z/7bVzYEqK8zv8Rm
8ZE/mtPz38OzfKxF66CUH+WD5UeQvy022qqjtP84eHrXtd5tZrTfY8iUG2UKey1V6zbKx8/f7//7
n4l//inr82nPaTV4RS2Lx5M9Oa/Ow/GqTCYeaymcl+gp79ebi5AUFVNjbNaIKFdrFNdbH4dEi+s+
7pqNwjmHPP7jofVWaURok7pp3GT/+gvr7/+7xzhjgDJ8/PEfzzGD4LGuK0SyKEiIIFMc2vKNXjqO
yNrw3/Ni/vcmQwQ+WQn/589m3n9NhkDC/q+pEOsv/Nl3NP+wuBRbwheO/EsohPeHh8jB8mxpBdL2
dFrHnz1HR4dCkMclHD/w+D0ahd17KIQw/0CaFKBW9HxfMJT3/kc9Rxn8156jg1AGYjmJIbZ0HB0a
8Zee41z0vSpl4hMYl32ZEJn3beziZTE2QxNwMQ3TF5/M06tvdNcuWTpgHC6jgtn+jkwc5J4WryAD
u41S5Cy1/y3W8haHTX6WPCcMLYc6/z1rGcys9TDyW6/lMQKdzKAFM1JLZyDuItn2nUttttdEQeYe
xuewNbNTUWKpH8b8s22azuMs66vRTYRLjCwyUQKxvTQo4cowOGej/0nU9EjbXsITw9getf41auVN
qAVArpYCOYNRIy8XPYwlZ2dU+AdqC3FhmSGIz3PvSxykJrGRQKZyOlZ1Gi13rmQT52FXDmvhPDal
9yY91IFdrN4St88B0rtX9n7TSaBmAoAd7WVOp94hFpPy0TEuQszHYey/jomDgZoBsxqBjLsjxpDS
mp4zNhO1I25tMRQ/nMDThNNjVC3z4xSW5skaSLh18mYjiwwYBhfjQ4h5AyGEuY8Uki30owRFIOLK
DVDtVn1PTl5JzsemCaZkq3wwDrObXNpaoudBl31T1fNyQQJ9FPmJHd52WuVj7jHQcjI0ErtAC8x0
4eBpydmsxWdSy9CY+d0JLUwjE2EzoVQTKNZmOxl29KYOXR4XBwtVW6PlbZ0WurGTJMluFb9pGdys
BXFQg3otkBs8pHLW8jRo6VwH8kjr1SzXTw95Ii9I+G0bvRPVjb+TPZbPWojfjlNenHDsL6XRXtPJ
CK7h6O+9l6wHWrME021OLAQi0/iHGFkzW5s2oRb+oX66E27FxN9NpmNSvRm8vM0QmRkymcI4mGha
Si0lTLSoUKEutMrQhVCKjAuF5amTWA1Tpy03QGT77eIC6UoANCiFfrFiACsFsiczCn9ZyGCPTkbS
TqaljpkWPVIzIShFB+lqQaTS0khXiyR9T30rzXg65qK/zaKFmDYy1Zxq7MmoBNoko+Cy2N4Ozo5f
VeGXar5Hhhc9eumRJtvWilsU2HzB8OTpTZj/6hrOcplbH3QBOiaMU4+tFn0qLf9Mrd+ihQQQG0Oo
gwLMTWvQXO1oFNYS9QS9w/LCGTdt0TheClHDAAtavCJ98oV5PFD8zBObWBbe1ax+GlOHaVkVX6O5
JwnFh55ot7CEMfSwlULaaq8larqNkobkgXH+6tD9PuQ0gDaGa9yPWiRboJalozqnsXkqfHM7KMah
uUBWa0Fh8T1vxMrr7b1aUMfNcAkYTSPIjZA1ZNmwIQvSPbp9s59kzhxQIeMdwJ8lYx4dgjR77XNx
E6L5jSY6w/O3JE/w/pbUYsCo25GFy5pnXG6NeWP7CcRsTfgJ+dZgJrMWNzmOzGFu4gI3lG3DQKu6
RzJQfosQazHC0ChRuwEFN+wE88330F9B5wagWqNLnpvjlBY/ed2AZDN5qisECCWNPfCuCGtkVQEb
BgOGmAwUXkenNfk6AeTMws7YdQXKaLVg3zXj54JF+8abexxKeUW50APxbgn42Dy1Ff7TJcS36HoT
erSnCEYlGTbJya7ze9GNDH1d76eK42WTo7+mv9SAw9Ca3TkbIOv3+Pr7HP+Gl8Js1alleQZdasRU
2FNrFa6/GT1tQBP3XoD3KUWDuFEVDpshpCib4ZDTrQdYUbzWS5vtuVA1myKl5WkyniaJ49rZ8E3z
amGqPxPQjXNnykIgYlG0L8Tsb2ev/eZNfH/ExL+y6WWNM0Z+Kd5oKJIvX7bLqQXTnJk6r7Kar0HC
KGJIyp/VhC01lNkdc1NahlZvIEgM45sQTnG80tCplERLqGxZ2ABCbJea13hbAgSHyRTTrJ3MduuM
b4yIUZpOARr7xIleuObuEWE+LG1AAkZP4zSd52uaEh2dl8UPRBHPhhlerLHDrArDyItshUtHfWmm
YWfgTG0t+iF5a2kCln2J8y76hBTgqVGlu18mHHOOcDPoaY1DLIMCdjzJTzPacogHjKhlZ9r32KPV
y+z44XlIe6Sktpy2I803dBBIB8NOFHemhMno2MiuRIfHLJKguyqxPIRZ20NWaa7kwPL1cU0kbamc
HxDQVXzZ0WIlEF16dhk3YSSDsy9omSIm6m+mmgm8HeTtRjY4kpCF2IfYhlgCBw+l3smYyXsxAx+2
S4fjqYwxsQZd2p8Vu2dPucud49UNjucCd2M1XJJw5JrgTzASjPzZZ+i2MVSDPGgGDBR1ZOEpBIQd
Gc7bwUTX6NnoGvuF961dyEhzVZXfMTFn8Q37/ei1t8lQXwsvEhenbdtNZHeMFThN3KlK75lrHbzI
uVvqYDzbSF9I3c4uZUICjk03PqSP6Rnw1KeAjASu7HRiMYuJGpcMuxaD8hcKbzp6XJG1XKyKHxNT
IqAV5TYzsGbKvjgGCMTgfpCx4rcSJP4AMjY3sL+WZJ40dAxORL5u8wQqGHpPvgj+CAzM9m+HWtjH
9pOR1LBbHIeWShJ9ZriCMQ2VGb3nWm3GWDvm6W34NAtz17Ouro6Zj9PUvUU8B1qs3je1MV1pelOw
KdpxGSk+3tgq/SqL+y5hGxCAXjXArka58cknKukEFhubo+FBpiEi9zpAr5ibKNq6+Wwis9LtfV2P
x3r+5ed5OnxiwEesSW0fo0Vay0blbXtDG5mJTO0xiYyZG64GpqH1f9k9YzESOla304etSXQzg1R7
2EhzKiHTq0+Tns34A0DBBrU+3zIgb7XtQQpF1rgp+JqdPSaqKeEbALEUpmXcgC2L2NHszSPD0Pm8
HpZ8sHDqB98p/Drs2+qnsegan71BdTYL/WnnsMRR/Vbnwl2GI1MpeomgGkTMsE0mwcRWNCuxAaPi
7DufyQUaZ4dKXXIdyFyCdQxm0GZkzDur73/07MHBXVUofPSLnGh2cDp6/abS88ZpcGMisDKTjtBz
W3j7MEIsRNjPc5hpF4IeKPt6/G4x60wrAvjWe1HtX+1FGQDJ+CLOeiC/3rL1YGi99XEosBM7dRIc
Bz2BWg/dP2/NtmOcdMwWxfcl9nXycfDkhCYKzjDMTqSD0S7zrY1bZhjxUg/CiWvSBmf/urdE/bC+
XEavPhEZMDx0Ebqa7daDM/YpRFZdVK4HL4olUW/el0mX60L3xlUd5eUx1Kf9lLRY5KlluLa26pRq
y1inuwBCtTy23uwEb2+G1B91NN830/piKYvBs54tKWJ65816M3fhKzYLtuj1Y8304NJ3B6hQ78f1
AUtUD4tn5ih3p6+rFZLvJ90dbYr8OJBDhaVOp0ELZnoewhqo8yOcbT0ZdJSoz64+rHfbOXsz667Z
fTyU1S3qyICkCCIu6ve3wV3flvW96mz36qI72tufy5Y869htxZlxMdm5S4rJP7Hjy3ro9K3O/93o
zN14BBaWmdC5s4gapSJE/jwBDyMA0Duu7smPQ6AdlSYetn1GpE1h1Ma5jmPjnI/6O5dwfjYGpiQ9
al4PGE0YCnrdW24uIxOfsSH9pJNHQw8UQ233Ww+r8e/9VinQhJqLLXYTzZvVyrgepKXjJ3yAhWwc
WfuGrmFV1+1alANM+Ie7sG0jxhYLIuSwa58COc779YdKn+xOM9GPayZII6tTcsjBGJnkuW3XdcLT
S0QboxNYb5H0QvNlva/66CXxx2i/fijrZ7F+UErbNb1SfiJUmtSOMGXY1ngwPgmXOrx/Qf/1+9uN
9F7rjoCTjy+2BByhZ9P20JQLAjS+yBOrBjO2ucFOz4bAX98QruN/fb+CqVY5ocpDfKKceH8L1n/l
+u8VCLnPH/9ylm2QfG18KtCA1qpFmGw6v5AZKCKUS3GUvfVoURFLga3BtVvtZA2Qdyzia6eVgrby
dn1P/3Wuno1yADbhI3+2l4V5nt+/ocvzfSh9Uz7Ory0SXuLAogBdH9D4DMDoFt9LdvtxmAKCASWJ
2h1Cj0BgMfIWhrxtdTQl3DY7cZ9U7MfbIbhtjObOps/cMirAT8+FXhDbm1owOW3vJDrxVPXVJ6ik
XDEx7whQBJJBMtbUbL8E5e2kbtOy/GlJ68WMgBbmpMZvxjH5UpgvacxgN/fr10iVr7YMgUw7nAJE
S921cZkfKzE9mkygqgYc51RcE2SJNwWKK7YWDmI5Kk+6ViztXbcfJC18c3GzfZQPxzGc2fpI9Zmh
YX3BcnDbO6N/jPL4ubFmudUbVVOgUCYwSeJf4voamRjXfFkeLMfeEIyDAM//nCLyBoaSXPwfBn0C
Bv3Qngd/fHIHXIqzr86dELd5+3Oy4S081cSE7sPYYBJfZNfYnX5QkMDLN4w7Y4BEZQumKJGgWvf9
hk4EyH8vRPcctQafWPspjVxmpA+zn/0ixwzs3RyzgObR925gs2LMmNHNIbv6rs7GxCbnpvWTz9hH
l3o2CDnLB1fsVv1DJlEAx5MDTp2hG8E6t0PVwDdL1a05vYQSWlEfgexlk9EztaLXAQy2a7cxe2Ym
KfWzj+rbcmjuEhNDsF2WnJa+Kggl6EX2vXPV587zvynehCUGEDaMAAACz/3U5tnZL8wnojkbugvO
rm6Xn5lNTa1SWMfp2D0KCJKpB3IC6b9NKFPyMkzOdlL28xyG1U0UAGYr3Le2dYiJd5C/2jFUim54
wHi2i6v9IqZLj8adE/53p0lWQR8weAHVak/utUnzXedCkRpi4pFIU4NFARC/NrunosaiPkOEQ6rM
vOfHYmdPaaA1p/Tx85lACj8rrzKcjjjZzn0xXzKiuDIF7EWJ6Wc5ENxWtM9LKz9lVvA18IZwY3Me
LRVzUNPBbIIT8CGvCX8x87sxA57AnvTQesNrVRVPvMobSzFZiqzUh/ZA4SVyMPhOiYqY4C06JVhd
K+2dTpatwccQjQ8TI35e386E6LTQryHLbp/AqHOEmjeucKG1FsFDMnWv6OzQ8oXkl6MhbaM4hFCZ
gZHxCPDwGfosLWiJfsrUxU6YKKEp/gobINiGVsWlgNS/8U1WndyHPniYuFHf8VCx+BnDzrUDJpYL
y4E3gP6WOcCezvcJSt/GWQvrkhH83siTi1danzu/hOTSECUfp6Sd2C2mh5Y4At61hn0y6WSFGi/o
XOet30fHGYfHTSf6iVR4szn4wBCGtPydN26yUV79yhS63tRMKSrLeutnxvRxhVmXLRY6/xDqfx4Q
Bl4THhGpZotkd95kRDpkMS7YQpGxoQ5ONtEjQj1yNDOmqVIaGFkb42ra0TU2IQlGo5k+1EM2b4LW
OXSufApiokcqZTNURAMkcnTm6ez9ZmcR7ZxBgbXPH6QdWVwnMNclj9TFy9USybUKIIka3vDbGQDV
BHCZ+SO/T25rHkin/ApGoCK4UhDBZlsAAAnU8GPoJs4vkbdyt6TLBNdjhFxeQy9h8uv4t0xBCS5g
0iwWD9YUQgn8v9guTdIn0SU+Y1V46Eq6sUVG/JnZC+vMBvaFqwYTw5BG4Fxeu2ikVMM5D7TyidCu
H57plLc26srNIg3vrod9bQaadGgwyE0KRqS9OqpMRacipi3Qw7YJQ/93mubTjjLE3SCjhu8l8T0U
hB3Ebv2K7kNcWda2ycSn6Ubtb9oe877VvA2R1UczDD81rEHnMmh+x/nIXC7k8lm0bzFdFEzrv/10
rrZGefVNDDyRyB9x6MFNVR7amMIErTXciwZ9uqCBwEK2L9jee0n/Oij/jUs6rHI97gtcQVQNaNv0
V+Z6827E4XT1GPhPKXuyQTho9/2O7tU+7QRbWS5pnEidtzPgYNaS+XhWIWcMlBGdCwg3fvBgqSHZ
ugarDLtaYhjN0WYZxNXNIPWHHFqXPFAmyaYHYbZNntrMLe68EkqAV3jhhmkujH4uiLl8yCms4a7C
RTXECHWZHOXhlohMoEviG+Kjkn3mMB6Y4xL78IaJDY6sFeyDqiD/zOpdmFeQEHtASDb9c3Rzw7mp
4q+V2YAP7bdB46KWw5rtLHglQxcrYFQki7ZMQB1OQGgJ5x5vN6zKRvIPtgnxMa18r2zvqUtriUcm
S4+Ne3ScZrwaHiShwL01qMK2iB2AmojPZYb0npEVCVMVC1o0qIdQORsSNI9jEuL1LcjqjJS4dfhW
44k/LOlI9IgzElA328MepGSRt9upyzFLgfcwPPhMaCO0gSP6QtZx0XfiQsMb296AJtR6ivjqw3vA
Prt35fgzc3Tm621X+u6NYpKwzQdMwWqwqZmCYYMngw4cQQOl32PbNZKHWR3w4pln2mQEMZkBDADX
JQ0HbkKCTSEuNE1cfMnob9/g+K7O60EqWC1ZGR6tsv4sWNjG7ShnUvB6m44XzaGaYTICUzeBUBju
5iTj4h/9LqawvoSjMA8ytNVNBzifxRDsqZPfcpnbZPEQ3OH4AKAzlZ9S9SPpL6HduLueLdGNrEOy
FBznucUxhJ6BmbvMvgekRROAlbTHOVdfFwtKZgxYMsq/mRm2piz3H8O02jqKfUubPDo5r6eT468p
hlUR4UotfLErJNrdUHx33bk+92XtUSifFpPyKunzt0HIp6opCULp+q3rpD9qW/xY6HgAYUNUNwlK
TY3f8n3j1k5UuuurkIiXAf4knwnLcFYWNAjYvRuDx8cZk0kKJXackYjSMn1yGiafLQETboH5xwpO
oVeNmHvSBiywbiWNxUtr2dVukF1NM9M5eU6hcxcH5C34PmNP3EtLY8H91EC7EqChTKr6vgdSb+ok
SaoB4hcUcN6pzZpr7AUIgwuYrzImUsH9TqRxuTXNn01N1FfA51jUsb0fPLQNtRl8H+tyl8JuaDRc
SywbTnGsVLphPljzVTZ340LTImirz0UuQZYb87CJLVR1/ZxD96i16nO9bzYR+k9der2scst27SOs
qdLr/Y9DUscsFy4rvVHK8zRb9SFG4oVfx4zflb+r5jdZazY0snWcpO/y0nIqH5mJTHs2PP9QnK6y
0/WgsDyTkYJFrdJolZRE8e6oBBpGM71Nl+KrTytjB8Ri+P/cncdy5EjaZd9l9mgDHMLhi9mEjqCW
KTawTCYTyqEd8unnILqsq6rbps3+7b8oGBlJFkMCn7j33EsokXviQh8upSlZR5fh4qM/Bmwiqzxm
IhDHqIbZOlzG9cAduF2cGPTeersdfCOAcj6nRfCHejTsKQSX2SfSNK5a9IZdz8KNzcj1W4l0cWtV
dbAOy/5QuiZ2UxCnQTkTA9Q5s+4iFqtcRvJSGY/46+Gq9fzzoI0Np0AsDmR4enpv7eSnyH1GIk+l
lupXfxTtwZ+i8XI9XDX2y5q5A1joFK2N81UQnayq6OtXf95W2eMjph/WZtJhKL924HE0DxdM1opU
9vX7P28s22RX+dqBbDv2F6Ln94hB6pPl0xwtU51wdScJftf6pDlULcpJvU6KmjIUm4jEekZtGemg
Pdst/OL16aqnr1c20/Ur718a+/UnGhGak6sQEHTGQ2ifPIauzAiB6lcaKkSbiy1QLWVB620p2MSl
CIS41OtXQ9aQwcXmc+hCvJL56AGUGRUR7sCWrrdlMWfO61fO5EGs6AG4dWX/6cDp2ZfEVl9CK3Eu
HgGe57z5ef3merNnSnPOecWMTZTM9dD+66t/+5aCtwPgAPD6ev+sCqAUCDin4wHbK1jqerjePBsT
nSeI/d0CvpY2AbeIzu4dL+Fbvd7Z6z3OKRK2koTPbb3eR29enEuwHq7fXg9BY0ggap/zmitxgQf3
gsvj+vf/cifWJykIV87OvN6P67/MvBFSsqQJ98gx/oevXtM+qGGut31Sx/RcmAts4hBoVhaJcJdM
nwAwGI3XLAN2HHjgwpjkjdq7XwrlUNMz0rYGptldZG4dgZRqCrMf+aR/UgMBBpvHzSxweTsVSUt+
+VYZ3iX5jNaxciCp5zap4XNvY0Pn6ZpKsCrRvKLHWB4OaVfsHQYVB3f2bgwdjZnI9QKFHuxaoKi/
MUXTbx5R0QLCb2OIdZuWW0BiOG+VM3xaq/Q4IDAduwOc6FnCn6NS3LWDvMQGUZcc7BfLIha+CSCr
X5UQ/2u1HsgtsF39/7UeN5+l6T/y+W96j3/+0h96j9D5h5KK11it8gzxp+IjVP/wpZDUzgSlryYz
rGR/KD5c9Q/HEwpPGDrSQDg23rQ/FB9u8A9PhVjDfMdzAhuT+v9E8eGKv3vMvFDYSE5CX7moCRwh
/s1j5gZuQs1JJM44geBc3xn51aMTTMQM1yQ3qRgt+9JetPRei1qjnQ3L5GRPT6mlIb6OkE0NI1/V
Umvb2MPBs1TTfjKMCFlKoHpwCwwBNTMVzYI0ybOX3DL+ntmO3tmQ43UExmRUaXQem/GzFViH+gV5
zb9ekj+8dX/10gnP/s/HyTOF1c9mm+Dh7wv/rmuZmHr5uSDqOGKrBFnb4DbNi1N0HYiuU740dLn+
KTAgap2Pxg63xVXosQXrdkO+6FPp2O9l5F4W30Zv2XJyWvIMmE6LQD+IiBh0oZkp5y0wsttCKHgp
AZ4jN/cerwddYAEP1GTvIxUdvACthRjPqbXKmmsSwcus3BcBZrjDvOTjjaWr88ww90TVv9J+2VDZ
EbFQqkO6MqXej9xl3N7ms2Lb2L5ez9LBet5WGHQupL3+eZK+2mLmvJIY6Z/+vFnJluTZIqYOMu6u
U2I5uesI83pIUiTsgG6oX9ftxfVwtQyuCfQTlgo8/ob9LhgqUu8i91t1qqX4HCqI3rPH3Ot6CYzn
5mtlp4pAAq6FSc9zViqgy3Fg25fagrVUBhTHVY6ufupDH70m/Uzs6+XD8RCbGeIf8ym/LGMSknSt
nwM9YKiriujiBZD4/RyVXrl+uxhb/eVwvc2qJTuxWZ7qokyOqds9TutPdbz91vb4JCZw5xnaWlDB
RGnmAqWvdPjhDe6T+Jy3chv1yrs0rNku16/mhetN94VVILR0XDS4iFhKxiV6aN2c6hiw4h9uN0UZ
AcnE7EaLDTh0gQD98qI2kWl+iJzt1bVsvBaQs+s82YabFkDFBRe8WxVIvHLJgJt5PdQByxo3rtKb
wUK801cdhWDdv19vuh7ieOIfi8U6KN99Wux1HKmx/l+uhzr87awTd12y3I6973WuBzCst4HPm6qx
J4nUZfEvCav7nTf6kIkxlgswq6lLNsfQuDdt1d5qVAKA3cT3MPhmM4jdT4xSNld727VsrfH8bVCg
vFcWM8R6JOzO1B6X4VQwJitZPi1Us8PN1S0aS3rKalh3Up16V0FWHKIyw5dJy2KKhQz4zCQ35RwH
AFPS1zhrkW37mmbvEY1QemnT/E73RXpsVLxLpiY8CeXD52F9JTPGJJYGlrKxFX+aMlAReGHmo2X0
rbatltjuxt1aLco0jK6915O1F4XzJl3tiPR47T8NWZNNRew0pGpWVCfX6hPKyxrAFSCPrr7w+/J8
rU8WHGpIr/oJejXOKzMjeU8YSmSKj2gx4NmwqzXTvsFqmHkHT00wlbubvKlgd9XmvU3Nj2DRFovE
07SEkEPgdpa9HPD2JJq0tOYFos1ww2KeFTB6/LF8a4ol3NU1hNRriRhQK3okJvnxqDaBrr8RBk6a
FRs1DF3dMYoTqKeWS+gHTxHvYnUUrsMZz2nKd2ZZxWHKNVE58Uc1B/LSrAetnvHTzeccN9dWaQLV
ovVEyQWzOXnFsI8anyjLqXjqZC93BU0ZjlYoREVJ9CBZA13CrNJUkARy2FVIYiefXAvWnS6iFGv1
LFawZc4qfktW3CjooZvA5L9VDGx0Li8w8mAgiOEzg0I2LnF2CEV2y9ITJ6FWXxPpbUswYAc71u80
K9U5GWuakajZhaGE5ewn0SVMiboWWfDDdC7JB+x8yH63BHO4/HUEQBM27lsp9GWZcfpiGL6v+mYd
nkafWHC8uPweGU6+eIKvb/NZ4wpK2+4YhAViLTvYNzqGIqc8JvZIxhjfroyINvhqBQv3Ugz7THqG
90NfbJAZR7s+YYsKQE4woz3EnXiPUqs9cZ54lu5751AgDxpSD/hBKrRFPw85EhkhfaRfc7Plzuxr
ekWsoyzrLLRooBFOTAZsYNG23C1N7987qLm8wkGmWNrVboaizosz+rAMU7oN8P/9XlsufFO1MDuY
xamRrTl7yC9vSvcZ/8a0KwP7rkjcbx7SKYZuXVp/BnNy74XkCsZdRplJhq9ySv8u8PG8FX2z7UxP
+mKI97HmN9zZyHvHBcXspkjkonxZqERb6M4wRVyB1xSxC1LMXDRHe1Y/p6yCA5MTPBq3PdI5m4bd
Hx7AUtwAGDs3WAkPmGn3V3k0RNXyhJzo1M6H0dTzKSsKhiWKAKeI0KUqbb4IJ8HVrPDhuLNiX0T5
kgztT9km2Mpjd95YEzFjhUXaFESHhTY0OJEahChjnPchuJVV1UIWeLTcTS2DH1Ar7c5vdp07MH2v
u2mPnYLz0YLW1aTrAqNOt1oBx1K9dxiWgrsxW28SodJmKS3rKSCOSqsMA1UhLqImNdgiTT34iCIQ
LZxZmK6SHOwH/LxjaqKRh3Q+SUCnfb4qJ3xBroXivIW4jvyF8ltqU5lBtubDjGnbBRMSRo9jIJqX
oNZ3nuz3hjE5yhOv3bcuZA1OZQfXVA+TCIo3YrFAM30JFE1uHtAqpQIQ3NC2j0s1N7sqvyTLQORM
Ht8tNUkc0iH0deqfoErqo9UDeeyH777x31PNtin2comFnLel4+WIr4yj4aMvxyoGx5P2474yvPxw
Xd19aghyb5i/ezb7hWbucqDntviiqwc/eY6MGR/GOPzWlKyluqXo98hAcqZGCKa/aoUVx0PrSQvt
ekcx0+LKUH7NhGKt0o8O8rzAecTaKx6LZDx6VfQ1SdEZ1vX42ow04AyMfms0CNWcdrd0kySqUpEx
mgDYX8FL144/7zpZBucMB/au+83YhLl9STabiY4m9J1z3Lv7smSFt6RkFled225GM2D3CjIw5pg/
N34eobvRHWoWixK4j9AdxLG5larhEvLqiUJAPilunam5C1nmIsOCjrp053B0Tg5it21nx+P32b7z
xnB+Dyugy1Pv7U1v7dqg431KUg5rEnkj0bYwpvjVhfW26JbyK256REwkYwRedWc0YiRAtbiq0xDu
ce7OeyWT4IeEkFpv5BLjV/KAKrBCZnw2kR4239YSYBTl37TpkXwUPgerbos7iX7YsNJqi5+hCpNt
SO2edb940V8qF7qNT9Sh0iTiWqAPdEGOrsiAPauVlO+8ddc6L85OWju7aSbLQKv554LRb+PkybH0
3UPD2gRF15NcxMNSSudUlPYawWlhTZ7UQxyVp2qBBN1PGQ1DGG1lCZcOQcjnVO+dJg6elikMdn0p
wOSPd2GATrwyLKIMgVEi6r9PEFmwX36dIfBaMvsRGBLfE89FG2MO0MyQdwUes+2iewSWSjzmGJOT
EvYIeWubzC/rXPYRWsGUmAOrvQK7UVuKtvpi5l9z2bPiLYP7uVEteTXoKLO+eQOo9j5N8mtZRy8V
VKMVufkTlKk8wApsIf6+16U8yskLT+4c4ZizmLL3yZZlxFa2Z9PzCU7dEie1U+zcDjvYalTajB7+
PAp9IsLZaPizyPajM9H0A61CiHOKeZUPZajLQ7504CXVKsiGtuR3N+6i35umvpdEvEYxBjUbXM0e
Nc6tV8YomEpR3jjMQhMVflb9j7ETb1xvju7Kowv8/jdu3HOzTLxf05FAjWVpz9Scv8GJgSgukGOP
LC2sQN2pKr6x8ifIGOMz3gHKwjbYleny7Ij0GZdjtAns2OwS/2Mpv9U9ws40ogxiKcH7cLyN/fo5
IRDR0vYbYDJ0biC9bZyPvBrZl8b2ic0boBHG4XIuswEbWtRuElNgDkDCsmEoOScwhwZnueG6XxPE
cw8otonz7JbFxs/RyZ/bwLWPhXbp5Pz0DhH9fPDz4FEYjxzaseE83LiCU0oJyZUxPTO1KSub0xKA
ehgluKylyadjg0sPtRgI08jJsi2qcWZ1qG5zLMuzbpxtFLrNzrXJSUvJHg4G1SB5zXiqbQrJOMze
Gl09uT6IzNZ5HHPq8ZbH7LeuPHrgw1Tr4ccE4GfV4tfSAK2IGSyid+svUw20IEiTo+ywSMa03Kz+
oVVnzr5Ouq+yih+mjPd+FTHipohpEx70VHgHu+JcaICzIfJV3z23FneYaJFDCcZW8Iu1fiin5l0U
MUtw32JNG0Ptor9ZaS2fxM7N7uqNxWVx7AeQYjX5c8peszSV9ZxEkLSnZg6PlmoJI5G63ratR5De
+pRyLgxg+3dRjQRlYt1ddgzt81VlUgYPlYWda9LUxH3X3oc9CtSpJ3VYpISBIwbcu454KMF/s7R3
bhrLf9OBe2e34UeE5V+yzNoGmrOEp5Fo5/lHBs54hxf5m++RWWYnqFMUpMvYQQZWUu8iM4EbW556
tGuxC8iuBtCnvaA60JuxzPCGe06OS0zlGDvhLkzNvS5dSkHGgtb0u59TXBysY2LhvCvE9SgWLn0y
ftRGk5U0n5TrpUc1EmCQl/GWGIwUUT+82o3L6m+Tj/oDufctJK2PCr2y29MiVrqKd1V/7lfNkkKt
xdOkHoTj3kis/E71e9TdDHuUmoMB8C7tzm5sqLiLANGBrj78CABAHsyPFuteJgD+3ukQhiW+22CR
DY7BtPgbyPqMPkVK9gi05bZPPYyFrPrTLAUtkGbbxEZ5GZF/wDLORZCWrzCwAkiG6+fpPl/yozGJ
OQ4TQ07k4E/ISt9KNw23kNP2Xc5arKw/3aD/FPQiXkGUmg0Xdv4+TJ296TLJh378rvvwJcUSPFj5
vcgQtrZ6XepUKmJB+F1SwdsjSvBykhg/Iuur7pYT29sHS8ty67XNC/9jyiZMOfsuzL/a3bivcywH
UHCmnR1S5JkqTw7GwE+qzLdUj+UZrsrFmS0BQUiVtLrU0PFtkEsk2hHwuE7E9z29HMs+FpGlrnZ1
ApYiy2BI225CCqHB+sDZ3RpoLoG7ZLxLxhJ9jiSKAQ++CEhCraYeIuFSv9ox7llU0PvEyYC/J0i4
NGjH9b8CZEyKIXci6jwp6/xg/G9MEHm7TmSSzCTw9BQkc0/0oJ18rSwiNZVV3eiwCTd4eHQN9g/Q
Exy8iY8DZUG/MZr1PPR5Pv7rE5nX4kt4O9QLT4YMEObAKfBF1KF+qjOa7olTgBtsLCW+ewt5EVGO
qGqs6otClLEui37rJH+p00Od6E+LWUAzMQVHjxoB7/MffVtVIGFNuAn8BZgy23dq+/eskkhbozcF
5R6NdfhaUkRu3TZCtV9FTxbAUHeKCPugLSKlSz80MObY2CJRfFYDUSUZK4u5otwYS9I/MobqZd5F
+EiR6XnaUxtzssVQIUYALp+6H6mTsrAX4IE8idipywW9PNeJeJomBKk8b9EItiWv0K50UcR60iMU
QTR05DW5HlNDgM7Sk9vlZa7cjn4SI6tX+xoNGOKm+qcSPGArSZ+hGBNjOTB6B919k0CKOc5RwvhE
cEHK3mEdvuvBISZNNbf1aH2MY8c11nxPkc+ltTyxwb9rCbHJ5zvOIUNvvfiQRFa6/+scP5C5sZ8K
g91+UPzYeBJ9REJAxMBuXJMq3O/EkZNRt+Tz+JvSIrGaZ/ZMGGP8id1fs7hbaAbk1YXwdCzAyeqm
hV0wuzyBVPlvk1OiWkNaEHKh5KpHPHPAa9fGLkH3nEQXFESblE5AN3lK3A3S/DH6TV013Jdqfm4M
YX86j/JLAbCngYbct92pU9Wt8KjmdTVMkGGWN8SeL5iJH0zo2bskSD7xaR0D8F/gPvxnXzfvXuI9
Zd3W9fv3yvceOjvY9Gx9J2oKOekbT+YvxuXTMlD1J4V4Llp4qpKtexGhW4rljUJJ2i7bosy4MOjo
W0R3Y/Upo6rpxselmCbm02lHuhYbja1bnPuqPynLPNjrZ82tPpu2/FJJeokFVIE/mI+lspxN5rDj
pyt/NH1X7wfoDW0p3iLnxQo87CPEL3ZmJmUPBUhqQZLh3TPtdIFIJm6nj5x9tlwkfi4H0Udr/Zgs
wKOysyY+GaRXrvaZFFFP38VfYTSf8T9Kmmj2O2ZIH2GvBFnwW0CSZgvLrMyJfySueozoONeNd1B6
vy2reKnWx2yN5i0gzb3oOZGHaNxRWYpNxyu1lRmSE6GhfpXhHVlOzpSMB5bkvxzix+CMVfe1fTfF
5AW5WU1mEL7Dsg2jQwsY/oBEH2SJFRwAgIyHqWVwxnyfDkRPK8ELFEc3p4wQs3ABLnqDWASJjjPj
qjDkNefGOseWeknpFdzG5iqdvVuRsxBAidA+ZXnbNtEakzX356ld4EtgY8BxZz/EZb3FDghDw6t2
vkFiEKbzdgLDLDUlcwjNZzMVbNui3nRgb51v1Uz2L7RQ2E91ecG1mZxSQaT8ZHc3UUC8MiU2I8xl
/CjQaG0GQj/hYJRMJOnNgyJsGRFkVK8gVM396DXv+cEBekLj7QgyHTygt1Q01mAHxBXp+yZXGGys
5aeuJ2uPHBPz+1CC36aVOIRklKUpSli15F+6DPGA1T03kUY8UyT6ZcIEME0w1jugL+v06dRU1ffK
FG/oCqpDMle/PGrdrfWkg+TOqVEizWULHtUM022YtL9MEhM9kXrOsZrJTsSTK+8iinxqreXHVCji
rjPt3XsLb4QmnB+LxVtuFKBgqxDZXV3n2Hdx64iZawhn0MKED0mS02L0QOok8MEj6/l0r9143EaL
M5/aky4mc58uhlmaQz5GL0FR472wR0ypfQ5rUP92E2ShyhDcoGcGlTiESbYkGgIf2cDDBB0SzYyb
1eJB2Kow6/akOnoarwHWl00xZI+zpSI6kOl1RPoNtYxMK6bjIHGxnnGOC2Hn8nv1uFLQ15jkYKix
5ahpV4T+ixIF2OXYxT2QXWpTzjdUyZy+5h7fqWx/psX0q2Ysw/LXv8haP+qSXeawDMTbR7Z/lJgJ
91EmfwLIQTUTRu9l6N5DYPo5Mfu5aXDbAh90u8M0kg7bIXeMwI9wunezTdh22R3KhW0gJs6CVfcD
r0q0GcTUb2kckamFxWc2Q9qPXKZSIqQj8CKSTaxaP3WW492tXAaP8fUhz6Dk81BOZtL18whAH3qM
e06HZry3reQdonAKdWj6YbKmuW0hFG3CGBmZN/nFThrsIJZtPyTjfJ5xjnmxR4yEs3GN6Pa2SPAH
YnTeuBnwk3l2H9IGmXMpoJz6jpxOvWwo9xOFxw9/TpZ58/NcPVhDUm0zu+6f0tLe2604c5mAjmWf
k9Lzz2X7u40tVGIq+jU2WX3MqoVlBtqC1LFuwQ6nNzL86rITIVGaEl9azXLXd/7bKNzqQdX3pUto
oe6pw4ujbbNOKOIc7kjFqglRJLqOoeUT+tCE2lwiTUw0i9NbRrPdwQ17MJZ280v283M8Z8/IpO/M
EnzF7AO9rP+aW5N/bEZeUUkPigMbH1j62ZjCe6oFQdHUCRfkjAOEdnDsHhEeKUYGWvoJRRVWnb5C
0IXk0lr6Z6+KHxkdjUdOhRsfCuQL8Pvo4C/ha6TKZCuqanzqxvQzzcuToUdCXsQlfsyr9zFNGHjx
kcTp8wPwc3hct4W7dJz8fWqrr2lQvTrIKB6iCfkyiLhN787x1zii44Dw+7SMaADo6gaWYKgHojT9
UrMlOMTzl3jJb0zMEHWp5bfecZHvJTvwOBa13Uxoeu+7d1QQfUhtGJcwztKyecqQNdEDkXDgoB0X
IfKdYYQgyhxT+5m1rcPR2yRRd4FGnOyB6Sd4BJK7aZxPvh+H+xAjzDatFmKdZRTunALMTe4fatPE
u1aP96NY+Ew29/7FQpmzyaIGoTJKsY2Q8ra+y1lLPHfkDinJCDxYu8mEJJ4lrj1QyDLETdV9ehb3
MwEzVA0Z8be2d4cujEDtcPkowBrlfZic3Ki6QUX6FQklEfYR8xVcVpVFYl7jdsnJ64NHf5wrlkso
7YWTBSzyCGojlg23BT5ftJoLOLWNBCZX2NHvqHKKvWRn5/TezLwuv4+W4oPmKjmCY8S/qn5MNaYD
UVeCUSLC1xi5kmw/9TiAU06JgbAJoeAz6Ml7H6tE4Xq3SDKf85wGL5+JveSj9xCq/ns8ZWhxsNnN
VvilKYYfVTImtznb7p3K2HaKKj+4PFtDQQbhXNYMd4w9MC+vHnLa5n3TRYC7AnvnwnUZXDOfa59Q
T6jKG1686VX63/NkuU8LTx9Yv/UXx0fyw6VE5GVzkGoWaNv84BQXrKVdbBNgCsezWepyp+vqpbfS
97ofT8qbCaZjfLwbak4CBeOZDGY+EGKQVeBXvEMerUHvU5nvvlWMqr8kg8dvd/2+tVFrp30R3xd2
Pd4Y4+Ebh0OdjAFX+rHZk8pwW6xOWWC0HdzmxtmJdHwGQRac81cUfcs+QxQejHDtcOpNB2MT9Os7
lnia4YIFs3rLtdeRy9aKXWNDwrFIvhLCZnNjpx+UDcvOhETJC+k+5U3U7cBOuZvUoQKpsSlvMlk8
5xZ25shHSI0+eDW3Qg2EAvgrRuqJOcB6NtpInhcZP8pcj3uE6QwbM4TRGiShFzwsKUmF5SKf/YKr
gUqXe4+GkJN2vx08KS+eFB/lSKE+TcDRIiHiL7l5aPvfEbX50yJKdd9Z4BhWaOKC6GHOYZv1ouft
9gSR6cUd8IqbiLHcGLvdQ287P4t5JrMltx66fui3VPxkBHJ5HrRJ7po6P2Hj3tneSAbaGrYYw+wb
Swc7SX5shbwF7s94W33myY9RQs+w+TTVXuMSzQXEofJAflMD9s7oHQm6AYcd4mINs0LCj/P3iYdV
wFQkHHke0t3Qdg79l2ypf5dtT4lsNAmb7jflV+UvNygufrHv55Zc7ESSvOf2R7k4zbG1OL3Urb5Z
CmeHbTU5LL6kKYoovcd5wzMV8gGINgUKmq212MFuqBAmtalFhML4XEWcfswUbWJ/6gicQyeBN/un
nHGLmoF0SQhBd7nVMYafVX5I5+HWx594yHAO9X2OvYPGgfXG1O7m2Drruh9unHw59r2f3/bT1xYA
/NmmNsK5TfhFQMpxXqBwLQrmepiXybf0QnMzDqTmNCOuHTlb3xkZg5gtlifimObdMC4/qTYsjB8/
NGlgW4NfPTIoWMEzownT+N7F5B1zL+PiNzvFk7vWN4FBz9G16b4eM3kfMC6HQEqDPbj6gQAILAWD
OTbeXuTBid3aR9aaag9CLUNlaDESo/1wIlwtKhQX2Xln9MdsG4KMrM9SP6fd8ogGcnjAEw/ZX/Jy
Zs3yk3XlHQS27HOR9pkej4tZvJ9xZO0ocLrneU5IGOp2te/Ln1mHCKAPc7JkqvgekSPXPqxntIzO
Psvdg82o6I6rxoZdm3kg3YOXz+EjnTd3bcrfFJwrOmKIGRL4m0L01aNIGJ3IlBg53YSrGbs+sXVn
aSyYapOaQrI5n1zLKb+prHyA0AGRQuADNtmtnpz8RcJuTid9ez1YVlbc+jKisxjELql5LxAyBInP
6dhK5gDmIOP/M8SxrWjm00KkbI5CaAvkZAhNEousg+8phjH8hov7qOyGsyZ7RVQDbCJIHbkxk/81
NkSq6QQSRELwn58VXwrNa403hjUpNOaYiA4xrZtOh30Vnj3xlgPNnB9aVoQXFVJwzSrMOTN3hJWr
qrzpA5jwafPq9rOExEimLZM6+KIXq2PoFfri2PgBeQ0D8Pd0JC9cAwdwZT495gKZ8mRwAVXTQxDq
6ph3sJeVuwa+zGeKuM+pXNhbMsccEW/vXcX2IIATAkDDr/a1Q1xhMlOgkMa38ZzxBl3KclRlcQRe
kN3HVviMhJqp9UL+G9dABneGgPgZjN6pnsiXIqinExW2sZoQlT4QZ9VFzf31YEsSBhHzD76bnr01
OLVyE/tYo0amE209dGFZ+yWhogrmgXxWFO7bJiFpqAyj+97uXIxPvbhNVoKly8jVhVaxLVHUbkK5
gAV31a1b0AqUZfuI8Wctli9VQO00GTYgc3wKy1IcHPQEc7zcYFl+jxvfvxVJCn+xw24CdfAHJHgE
5brGQhDGM3AOmKJizL5ULDZnndv7ZhC308SJqaqbs/WeeWg3aqsYDsydx1PacXEXbsSHDOL1UTsT
m7caIN9E5R2TYMgaelieXW3IAF3c27jPJdCH5SPcqF5477VLWVuTbF/W6D+DvrjNTAj8htfHzdUx
DYri4qXyMaZHaEXY7JVbNFur0dbJn+rfbp7+ko0dHhqsvftath4pAzOB3gVhzUQk1WBvLKZh/k9d
KIQ2GFU3JfIz25Ik/iFFKWPoQHmAKSllumTUHYDo+CVj8Zgh5qcs5syo3yAAjfeIvwTOJeHHD2xC
6OjKkCBD6gF01+saFjhDXGLYWIeFBExWknDeriCjSvCid3QLsAlYqKUtv9LH4UFMwcEs8WPPgozx
3dxZx65BHljijuQqdt+OIDSTvruJF4GdkktCb8M5bhNmKLUBLMi4W0PJP1qz1Jh6Ju4ptAVBtDJr
QJbVlAcWm91DWz2TV7UcVJp6JxsH386ay29B+Oo6rIbsIb+t8BhsopLpBnN1BdTVLYvvhRZ028yA
lJmfafmjs8nYxjgKgUMbiW2NzflZhiT+ZWSfBQNS5mzkORP+ZawUo3jWEfTIKIhze35YEnj2mX6q
upJOaUouCXK+o/JcJtwj2d7TTNMboPcL4TNC/trqzJ53jjbfgjy0TjbJjVGfWg8NLvNN5HPeXQrG
ZjZJpkQoJa9DgMEorJcnb+oIu3YjVJgVKv7eJ1a4WNRN0afRaR15T3UGjNN4v9RMb69VeRrGyjmW
XkuEgJ4vWem8504GvHoV5Kj1cP3KW1kLJiBrC9fdgJUqYmHqTB0RREhYroerGgNpwgBUxp5YQido
jFo3w5UtVjc9HQcLn7SiYE3op1CHlaZZJdw4QNZ/uv779dBNTXwwVvjGXWfleyW2KxgLh8jpHq/A
8utNMeNo4MLjKVulbUQIvCWrJd7TC0sqzhmrUdYQjRHsl0rtOCmvbngOaAoRgGS+TR/m0vGt/oer
HeJ6eMd7Ml/CVX1WWtmrbHt8YkMAp2K9SSkoRf+rJdDC9v477u7uRzvrH+Wvv0qg//ilPyTQ0v+H
TQVsBzRvKJqVDdtu/OzM//0/llTImW3O3r5vy5Adx1810BINmiNDEbqBQu38pwZa/mPVcDkyYFEg
bWm7/xMNtAO87685G/x96Hk22mAF2FAgxf67Nri0e1bSSU6vgHEQ8hRbsd7rLgQpMa4nEL6aBKZE
jVGraRSz6WkE7JMTAh428Njn4JdKCjboxuUyne3/u3TZ4VH++52TLicWX/AwQy/4N+Gy0Sox1hLM
JzotABVsDl1CfrY+WpmZIMJ1v/Y+e6yLi+HoFDLZ1Iyu/hkN87dskr/pp3kV/v1OEJUiXFTqgfef
KnHjd/bQ+NDJZoOR2IbJt2lqJsDz6l6T0WvNRb4AuxO1wefPrCpR5g5My6wvNkbwjYaX5ynnpZIw
hzPD9DzEE1nb+rs23z2rxjLbcZ8tIhX++VH7L3fc/8+7jkpeqNBF6s4rrVZh+F+Ahn1P1MEwS3Py
XRgAqv8ysJPeC9c9abLJt9mE+CosmFwlmU1kPM5OsOZ8/NFY8SiNpR/HaRy21+d6yZFF4Y5n0cdV
kL93Yvcf7pA9vA2O/TqJBB25ohUbov9H2Hktx61ka/qJEAEk/G15R7JIFimxbhAiJcJ7kwCefr6E
uk+f6Y7pudjaNMWyicy11u8+eJNMqGnd2S14GFgBz50/SNpRNLdjne5DvcfYoBeYkKhqOCYjbTUf
DA71VT72VF5mMq2AwsxVRX+886oXYaH2CywjJcocZ9EoIdrRRarnwyHDMxHZCEOVIn2gS94Ges54
IdCytTEQ1wxzEq5fMGxCG3vovnoNQ+3KHKBip+Q2WU4JInCOylKgCjcWh7ThxcO08fCXqO5QjdCR
A0e4Q44IH/lbh+sCmKc8EdIAwcFW76S6NZYRykOsUqLobsYZKdFCIo0qBdVaKNWNNDxXrrk1cNbY
RBgKYPr9k2kVCe7Q+sBHUTsNIoQEWiZH/I3BTDw72isKTyitn6XHGV6rBR4IqNYZY0ogTHNY+0l1
l3HJe5eeXaf6ynB62JiJlwLXh/Dz7Sf+nAIDjtS6FoxeXBjyZJAwbDOreRcn7zBXgVtcJGM+Xvl4
NV7chKDHdq6utRP5K1wCgc8SAnd8JasEBVy3d9Jmzch7sizs4mo8lTpZgRtKb21XIEFpB4G4rcQf
xyW4utMQPxM3tJ6AJP9epYAM3xrO3FC4rkSG30PPvtUWORueK3+0TnLHm++xKkAV/PTOlGVt1qCU
Qe7fehOuWR3Za/z6aJeRsE2hflhyx/H2omHF3KxNxtVoJj9GO70vv8kNPibUgrvRtki65TP3Ed3i
B4XXWjqLber1qyHC0yt0NA5r2b5ZwOqbKbHeMZclXTRAN1yQ1GwVJb53NM01751bcVnXc/TtVuGF
XIM3YYEKazgiRb3y0PVgGZZNvAOb3M6CqHa3e8okXm2Ny+ZBp4/8OqofA4OFWEimewaOc53FfJ/E
DaCqYgSXJjVmqLzN8grC2A3RTE6vFtln69BnpSaNzYUJloafTrqZIfpJwiqsRl7MRN7kTKqtZqhc
PT66MnXg2+H5UbEtNVqbvkj4k8GoCgb3WEjZo/ludoUJPOeZ1ZV8ErF1SYLz7eCBCCJ2PQ87MCut
t32pFsbghluwjnHlhjlc56bMNjYhtMkwybXQoY9j78bwyPeA7Lk9wWETbl+weslJrL0Rvcn0NMDM
SmzDPglpfgpDAOdME74mefnWNM6aneNPiOAaYF4zSaOX78VEqVdptkE2Kj6RelltE+VuVpqs3thn
6IDp2VuXo7eOM/4QM/xDAwF+U7c+H6mH0GfZxkvdxvAuF4hqrSBjeFGiPmACg12xUlZs3AgAbtn8
aiQNay0QhPO8W7r31dtKS295lwZeUtRgLtOp+NL+vTfY2UhVzeDF8tlUCHxXpZ/dJ+wbNpgHl2ay
r1tR8RsuEhnTIuPbQ4NGpwpHyHggzeSzyTki0mwSW49rp58gkCcjl3PyNLgSOXbH8WulXNrLJ9J3
bMxSEg01an/sMYLpxB4xFWztFs96zBIcWQ6eUfVrUsdbvP9JOxEDZncZ947ob58j/I8KPqNSJN9l
tSxTppdOx5uC3gRtNgr28g0hym9rSjFVT++GCUF3eSCqFF4n0Re9KbY1i32P+9h769VPZsLxsiwT
zgZBCHv4MgvIwMXMpUEaDA3Gr0RGp7IOfy5LZJbsZpkefrdQFvKMUSfJKNjSQTJ145dI8gzdqrhj
z5eSWpt+C50DqGo5PPpkHFeGwHsGFPoJUaEKGlRKl5TQVFUpMKXj+W7S0n8K0mGAyTIiioY7rs4K
LZ/wJhVfoamjOiS7DnZldcW3lo3AykpeA2+op0MymDtYkdL60dL+cioEkGJZXzDoWGlh+q0FEVnT
UbElVIuxx9x+dqRXkB6iQnX612UVmT7bCn5Qv8wofWoaTF3htTFQ5+Ok1zWPbUqOpjXnl0kYw7qv
sepR1Givn3W2EtZ2k7CT4SNwF8oMBBr0rhloa/nofMGmkqstumyAJqAEE6tBeFgNaXL5XZWTghbW
X0WECRTWMcmKwI7gxJTay9mK5ywmf5f3VCMXY50P0GuK+B3TPJ3DGDy1T59ys7hXHKvEl0wM7IIb
DgPeysaVa1WC8XI2sCXrNqdhpQ4Of6hhmM4QpUPOnaRONoY2PxkWwHeMY4UVcJuhqt9a3lvogkym
gVm3tc23HX4lJUefg0VgY6X4TcCgWse+C/WA3RsaWbohCOlPguK9JYMJg02gSQT3Oyuw3wZePShK
fl/qAG1k3Y86xySfCe2kYL8v8G0oe7TjkiJm/NHR+a+Y7XHBt+k3CqOPynKvua0pf6HLVA7rBNQb
R6H0uxhvoGD4AdTBXRtZXJgxq9L5MqCVIc2b69539nnI6Lav2MjEnB8LfVpHVC0b9Z6ZevhrwN9g
eSGQ8VME9mQ/cQrNOoV0DasPFxxl7/CPy4L3NBZi77LbwB7gzf1bghggMQO0osJnH6talkUHwj9V
jr91k6fKDPZ4XZNEzWWOk9QrHpWojTBxgRMUWo8mtlmwcxiG6S6F7GhT3fuoWxxyINvOI92DhdSj
QyHGdB3Y+GmZkHy13zQlA1cnl0ofdOmejORzZcGI6q3xR5hBA6jUtmpEfEgQsRTOUN39kN2uNhW0
8+i0JROuaGY/471oe+KBqxw71NLATwMtLkRk6ivT5ikk4ynC92m9XLIC6CtM8FbtUq5lLeTOINb9
Dj2lF7bYSDtaEUinAM6drf3xLdjgaT8eUuWiN5AqtPbW+hzSoBvYuoQWYi2ZfbseR6vts35K5IgU
G9/0Gzu7wv2k4QieCvGzaw7uhFmZ7obPbQS7nUp52s+qjh+tJZv3VmnZjPKDF1mU4SHqp2OLafNK
s2EQpHq56ybrwCyMsihiAx3wvmSthU+lg4qMMQ4jnDb/avv+hXEwRVrMZW66vK+J/UOj3BjM+VH0
H63a2JPEOMNqx2Nl7Kd9L9/THi5bPXwjAKGktQBTzbE/cwlma4SHTx2F3irIom9PPX4+pLBOXSjI
Um4zJ2cmld2TpLhW2mc2xjXGvf5TmSznKPEgYaQfXI8l4qSQFjPmviXnkNZ0pzyBso06SWzz3jpP
MfGzFrHnocFabRWDrC0pEQnLWpafP8BwabVNTgCqM9e/GL1tuSgfYN6wjFQ9V475dSmDYvGRScLK
l804MbzbUoMsm3jScrgaif4cmB1/lhrUPWlzx66NqIPsu+9buCVkuxQGl4hZeLcqj69j0d4TclEc
sR/c8XGM3kxy+Ji0xURDcTrnesHovE2/ltoX3wYyqjXOcPzK84EaHNCoPLAfwECIs28Y8VzdFNyo
HD582hs8righHT04xX38HRvpPcI8msY4f64Day2ZXJU49EzNFaUxIVgT5x/U+g2jtGpFXI9FUEp6
n9X2P6fpAdvGYs15RLXhNavRNT5gxdFaEC4btYCdilBqTc5r5qfPRcJ7PcQZSe/QOQEhTCbKVovJ
m/Ru5GLfxsJkj+ycM6K8+3I6Qqlj/Tv9Yy7jU00JTkNBLn1iXy0ru8dwTFelO/+mQMEVjdWc5cFN
hLxk9dpHoFs/HK7ItDhPcov6s+WiKpNvqkTaEM4920qh8fCC8C/nNkCfTD4oAuBwYDmET4VONIn9
SxR/+phNYi6dc4FmBdMDLf2zrH3XkczsAkUQVbfI4o1FrYzhDVVM0bevAMUPbqHOF0zgoyL+qeoF
2/JvmUfTPcTUw+S8kz7Me+PJ+SHWYPza4/BZdneY6dl6+Zjn6DntMTv1odDuGju6QnI+aFZ2kRF7
DxaVd9HyXBuRIJ2t3H0b++Wuar/wLcM5zmCzTr5Vi7RhpsKG9ipndrtlHatzuLaYvk48rRzDuDzN
r4P0LtJ4hkAVUxxSImEN9IdS8245iILawdzhaPvdmQNsmoEI3Ub1uRKrLIjzQMMYr8Ta+EKoG1hX
d6n0PFb8JojxfBBEBu1qZ9YOmlZ/mLH91uneL7IFH92svGZkSLGxtjBinOx3YbsD8dxtunsCfpXU
JLd4xlE5jeSwt46aav501aXEpQCTk3hnboTdkVcJvUG4EL8gKKOcAuVVRaWaARgt7XppwwCyjPBv
01mG8FginzKPghB22XtqB1Dyp0tvVlj7apQWwgneHA5IqBGwItqUQ3JGeALqhagVy6qyFhMEFOOC
1Vm/0QOG6bWh+QeEDQC8/jdexpMikW+SFANE/1PATt4HKre5D4PdOOhw6fviwmF9CT0qMZS1hDBL
ZWmDGVQAgI/xCkhHaUy/yLvzKCmCm+si8BgSd6U7lb/y8u518VC1lelKB5WKfL+shHCLQ/VKL3I8
lMfZLTcJk2Reh4oSNJPmJK9FFpX6dsg9Y4fF76OjfHj/9U+ljFj1Avv8FfwRABakzRu2Bn4oQ8SL
ro3RdBHtrHp4W5xblycREEiPNbL62+WHxJBFXKnoYIB3q1M2xE8EWjo7XY13BwoxvPE6oslMt9+k
SyQtsl9kpeof3RAo/+CV/OtHf2/iLUEyQpnaLr/SlkQcXcR0wJCFEEpRAv7P3Sxf/evG//rFsDiK
qn+Wny3fLl8tVqPLV/7fZFt1X8sP/3Wbf93w3372b/ca5wWTKiY1/3h5hH0ivB6g9aTMuP/52MvT
a11E912XElD2P88sgD0R4b/G1FBr2vNy52mHZut/vyn+75JY16Op5MsGnIXIdLQUICK3kq3R4GO4
bpR/ljnIAD0zSAwKb74PXee5r7yaAT4KGmBdiAnEXtZdgSlRdO87l4weFb4X9CG+dy12aFmUOafe
tYgxdLzOwQYIO4Dlh8s/dZ1FGxPDEuISTO3EFAwSJMLSbduO2JbASz0tX7GdEpdX6WuMkoyDDX7Q
VWSl4rksTlpTiRM8MwHHfHgWkz/syBIV27apv1LO3yqg4TiG8NBbzAjWuZtvHQPpjJFB5cMxcM91
ywvUaUVyDQVA4CBL84dDEJkzsSNpuo6tCrtB31LhdP7vftomk3lqGkSVIX446xAOrCGqHEO93Nla
SaziGN6R8dozUXQ64rtaICMJYMGKQMMw3VxZXfRIHAHDlELDka8VJ65V8lTSmAICOQXzxFuSDs/Q
XNyV0RaPmpe18Hr9R3w1tm78RmrVCVd0bW0GxAYSkZFvWnDgg+lpO3z7oWjJS9zGIKKu89UG6bUy
MS42yAGDYTHT0mSMO1Owvh7+mwq5exp1HMf68DprcAU06NVzL15hCqRnmcUhB51X7EzT+yMm68sr
kGlrNUEcSCZIk+8xSKu7rzpHPYKiZ6wB8TS72pdxd4Xe8thW2IeV+XgJI2IbR4eNFwxsU/WWdwQm
eChwWBrakqbUlHjh978zYxpe2rY1t6YVwGfL3W0d8ZQdFoSXwbsPjOw42hKMHUFZk0FEHHO3Zqum
ApxC95A3MSE3lZEe8sTfdw5WpDbu1cx28H0XTfQy5g5Usz61zrrdeMi6INNBtoTe1CY4XXmvdpei
7cunn5g1cEAPZgVOEK5ir63WgPMJblgWM998ehxyzcCfYGo3sjZ2pHMSCtchnvXCjxpga2u1pF36
8CLLwYSoh2leC1CsM70lIHO4G1aDOIYprvRf0elAeqE+FnIwmNvKS9WZ3rarPGJfEKpVppevcocm
swq63zwD+hUj8PepWZ1t2NKF8lisAUoZZURQzqa9pWPUR775JoyajqeRbPM4Pc5h3N0SfBQe0xmO
WrcpArTpRVr+Yh4HGmp520Hv7KNfuwgUOrwP2+qL1vCAdfzd4mjcE8VzK2qpI0PE+QydyW5IGh6q
jreMU0nxDY1zpHve48DsmgWEzVGj17yF8U7o+N0688aVpbWzW/xle9u4ezYCjya0nnQZ7IpW61j3
Bt4tpnx3cMpijPDmBN6+N9ksnKi+lo5Pioh7CwJGIhDeqVfjJwQkCKla/ZPGlZGKk5x7rfxhROgv
4Spe0XgzywL6y6xqwFdt8I7QDz8zmRwMiQniPJn9ihHqo4svLWGcsLO6RtqbcDzSqXwyGvqM5uRh
AGHWMgyY4uLRebSipN+hBjYfDRlzGFd7rw0uIMPsMzH6uVF7bvOUdF6SZNs2ZNnCInSMx2IMselz
GFeFjoQqo8OJoC4/NLX7A+5v9iTIqlDTucJBSIzj5p/cJ7lG9bz4BlxQn13KHJ/RANrJKiEwfDMH
zrUxq+ZQ9+ZuEtGtq/IHP8HFQgnDVrVvPMlheJiU09nMxm3GaaMcA7hQs2BlJ97Ra4n+DlQqpSTJ
sicTph0s5YsLv0/5TaS6fimyJHoQipkyavGxy9Or7FII4JrRbxFcN+dnJNk2eQh0Z4kzAPsHV73D
1xSP92zbTc47drdvY7H2ArqXsh22iM/XnZDvhEddqeQ2/gCZJsbgcFXAtI3bXyj27Ty51aW1Z6u7
xVKukePDYA1+uIB7a9cWPzrcXCMcLxG+nPyBgACoC+agwYymIEnLMN2EZv1aQSOG3UAw9AEu+S4H
KkgCesQcrC+KxVpUw81CczwL90oqVrsmZhVO6/gMV/ILr95tHJSPE7FPXj+tdKr4eszXtZFtUiNe
w3DeS6IGdav/SqKR2URNLnWX+xew6k9LzTI0JoyM1kFKtE2XbkHJHudWPFRldesc406YyRPYFjqG
7hgM+acPQggD9qYZGGVcBuyACPcwt1ob4M0XcErnl65Cndd+GAHp6652javmybPMhwgvDKiptHQl
7L1hYw3iMxKUwaJuDsiw32UonhVoH8I5t81wYqxl19CHKMtJ13gc2/qcJlDjqv5gDd1Jvec5tuLx
LH4aY3U1svAC2/NJOMwPYGxB/y3FqbS6TZzlz66eXZqQWq3jiEVhlaSI6w2kO3Ba25WVzJs2c19M
eq7VwHUJ1I/5GlZVTfOO68w5Zx5RWNa7+mjUXcWuPNTsbB6TMdE8JN5PCy4NHTs6jWb4wOn4a6zd
Wws9DJUe6uy3jI+jH6uPiWtIEk/jGW92EH3aSO19L9wEmQ3iheAbL9djOBNXoRFbafQbI0We4lhE
jmKYY1kkODEC78fuqI33cRow52R0imBvm0YhnP3wF/OUF1j2YUbPqJMxysTTIugYnky4j2b/RSP7
asW21O2zrKZVPc9INjaSN37K2Nli9xltwa9iDk9defUY6mRtc7ST+q7B02WYpP1q2cm6hMkSjvLW
ZjZQPYDcP5iavW8eulFcpEYkdgPBH3Vz+jLa0x9mYj8oVTZ1VX01WJ4nLMOC4wprFe84lUa6tfLz
iAP6SFqD7rfnea5JYDZSHL9S73liwOGimqPDloe+sXBHSJMaJwX3ak0F6UC0kgxF80vg4gaqW/bZ
YbymrLU0LmZpwdPyEF+ishk5kyannYleDe71WP+pIHw6HYLOxgidDW73da7Z53HSDwnyUvAfpT3U
Kni/42eb1p9Oy6lfWCxCPQVitRkqExOD2SdyXzSTJKeW7mVs5Xc0KLtuQ6xb9JDwgBAqpHb4ITXW
mpwNgFXKA4wYtlKD5YPgZN7ofafMN6J2xceBq3LyZk70R3VORvZo0V6g4dxoIy1V3mTvcNRdIrSY
HCfaCxPuZ0czzXVCXqztjMxoBSE71iRPRmK8TBRJavKSbuA/MFCmHYzIYpkgZCeafk7G1Nqz+30Z
RvBuh1q876rhoy9M0uty/NfRkN1LANRo5CONr2U5f+AWiAi94EzHMehiyXxvoz1hhe61svwxCNaI
hMXY+wxOU7QauyJG3+4wbuNwfRCTyZqX/ccURYjpM0Ctso7WM8QHyJTaW5hZvCdZ/aYN0wM6hbdc
R8Yt3BGJGAExneyJVLH3kkiXfCLAKGBu4uo47ciSvOOIHtqah29INdmKzAOJ96kX3Wrbv8rce0Mn
4JjppzVTX1PrOS5TqSmnF07z+DkZ670MrIMlqo+hfzK6te0Zn/UM8sp/E7wI6vV1j09z2sidYw+v
Ouj7yquwD4GBCsbLVAxnEWwt4I2hgNQl3v78mcfZLf7xu1jlVFDeNxlj9ATcycvXJGwRMkApwd2r
e4uxh6krYz9Ev5pB2/zzT0VUsRtBFlE38cGuxnx5uNL2D+oueoSSKQrUCXMWfN1WVPLqW2EWGzN+
m+erut8Qlbzg/+rGAY/RRx42OUbKTsizGs3ifSbsLE5vEMybksEcszO/QMDGgVRFDqp8tARaggMA
X6vf8V/lY23NyjHRNC8/p0g1alj7CQML/VMemhIJiRkt/6+Ad+kqoONA3WYxIpz3+Xt1k8pwd+pr
dTlinIK/EFLVoT2YMLDas7Ce2IdIIwC/7/Rv9eBFN6VAlIx5Y/lcJcgQULB2/IWRQLsT6yH3GeEU
XDj7Cr6guoV6vCqqTlFZoL12NnaL68CcB3eT5Bv14FXTbyv1AgCucXk/giWPcODV3annpR5WUy+n
yP++du6jtvch3Zb668jTnxqQbBVUod6aRgZr9faol6fewn++VJ9nRbLAJmRuVs80E9iY4hYIEcja
sn/vagREOT9rQcAmN9+or9VtSvB+3fnUaVssXP11btqmf28eh/pejwOotVja+AEi/A4qJUV7B4zv
7tSPoC2uy9Y7qJvAKN/MPR2KDj/ayL7UXemICHNYdA5D96lpPmVZXNVdqtv45WM2P6lbqOdUlH+i
x38+qZAfqieM/OWoHoqHeEDEwk6N6qI1lodTd+fgiMfdmETd0KK8+PNBRjgiE3PlFMg3mp866W0Q
6ovrKBgsNjhfdSaoXpEkq6JvSPwSIB2hGX+7FNsmV1UiEWLOeInvo1DXOO4RKCoKQtUl3xy3Nw0t
CVM/6IBRjsWb8M96rh96EHOBGUUEKZ61xCwa3/uRLbx7SFBS7KEjfFc+YpARNHvGXXBXEAriIP06
2AiHeK2XOkSWF0kOG/FMt/CZD2MO4O4+LTQIq2ahDvkjhyTDMgWKWPXNwlQPGMJtN007lTTybXEs
5kMk8giPheK1HIpbMHuwdTqDvklKxg0ZUZXDs/ovJyRtWymamKKCofa8iqSdd8POcLFEnjlECPaK
vhXpeRe7X5rf1evGnn50QUMah82IWo+ZfM9UbDguiK3ZuG9YeXyYBRopB11QRsMg4SIP1X2yu9c0
pB6ayRhYOQK0ycS8oLSgH2v60cUMFoExB1aTGGpHYUrpVNSeXqjflnE3mffcskSCjKVQniPn4+M0
FALDwC5bN6QQiNg8TJoVH9CpRmgX2f3wfthM+YRAGreAJCPhNaOwdRRkpncwKEhT/ELXSARLSPco
JM+/+FN6JWCtmX3An9jqGia3OJoywG1wUc4BkESsw9oMtnVX/Sgqo7hIK01IGItXjWntZgOgpUP5
t7Z6/bXKmGkDpt2DEvezGZHzSoEUZRjEh9qk11nASWrnA+I3AJCIQbeA17fqAhMz3A4kNuMY9hmq
THLam05ZwEoeznqVWceKnMvGZxgxEcy6lgrMtEV5WUb42TEveZoL86qEKoZ1gIT/N+zI4GBSGjDL
NhQMLfGN32blaxhQpC4L3XOjEVMiZ9sYPgF9Y9DvcjqZCXuvfdEC+hV51VJhgTv3aslXGm7Cs7ST
nV1fnMk2j5PGp9rjdYTnu8JDvENhTxLdRbgBViHCwT35pfY+B+NX7M3GNvaT3fLQ9Qj/wkmVqkUg
WRwwszvq1Nd2Ua+hM0AiGc3y8TetoOorXXiMXKzQ3BQdrCiwDY/lpg29cx6zLqTuoAP3mnUlGZz2
mb0j1MSCJvAUlOW0jyf+0kW1bxP1uYIRdjMVM0OyRyfxrhs1Y2Ey4PRU33KCyDYRDjorQXqJaYls
I4cjwpl0E/+wgxJpDNMNB5H4rjCiYi/HLypOxJnJJPZwGs5dO6+CUfzUDcCJSGYX+kCb3MY53fWy
uKJN/gLvRv0GKRANU3XCt+mqjFYMJ/n2sgefyE9YBhhnTxpTZ3UtBD1rW8vHN7gu/boi3g7wAVOL
gSbC0LuLbxyNkDnhGMHeygt75ShK3184VQGKC0sqL3k+FHnEVsZ3lGzIuf0XFIYVPv+URygzEyhk
x5yxTeRH+ipV6LHlYB8CBHVOsvjU4+Cu4KIFNGgycDnKj3tKwQQXH8RAfacTd2bjrp/DIATsAbjh
Au4r8dj15rud0MAVJNgCOaZDeRkc9M3GuNPxzmPyh+42cEEEyh6NPEliwXXUewa43rDB/pPpgUlV
ph5EgkQXgfEDeeC9zezXNIIHpFheHB1Uj4Blcwd3PeYCzh2WWeZluyDX/yj8bCHmzEiz6OgzDCvh
TTArfggxuFIfj2tFKU46F3oPpkiqzx1D5m/m4J3rJL0LI7+aFWuh8KMPTUbFqgXUFn3i7jLpcj3j
sNn1+sYOOPC72e8vbUcHqo8/orD9iNQYyB5g8sQRlkWe4shAQrkZMzOigldIMglGZxFMcdQ8HNkh
xEo/jH9DEDMBVQ0smRiRadD78V6BE+E08iB79LSEkPiXXPN2lS0uVjq8zEDfjA5ZICReAhapD8lC
sc0+2mzLumzxHDBfq9ZX1rkTNg7oyRwDpkeZ2NmRkO8ns7TviSO+qr791BMwZNxhA2Y7iH4GPgIf
r5M6XBvYJC4wY50jIggEJp79gCo+pf4N0waHJlzRV8uK6Ru6B6v3di6YFN6GaLXbd9zT9onNO9e4
YNpu910kJFwt5CmJQLn61uRzXB4JOzunmeLFKsgvi52HWRgnXdE6W8X0TCN308U4k0fVAKGmbSCN
4I6pEDtyyWHgAN5spyn+VqCg41XvrZAqMYlhDf3GMLF6GQTH67hynlk3L0WjrXTNonBV2FkPS6Qq
/Z9YlvyUIxtQmYB91n7EJmxgvjlkyd/E+f8nL9iEcP5vhGaDqHUaE5S1ngnv/P9mBTeCCw0ObHcI
KjgUU7+AoiC/nkdgHyfo6ww59JC3jBEt4kiT2V8v3IWk500qNFB3RY/SOza+kYNdcZXqmNVQNuVV
U0xGN6QsCnz3uHxnB6Na7tmd96Q+RaGzF1HnPEwmHY5enZKsp38bgCPxnIf7QFoCDejLHPK+/Xc6
uf2fdPK/L5voeYPX7qs35n/ToUuzzKuk7g60aYeMjWOcjQffhTyKZRTVWvOQVt+YTXgIbmzU1Z5B
SLGhOBdKCerQycEKoFwp4d/hpcMWDBNgC7L0TRHyq25VATb7n15NIuvgETvMu7ecogzY1imEgiHj
WBNR/jo0ARcCFGT8f75V2RSpdZoqYtNo8nn85dorgkNRMAoK6ulKlfUhG3ZstcMReUBLFA1H/Gjj
Qxqdqz91PD81Wmb9f940E7f1/1gtvFBhOp7tA+7+25vmuV7qDpqJwig2IcBVwW0Go3RVSbRguWPz
ig8/LAfF+lnoEaAux9JiHKeOFhqWi1v6DnuQ9jYU2mNYi91CjpklpRdxKByfzlTSxmXntCMoenBY
Qlg/PTMm/fjLZrPMN1wmAImVlxmjzVDGhzltnrEK4VAlkLDchRFDaXUF/vc14/7nmjFtNg1UGB5M
xv+QIIR9nQo/DtuDrrf4s+NYGnj4s0QcEzmRSRAzlLMVe4UukJ23XnxeSHq4zLIzokQiLoeFgr71
ya7mi0kOEZsfVnpsdflwRECX0ctRMIw1MfcwDUp1qIRWfsfjk2PJ929FlvOABuMWOBDsP9o5yLEJ
jHDYXKhDdhJBmaOtyCo9XKlMWOmWpzH0YFIlIwwPXJldvTgk87TwkBJ8X052Wx0dr4ZbqM42lH7+
3o6tI27iHk4bQ7U2MmAgk/FRTAu+98mBYyarB3CPwukthZowuy3pD+p0Ba7CMMVOa/jkfOL4bGzg
cTMAs441TKzNf/9EhO7+5wbmmgLRiql7mGm5+r/JQuxew0V5ks0hKfEqHShW952XjBthwdkp5KMz
O+aq61yOUgK4HKcW5DtE35zJVQ+xWXTh26QWX6V4VkVdnCM/f/AI5iaxhT/S4uJHI2j+C/Crv5tS
axwtB4utoU62miF+6XL+7cbhHe7ZTrbxjcjoby9l48i1V+YsHKiY+S+ssrRx9HVbug+J1d/nvKq2
Ux3weTgfteJxWgGzIaxHYrSpeAy62lvQ4d+b40rw5Lvjtpu7s1Z3Orl8YuM1hX0uDGmfbeiuKWGg
hwaYJOKucVAYT4E/NPykwENbik2c108ts7qDOWbYU1Mg4EHc6rDJ4c5uKsm4MdPzLVsb4o3yrjj4
bu0w7GTDU8ywhc5mdjDQbfO32vGbjBpJFWlOk31nPqo1j73JtqgCFybV8ntBIWc22rM+hN8Fajgt
MVcYrf5eCsowr66OBoKJQ0K4WnQWirjVuPZtDpqL6ovRuf10k+bol8EbO+VdtaYqkWs9qdlQlHU/
pW//DPAVSW2k+KT+Ih3BeZQx5KWeqbh8DOpojVEnzyXuh/6Nin9taRFlmp1+W8P4jCXkWeiRQ5MI
hz7GBkzOPkam4XvYZIeFqdpFv8qw/8TFmvuK6CF8shAKJBF2no+0m9p2SFkpcwRiR5gL2WJ0onFd
XBrHvaUaDF7F6lIVZ5u1QpFBsjWk8ouXRUcPbXlAWrlJDdyrvqMYuOj0xUm6qQ8xHFKPIYKLCwuS
kfJuRcBOKSZHVsHTFW0+78Ce4N5b1a034PPXLRGEqhWmkt1iOKvv2t589oLyZ6B2IXfmwfWufo9r
8XO5wKOmijZ2MT5HyQADQGmkRS2uVTIGJ6ILDHAVRde2N7HX/PBCebVNZSWuwhxtmextenJPayjl
crZ8g/iPreHqL2NdvlRxeZ2UbqIDSu5oj/2Ww18PMrmJreCmMTwngdFAsYhJ6NJ2dxqDk8FgFDBT
3huK/kiQHsFM4xG99KUnC7Q5atqybKPobBgNpweYEXrYc+XA8E86Mz43vMnWTPReWBQ/sSfY1h5C
tlQCXIOMvxETbmBmvLVtjZQumcbXRMjjNHnyUAqfQY8y4ZLzQIqH7jKy6NOXshg4T0gJ3GMdd7Xp
LY9a6mTY5ugAgJ68YOX/aaeTeE1nZsnpcNEitGAzIpbOffOimu2oUWGqHROnGL4nHpybxq06xlsF
A9kutnZF1GISJUzs5Dvf26QIK/o+2zudZgP/9/mm9Ec1Je3oVC2Au04ReyBpFge3tbcLMYhwdYso
04RPYotZWUB8k3fC9rXepVpxmudYGZbr5mrU5gfB1HwfoZSNzAI/yG4Sp9mfH7A3SjG2FFetN7Aq
tHDozrG5xE0L25XkZzVhKUv3Gu6k3X6Pgp/aGjOGEmfOE5Q08+S67T++AjY0UlKtNaE/zwb5jdDX
DpWO81HkmDfHL+eT373LOnaYL0FFkVNtk4qhvuwAg/ou3pOhQd4pPOOzcJszlIfxUAezdo7dxD01
8/fyTat+snyFog4QtLGg2RZTsuUctyEAeg8z5PWDZbn+OejnZO8V5o/4/1B2JsuRI9kV/RVZ79Fy
zIBZdy9inkgGZyY3MGaSxDw65q/XcWRZl0qmhbRhJZmVZDAAuD9/795zaz+9jCEoMXMG4aXnNqOp
SZxDWd7AXkTOMsy3oevCak4yHedIh9w8q/NzpsHWK/u4WtNGtM9Rb1wR0RFzoF7l8ipMV/JrmPK7
hJa1CsqCAFAYKRso1gAFOIauy8G097nX741wio5OljHfqdMLnCd/bcf8OEHCBVj99lBl9Ol1hodQ
FdDxShSCZy9/qeFxmDjSj6nbOOdKFSFEmaKnG+W4x2x2b0HHPQy2t3d1WiopdSeDlvHFT8RujhX3
0fg0hyTdJp3RnIG3NOcx0n/ViNN3+Vh256gaOwIR83AHWWCbjgRguWB4z8S+OufBsNw1SVQw+Jzq
MQi9lzTuY0XeR84C4KzPnXVXcIY0zQQO0b3dTreF5HGJfP1qaBwt6JigH9RkchgfQ0ANJy8+zbyA
Dis9jaFA3yNy6vdSz05hN7V7kTuckut6lidbxYN1gQnGjCHKOpn0K4HnoIDHIDkmhNDzyGYxPUId
+gTHwhSTCWHpOZfESNzN8j1CpLyHAVsGmByCk7M4IpZQzUmVR4XDWLwqKM0KqZ8WBXAqcaKUQCgy
0kTWjQxpq7vRYbFwlW2rsOH9d4h5XQniLsuqVShvBvLqzyxynq18fl6qi7wn5JM52X4wGOeFrXzr
Q9SOHuM+lNzZuzexTM3ggIXyM9gljfbEaunybBdpdDaO8T7CUDXZ5W5o0p9TGJ4XeTbJDc7apZBm
XEf0iIFpbXC0W/RRu+VVLoJp1SKag/w6RhtEjSc90kkWAzbEUGU9dz7jL/m01EmNyv4bwnxPKD0w
+ADePunWSzUPjkqq/BLyNdPfGnLML6j6G9Z+fouELsXDHND9zWX6PihpsEB2TpnePM01URHoYZX6
nKylbw9jE6PEcSOxBMSYIIOSMHrVNR8AUrDrU0o7fKdqQJpTZhcJxJROB1aclDlcVa/Tmtgl+oor
PPCMe5E+E9gEKrurOVrxlcUkA2BLrN4XbT8QhTZ2452bIUXN02Gvd8PT3Mb9sciht8RmdAPIC+ax
3C2erUUgPDbYCBrBWbRHZ791a5xlCCm/zSpEUyLpc+Ym59uasBLY9/lJb3G+QoPDg+obh5H88Eb4
T6E9M6s0rpxu8YY4wxM0gwt5MN9znfGsMoLqtKd0pOPgAG7eNRCCPRQqLUwJ4i6utWsdisnBaGIf
lgO0q9TGnXTvUEvcDbk0d71ExdW6zTFbumnKD+hrxyZoriKjfwPvF0sEiWYdqRt+tZkz8zFTDc1K
uWu0hH6MqP3zEHUULebFNtBNcdLvJc4X/hsP9ContwhWDELh4tXprg7oohnjyQzMlIEMLqow+Oqj
gbpY3RFzZNKLpIxcJUZ1SxE9rJZmyxhwPiGr8tX1WwBjzRvWtGPIfAVfcTpsSBTEScSLlse8Q65i
AU1hDE9d5GAYMBWGC9bou9S0ncy01+UHhDYERaVWNouxXSW2fFKmHYv1gdW2flW159I/CCwqkdoO
N6o+B7nxmDK6xiRD7ZvTtEkSjvWRVl7iRqvW3uA+ZJN5W2vtTeyigg4alM6y8Z9EGCOqZX6rEqxW
viA9M05ubYjHCOTpS3b202Bn0TocX4VOT8dweTvagcsT2rGBDoH/Uaf7vBaT+0lzCz3/oExgIMe5
Qs6X18OO7p3Yv7TKihorK1IgTF6axZxuOSISTovIOLrx+vBTC2/IYlzRrX4WZvBdabOCwKf7EvvO
ZiTVmiptvg4FrzWYSPn0Ipf0iL68y5i3svpgdRkha2nhT73gPVRVKhs2pDH3fR7q90M5+T9AC37r
BmYB9dy2enTvePmhb6svQLiwuGmA5HR+8fWKYzo1nz2dU1O9xpH6t4LXvUl8aIOlBj80KTh95HNJ
TlVTHXMT5mLrWIKDxmHQeHT8wLI3mjZsIgBv66Srrb1NVBouluR76Yh4KB1CDXyzSyNwYzF0X76s
RRPIYP3RS70Pb/Rv6UFtVb0U9d1W9B5cLdWqWqxDZfhe2BYOyS7taeqdU3VgX/wwMuRCD2Xy7o/p
hxdGX0Xk1HSjK5zUXUGeagAtXd9NAKz3iMTRF0p8ExPTUEDDmLX2gLI44CjPndSQNPY12dmYVtR5
XB1J7InjNTUZPwT0aI1+ZionjgrKX5+YH3E6YRhUDo/lfFRF7NphVGGegXfn9v7TYpxaHBi6uqlq
klUKA2kSduqlAbf0rQ1VNbsSU0o74L4BqICuNMTyS+GXqz6zNRTp2uRBTWlEHrqRkMYxjX4PABZ/
jsDnuApQf4EkQUqrTh2W4a1juRvEsXFs6l4q+17XLLzP98SWdXO7z0uAUTrak2MsdcRYjscUJ85O
8RQVbC3PHfikqLfPiRUedcuwAfCBr0kch/MYwn9MutptPzsPLTx9qNj0IrWWiE9p/prUKptyBh1a
mI9ag/Cc8xp+MocsLVoZ1rirVEaCiB13a0EqbLmKiyNWxBM7UeGTW4RcXyeLDjgOTRFOe8tLsBJW
3CGof1gRuWLq4dZGUMxjwe7KikScjrWuydbljWKNkxQHhIhu62C66pOOAAPXRTf7xdGshEuYCkYi
zBqwUDkzD+HBsoHree0Gq6dW3C0DzuWQa5AVUJnupdNS5ux035u8/GG22i4s51s58KAurtvAZV5p
12O3M392/vjkawpVbmFQi8eCcGOCuHlXPktsELs2dy9VgYB2cmnkVzDaj2Xw0yojeg/CwOkLAkdh
OqZOm27AL2WhLdb50GMsUR0fO7Tw/JFef6E3fXLB5qJET7+J9fouwYkSPZ3y0AEjz7JrEqMS8qia
SmUxXDzLi/MkmusjK9qTb9U/lpHbNLHXee30Y/b1SyLme1LZkhVSeBpjfqpUCsWm9pMfS9sKpyj7
atT9dIP5bkS3PZTuU1uPL1ZWbN3UeRoCqOGlvffU+bWjVYFqDM+W4joEoVZuc+XyUuNmp8Ysy4tf
zpOagNcwaLCqojKl5ROXCM4JkZfsd8vOl1QN1Gmmx0wzYd384W9KzWln1fLsFQbSpfTZCvlVyoSo
pw4NnUp2VOVd3bI8L49criYyy1BDDYq6/qfrkHNRIt7dZ9PL79xzbi4zuca2+Cw6nktNi3a9wyXx
c2gHqnPsuWhdhY/sQ23J4J5/aglcWCUT+D2S1pthhSTKUZ6obtYugWZDrGLNXq4hUgtm9QlN54Zh
flM1x85lNiHdJwZN7CyqRirJumCuhV0O/fVxHCFOqWG8JrSv3urf2mC4px3GwAF05waYtMPjUdHA
WO4GrYmr7fJcLD0EjQELIx++If3J/STcB1UzI9pMN8vkYhlgtfZH4LWPi5eItEOyJBA12nMiNyPU
MRqJ80s0akgagmhXUA/Te+S1WgrOm2XEH05KR5HyOBEOgk4JWOLvJmZLVbA0Vcf5Eqobsuo4O6ta
ujPhKXAGPWpNcQUJyDPCwqtnLL4kPWGh0lA8oPamEBoPptrxPCSfWLmzq6rHzHLc5KBrlF8QNoTq
falKS6f0XN7lJLJeB+pOb6Ths1i89Gd3dgi9SQVzSamxixGSQbWjB8R3W+G3mvXFEfqUub6t+mS/
fC/iBufdXDFJTZr6iYP/d6FhiSZ89uRx5deLsThX6zirPm27fSbj/dIDGlGdLP3mMdQRnOoc5rmC
6M8ICaDaY4Jb7RK8h/XQzjs1wkRqxszL47LkzRV785vkcDvX/jPWBxYEehko6o2bNIvelmeo1vVh
R8YmhhVo82FJDFiLw0QxapQlzhlLbn8vvC5GWk8Z8JWb19U+M5oUuJj8Pd4Sygz1ZHp99k7jiCSa
/jfdoGOgrU/jNqVQGhNDvRkvy4hjzoESVM7jFD13XzYhVKvRYu8J3Ft8Oe8FR2pyVXksJEPeugC8
7RbvcU5UsT9htwyJvOJwY7m7GgDYevFPah6bqkECySqXxWVSMIHcTYtdNe6BwualxblB3awTqMx1
q7pTqmxhRhZvJtnuFlehqudihUKAYH1tlQNxkY3YJkmlCrRdESG0RT6FW1M7mC6hkLiCtkUc0DZO
uGvVg8XYhzhu694ImZcJbRp2pExshso6kFf5vQgGkNgzMy1IyDRhzb43jUYCJge1eO4oUELnHS/M
Qb1lrHRvwocxR5s0Vt5aS+bXyKU6VsNvteolVbdF7V9wOArN1TBmn6oHOXTUkIuDm/3jJVSxElXJ
fe2lWIMFXh9Vp1e0fjt8onNgH8HVku6kfoWoB9rrF/OqLokIs6PHZYJRqHtz9IKnhWuRYrNmj0T9
24aHEiZAWolundrGuz9xXMp4ruKSfroXzg+jxuCsJuCDv4ctwDGkMvCrhlJzEAPjabFwm6uMHZJm
6ocpc2pOvBz+Oi6LT4jmCO2/1zASc1ssxQpOqGtRePhoo2/1jqqfFpkNJzLl6JCG+N2TVmBApmfV
yoZ3WtBBnu0i2y1tfsHBVN8UTf7ZZYA8qZzmlBKN2naXJTGu4oJ7h7HKi9BpwwR4RCH4Ditjfq07
DLgujQ5HFRK2YenwO+bzsmZI5UtPEgRNKf7JFT6Wc9CMO9ri5KZ5HPQYpv+2xVPZjB2oWOnRy9Uh
LDUObdJyBL5OtZFiqeC0C7tekS9oEzHeUQ6HvGm/BAMPDYzJWuUrNvk30lGau4F77HQiYNUJzFKG
W5tgArRk4AVBe6HG6H85SbJXt/uyJhLdy4/rkt0yD3EErv/MZaRECbaUmSLykPLbv7wSC4QiNVrw
KD2vCE7MNAnh05yN6oEvyAIvtneco24XVIGuTPHRRJe3BJ445tSQy/MTmS4GDtq8BHDkpuInAmX0
nyyXeSjJsbfjkAZrGTeo+NznqZYVMu7npZmw9DE0OYUogYzHBY7RZBNq2xQwuvID9SnLqOdHnKFN
9xSpSKmIO2dmsyH7OdzJp9li605TnFm512HX+J6I1yXvAetpbduPERPwVaHNh7HlHigKNnbh9/qO
hJlOYV5yt7zROrKoGFN+eMPX4lIP6hR5ic97Dk5xq9iQQNUvEU5dz+vZCmZ8Xf5g1GslDGg5EdGG
r9bkLdJWCmhDRqxDZlCzXcctQ4VTpHfM0YqNmr4Ll+5jT7k7DtVLy5KsOis5OVvcjYeak5HrI/pD
PPy9HKDbWT6aZvfSD6O1Nrg+KXE2+4WEFjAu0ZjaDp25GYeRVJ0a8e3AAcN10q+0ImU5E5SAREVY
rpL6qkY96rIf4OA/gFnigxDgF4ZZsNYh2TJcxBkaJp243loVQq4hc85xICYkddZ9rhQfMMJv6wZY
62TEKjUz5mKjg8uVeKoKKd5tnkqas9uerSWcHNioM903uNX6RvjBZpFctABeV45NPhFFyrr2WY+D
+culsEWbg+ulcMlM/j11nfO3vMaNYTdQgBqX7zcm9oYnFGFX6mwX8VDkoKUjTpdVJmBRsrLsbbTN
RcUg9f4jaeW6I/x57TbvZPxkXEqKY7WTq5nYQt6JHQYgtc031SztW7PEdmmgcKlBlJqvC1wlhv6r
lf2j2jfJeYTtbHZnCFXYyNURPmE65Oo85jLMfpXd67KELutZkbzHDocCs0JLab2SjrQPYvoDTk/G
1Ng0Ny6z1x3H/HcNlrGeV/dR/dV73UdVM1f3Eq5ZZlCyxajq1qOLAdNML9JS4iQWmgUVQjFeraD5
0X99V6e7IvQPXjyseoQ6ZuHQ5An39Xwx+kjhAUiBcdEv76zKP2tasM/19OcC5cg1VrhctabxEACq
pmUZBt6T31KBBSYVmMdyrrpfLlCARdMxzNFp8OI3FIc098bV0uasGPWs8RPu/d6NDwsYalF6DUQ1
hewDi3BADf9SlWbihekXkicqo6ALVladfi1gIdthR/FL0kYi85Vk4a9EZs8KYKS2TXLeMGmUzadX
yhtElJ/LuA61336S1evsUQdB3SEYkK5E3DGIU5qhvkVtKZnsRurhgzn9hEXzuAyAdZeJHQ2aleX7
V1iAdwFyPyLheAl2iOa9DR7V8WkcKe9LgEyMJGnm9a4iWFEd5kri11k5ARi+AcZX+1qaw4aj7MRj
T3sKdqoD3qy0ue66RAlPOg0aawXX6UN0MsznMBV1O0D5nOTVTcpgtF/bvQOFVycRLXEeugj1rHr3
ubnR9TCAzNvqQpvworRKuBcOS+23nN1KDWh+sJ09ZpqZQwQJvk/8Xw3CR4TZJoAmJLrxfrTIO0uc
V91gSUZt+jNSktpIb7a+NBiRUoeYjffgcaY9xX312upevWG8s/ad9hatGUJ4hRJTp7RRIZHw+1kr
K/6her492NktTax5p9rrpXySRMX/FrK2ijS2jFG7zvi0raLYdPZnZo84ChVOQp1sVHc0ZgcsJDwG
c3SxJXJky/hrV9lnlRSEfKZj0nt3UyduonJGKmByPrPs+gStk2W0cD/UA5HkSNMMfDWqil4EcKmk
0iKl+0d9lzQcKHL1i0aqAmi7O+3gNHmxDUYPSogu7xd+VzqzXcfeDt28xwnQgN3HuHXrIA2XsKB5
lgNtV0wYpw1GVuuqw7hpOE+qOz6X7ifRrh+KaNWyKTL4eMbTcqiz+qqYImVsX2aaHjSRqRlHi+mp
/wi29A0XIT5MVnKWO9aVaz6Lp4V9mKmX72uXUWhQnVM8xFLR6CCJ5PsAAnkpzzQxP5Yuiz6yckRy
5iDaPBMVNGM8jZEBxuZGvYXTnJLBmfQPnhLzlITdM0BBBMNRC7r7SyaWqfoioVQHz+XJnRVdT53B
lt4TPQqQ4HC9rPyXqfqn6l32qvkmr7yTWzGum51f+VBjk0GiK/LvSdHiXOsTzvu9ujzkoKS7iPEm
x2KGAQ73IVdDo8nEzKZ2qQ+5plb9gIWPDZ0xnvprgxKN0EoOtqqyUm/zUhGrdvpyvh5dHvqFVqT+
7wk6HGpxSublBNiCV8B5nJ4ntVCoHRzPUdpC3iODFZFERdLIRMo8Dl6WQm1r55yHOTW840v+YUsW
Xq0Bhk/2ppq/z6rU9lT7HtblHSmELPRcs1kxnJvae1h2kh6VD7gjQSnPfD+pqES4RX84AAvzGTB2
EMJsY4nqbtKi+6HWmmXvt8nTMxEebdGJWtNOodg65DjkbMbfARyMlS3is17BNoyL6q0tHyfTfloI
Uqrodcz5PSv8Mw48hR8EIT+H4Wt7K2T0o9LMz+qe4AurtDcNeS1LVbFsNhphh8E07ZBEeoEqVVX3
wriVwBJWVt8fk2I4YpO6Q6L/IgfCjnHXPxXDQ5QzScYS8VQbhskgMWHpSt+X+lYrLG2t0gqk/Vw2
9fC7G6frNANsG2ejEZq/VZD/+RcZpPzXP/j8V1lNDd7p9n98+q/9V3n7kX/Jf6h/9e//619//ZR/
9Mc33Xy0H3/5ZFu0cTvdd1/N9PAlu6xdflz4Var/8//6l//xtXyXp6n6+uffPj7x0hJd2Tbxr/Yv
TGHdVjrN//zvP+GPf6l+hX/+7SaWsiQR9H/5R3+AiD3/78gVfJI4HNtRrOE/KMS+/Xe0kAZNaJcv
Fgg8on/+zRJ/d3Rd0WORiBrC1M0/AcTO34WwlCxL14Vn+p71/wEQG4Yh/qowFL7rGrolbJBAJrrB
/ynnahCno/oMoxOrK8zC8B4zRLtfMNsZo8TTlOJDJVt6v3y2fHAinZ1OJGB20urY68QxQ1lZPhDg
x2q2/FE0XkWTfr5N43wDRGZexW3mHBKvfG8Fc04/LJoLpfomMvMvsGTrMC6aG1Gj3IO0vZvIGGMQ
iGcpzpNLMIY43I1N73T6XZDXIGacsL4I3GpFM1RI9XALTToUEqaQjz1noH01z+euU0OU1PGPgUZ2
bw1kZUOnsJYRhldH59nyORZCdklJvNk6g3uqG39+FSPYPhiaiHMvZco/LoKfsnIcerLBZfZpksfd
zpG0zsBpIRSJAeQZ3lRskPs6K7MDL2IwN1wFQdVvRw00El0+8xAd+wYZmFJgrD0eM0OjpjEpG8EA
tjugUoCywnGvG8HdGEYfAObgujWgHsZKfJnGky/1aZcARUNnNHECYgtaGTYxTLPXYXYFPraFDHSY
q/65Enm0hiPYbD1j2nXluTKrdJ+EaKQT9yFlDTjSZdrEGA22relesyi8etV0bHWUfGpaHaY15hd6
srrR9XSBt5yWo7swI/t5K9zS2ORkHtVFXG2caQhuhsCRAM9ggSW1e3U1V8eE12KFSyW6WBbcWGfd
7lNesTvzfnDYf5rJnCYpZ+hPcZic8vIh0bv5A53nWA9fox8HR0Y+JTMOGjVTk2HHJlU2K7NHe/A3
9LXFuiykRVu4i5DARRgb/HLcErKB97JJgl3eNgTME9d5jAgUnMf7ySsilMfZMmB48vOmOQXEB1q9
d5M3lXbkrTm7NWKl0Da/MO/jSw1a8ih1Lq9m41vveZk2e9uk70fBb9dkWX9wgWvt/M5F85b2ySGw
oHcwBGfGHxbTcSAZYJs2+v0861SYCcQDT0PrMBVybdQmLr9MtKu8bbU7AffLIcXpaIv+B32XaWMK
B0C/h61OIfsHwlIGEP5Y57ELKKx/rwD/BaT/OLufFPifrigRAEsYAKkAvYoHGMgJYMqLhRDw4aZX
NnFDX7em2Tw4YUKUHcfkqOU58/AkHnOIBg8Vre3Osz4zGDrvkTzK2j5TP5+sia1MJ8fAUoEGLnJB
MrR1FXRAWph1iFT4gSQEoSIMoSQVwVfxCLUGj8/gZGjQVk2Q1e2YL5r7HIQCIVKbWsUskDoV4V8j
ekGbSNKIunMfB9Mqzqrbkp55q+IaWhXcMEAWbWjGh1eTVAfDdnaOhZEkV4EPpALyhKsQiFalQbiw
FWryISIVFFE4MIOHJtwRXwvNjKBxw/SPTI3TGwMkhzECKLDWcWwOt/n03Ept3ttVw4nNOxgIjR8R
aPtY+pNbIbwfLkgOOXQ1NE0XvIV1pa/frXIVfFGRgCFIwohVJAZAF7m+xDSh17GCu3i28I9h/BwP
soOf10RAduV9gKOftMh1GJLfZs6oXkTRw6PuNMJ8cgzbuX2d+nm+66V8Q6v6mlj0HySu3O0s6xLJ
gbcr+R6VXf5sSJfUhZMRREvofDhP27CgSaz54iPUyRyuITjTYLPIgt7KNv+O4GZ1fvUZkCR4a8DB
Wg19ZKzslODNZnSddTXN0cYQFPzBxDyxbrCuEuXUd3i5LEsjzbvCm5W5ww0pRgcGDS6ZCDpWfefO
hL2KnhrJbYrPxMq1clf6/heRlW9djcTUKGJCOozqTp8I347Gud5Ehqj25tCUK8tKNgVLG91i5xgl
HcCgafpA9W+u3Wo+BL2LJFzhDEUc3ZiheR76JXV9vJQxk4m6GNqdl+Yno8FUnMXGlb5hYwaHxBXl
vmppidLT2hlVON3CJWnnF3ckFjhAn0s3yfscqJhLgy2CocIlGpQgJKzRO2efdR//SgovOQd91DFh
L3qyNF/dNvW2zUQEs+2N/AFchWXPH03MEUFvSDFjQutD2RMMIg2S4xoyoQ+pGL6nsSy3emrdDJI2
c9wKYr/Get0Xs7YtxqY+srXcC+uR8E7701UshuwNZXX6OMS+vWK4zBo9hCHY3uGr9fMeKmH/AGGN
zHB/5Bhr+mc5GxrMIfEeN5fBS7FpBSfB1GUEe9GM+bzpAv2kOyH6xqxSbR2fAw1dK7/iXWr7/ldu
v4Yksj+KiOpeSlaV/HbyDXMvZvR1oy9eTHnfmU0GSiYgctVHGDyG07zyf+rejEIViyhy+H4/xeaj
KHNCt6OIhblOD201ujs1WYdSIXn8ap0BSP2uTdMMnd3gIOsD2hFErqKKwqEaOeOzE81vwK6gPsbx
BjU22uoEFIFnmNtStD9oXnmkdobOqtXdYd1myY4T+s41GTLj42T2qpNdpUdIBicqwbWv0x5xjeRs
O9qnzehlm9pCYlEn0p5jHod8v65v4wnsHDST+Gbws62NbxBCnXkt9SE/hgWX1a0NJHj496aEQZVT
cfhMZX9Cnp2gvmFYnla2s6f9Co0FgkUoVQasntzZdUTSZsOIR5TRSRjZUetMBlOhX12I2alBzMhD
3QDBSjtiTN1SvHSifzNjwRYii60wM7FCTcC5LDV/RVOPc8y+1SSde5oLe5ytWNcc1vOqcI9upz04
Xn8duI0I4j6LhowzK5baL0hCpjVoT75I7kKzD29myUGk3WQo4E/k2UzbKEbTIaf5jRDv5mghR0ar
nUBkKeSbmsVxvG4CpoxsZq4NJqgRkAZatDEM7cgbEx68VVopEhRA4MrihKzAXolSPxVtNqBnKiTj
2erYjPI9mOlWNZMbnxpb/4pb6oxgxkGh1aifSUKrzRKUvfTEEZfYzPmP6RXkr3LtWrp+1dXMFQ04
ydN5tZvdFDy4Ici0Hop5i9AXN4c7p5cUVh2Tx6BdR2+abr7xKqe19GfWal0LX6TdTFvX31uha+67
niKyKQuQ9yJilmYnJx4vYOeCjoJdzkeRKQ0Fu/WGeRkrmGderDyANpnG7IJVqNHhTKlIByO9R2tw
soGhEFXi79Jc54QJu7HxHfj+7baTun0ASUkwkq3fJn5snMUYoJG3rc/G88uDI/FA2lQsyJ64P+nh
gIdDCkh/2CrR/iJ2R2jQ6cQuo78ZzXZTG2G79XyvoDQ7mL2Izj4SXLpipI41mvGl5r2M8513q7VQ
MDXMiot0ONbhSAQuGa44VqZdlZY79pyIkWloq2Oy3Ma8n1BYOPKqpTNz0cQLeWdW1vtocK/EVnOe
/TwBwWm/F17WEhkh+yfyFcXG6Ngel0/rvsBanvA0trVgB6HBh0TWOE62fWx5ODZd0iFiwtsscIfv
cjeeL4OiesjM99YVbXDSwhrQjUP5UKM+xgyV4dbo65c8lKfRqeytXbewJi2ZnIXAXtxSsNt2RKYf
vbL6XhNDtckKN9rZ6WxC+Jk5GNTJ2Sncq84ZYx0wh9+aXHK80sTJVXHATVi+QH7GqhjEd2Y+v1Ya
JOISfc5ZxyFJUKQny4M3GMOWHBkNg3K6l0FHNVwGyWU20p9jMgeoW5EKw2XJN5lvnC29dS4UInd+
1Mut7ufOxmHYanZMzeKuBnlizHeyvoQj3loUsntLGTUd0uQ4c8jXmWzZVZpnZ+IhKQpE+YhIKtjq
kdkihivOrV46lwGx61amzd5y+eYAcgzPeBgN2MaxjzPO/TGVmO5FGplQ1+nRl4RhJwPL6IihEtEE
ske8C7MZR7zSmwbp260AFpx5KAftcOY2k3I7h+9RNU2nBjkZ8ZtqzPbWeFaylwbbqtH2e5bGXzQP
rftMz89N7ieQ5ssjZheUnxXxhZZdHUJwiW4AvqH/RVqrd6Ozsa9JHlklkxU8akn/mfmyJk8CT3Cs
PfRh075EwA33cfRJ+rnYdXUzXuY5QUAOqm46EZMARbMjNjLvScm6EzSJb9x6QFuuofOIIaBiJ2Ni
Nr/1XLWPKYEFPqbFd7gVSX/DNVeTb73b+/V8V7Uuz3RED9KAPbHLsGxuZh8b+JZbyT66YijRrBgh
6q34QAMo3HLBMWyF3i/DwZc4aAbwHYeVse7lc1ghzLZR/Og8pBEExY0xcR9BZnLRhxbAd1ZkKLIP
uB7WPh1gnicfNIFaxR996yNPbHxEJapIrfg0knjt9LiRG4blVLggzOacJ5kzMKaS9HacIByG8V3T
GtlT64DiYagIb0zXmpM59sg8jOAICd/eAuCmVuZ9gQiZuZtZwEaYM53oPxe7/STvMIA8diowmON+
uBeivwTpaB5kzrY6leBRUE6bFcNWYeCQAu61i42WelaS3l0WqrCSBWyDgsdRn7ehoIEVyene6BH3
FSJ7yd2G2HQO96NlODs64u22cPvj2FdEjFg2OWx5OGwdB64alLhtFAzDUcuMYeXrv7CLZzyn+TdU
r11EwvWN3vd3BodtqsyUuLLEkMc+6J/8VHdI8W7BGafs8aPpbkLqgkthDBRjOalhZJyZR6JcIcbI
r8rRCEKL2q2duY9xx5udmFpGfokuQL/TAfCLqr6pk2g9Ds1L44bxlkEkuSeWY+500es3Hv6rVghE
MeDmWrwNY+YinaR3CAvztXGQYc8a805NGI84dakde/c0QWbH8+dS62iUWK4m4bTXaAj0/osO/LMc
Q+tIh9QkgQVgb0wxxxFGbBliaNEmwyCwgeVr7zsjfSBtF2bOVO+GWOZbehDt2gkmZOkjjAORypNL
xx6fK2D3uKTLqKUEQ1cKoGEXz0Qwfs0G3y430c53Jg//mP2k8v0wDJsE0qC9hNgV4MDwtIncB1DW
VNYtKiud5eiAypX5IcVb7XY8Di6/QhHiIatq8cpMoI+qkOJ+YjRUN3eaouil5IcGXree9O5aOIZx
qoVmIOMsXQwG6vMZ+d9p+dPyoQKO2sF69RwJz1S7r5syIeck0k/Lh9qu9VOpPiyfsnhj/kBpu8Yt
Z5wq9SHKBgQrbRPdOjSB94YV4ZLJ/KsTpMFx+WlSvYTlQ2XW8kSi9Z8vQrTYQO2MKPQRaR1/x4fl
T//bp3LAPFBo8uiqFyhyW5yk+1EKPITLJ8uXR2NEwNM3X6LRYRO5jGEB4lM4qRe7/MkEQJxR5u+w
s5v577/VYvgKBEofEUcYpzzsjN9vkpkU1lo39HRtdYBKnbZD9OmTHnbqomvbEoLktoZFdhFmmK4p
tot/o1RGkOVPZJX+8aeGy7T8Hy0FAKrrJog3zmAhQm3a9rS4QUwZEusjGEBrXR/qqKyAOpI1XB3G
UXIA5TJZgS8ODbSzsqj7E0DQPz6Mbeojkvj3F3t2FO4SZm2cda9aQ3J6wHCcMpI/+erDn18rqNYP
hZWsHZDnJAnqf3zINELeUy9+Gh3VbnP1h7B2ytPCdUZIDw26w1VjjCCd//ygZ7jkKbKrU+0zXvVE
qBTLTnzETg/oSUurw8T2fILPX59canRuaFTuVqPVXKGiICa36H5/qqX46PyONrylOoRJ7hA4ypN4
1J0fXRgOsKHDYl9HMCrMcjj16sPyda9MwTvh+WFQ5832umwLVQEr2vSCvgYR0XE/py1GsvyHntwM
VtOdUqT88lDFSXfSXHyhwzAwZwqr9vTnh0w5eVJnGnflWNwvX+fnJ2QPYjqYB3ySGPCJMuzkqSpE
RBdvgGEz6dU+LBks2WBVkyrqGCU4hBL8+0Ohfqi0WmYxyxevhIPLk16HMBrVN6zVq+hQP1BDq88b
berWReaSdNGUT6XNfZdYOAO1Md6EyLxaF1CcKTgmFYVg6B6O5S5qX/yBKKzYB2EX6dY783rcCOlA
X4SZllHTnXUT8zik2k3Qy6PXkFCnBf/F3XksN46saftWJmaPE7CJxGI29KQkypVYZoNQGcF7JNzV
/0+iT0ybc6In5l/OotEkpRJAIM1nXjNPKP33KO0a2QLotem2gxd+lX71jPjscTAH7wAd7bVxgs8z
bOZ9WByMJI2PVQOYdB4mUummf4h7FzyvED9T49UN7GY/ac114cnbDG7CSTFEV0TrSOqNwaGY6TtM
+VEyj4tB23Pa+TU3XJA7EBNPYzlAlSZpOKVuaO9gEBp2ke4rBx9ZOeH+0FNFzYtDr1Bj7wrkl9w2
f61qtJijov8gpFNn5RGVGtktydwGcBTrpXkc8hmOnccQFLpcTmcAxf9wOATSV49pxZ/F36jS5vQP
zgSCrWjAOeCeLvC/HsC3AwlUzs8eT5a8R4cmFwH+mLbx1TUZF9UsfKZWibbzFO4AYjjQM8S7kd+6
wofb3ApjE+QkXLasN/TfDTB0/rkLUu+CBL+FBk0rcBJoz1k63IJyeBjaar40FekZiGtnk3eNAiiM
tqvhvDUAhsBL0ckfjc/g3Wh0VssRtANZZon3IOLYtL4AqXjlvvpKn7WHL4Zuy6Uo28+Jl6sLtXtq
G4Z99i3rK44dCI0J299X5YTq9nhLe/hSVLLQtBqPWbCobQAxibQzf54ixF67El0kn/0Nedpp71vq
y+BJwr2GAlQv3mnY5N/FoL6WPr04y4+/94ufbGp8mFF14mEYkYJHPZbfueGf7Tzdow+NDBxgZ9+p
jtFg/xyK4TUZwesOULKi8GlBY383KeqegQXXMaAAQlkCggeMNBwZiPRdyQqOH5JKq2BP+f2xHE+h
OaFcN4Tm0YFKj+srTd02avELnqJfTiaw6yIgp7egq2vD89KAu8KZAhKzIrMza8gHEL9mN8VYrwve
yBCmDejRauyJEZLuG7WCb+OkFUS9CSovFUZaIWwlcQLxmEYbVY4OsJKkGwKwdGhLGz5ES6GK+ioy
XfFdYT21LzDkcD2Q4wMh+NfFkT2g+BlShBoohDY7EK/jA56q6d6zkXJrH5hajC7PBZpaKEg93lcX
i65TqV6qAuwU0AaQgoUL3bX/FhqK/rhn5uT2DLOO5izrGYFPZWDFU36NeDDk4d6uimL3kPaA9VEV
O3QyPbcl1s7lvGBc2OgmFKYEy8yVhp5EH8OHdGZ58QOTa6NbGbmvkNqTM8zywj87Tl4fcq3z6KMT
8eIi1otYheNHKKJyu6nFOBezke+RrMz7EEU30nPvsbZBy3sp0uyI2J1nYURIEX2bwW1dwtpDlwU5
yCiJt0mcW89WaH4RCBVR2MZRJkKCcazPtbSiO9bWfVlhwTDzZdte4O1CaheL2sKdXLP1kHn1ehAx
s91+immskJr8NAz+j3w8XlJgEDbsXrvOdMRB5sYPDwIl/Bfzox0hBiyTdauScTnENowsYqNP9MXx
xcgGKgVhpva+G4hDEU7mdh6oPwcsw8TTIVbjI330uKgfJ2OTl/MFXcW3MevtJ/PUoQ8FInYb1o13
rqA2gAgU72VXvZUTQsV+D82oAfYbyebUAEHZlpk37JIZIMbCwm7nETKCER6OEdtpMrKCq3g4wH64
tx3vyoKFClRCcmM7inNTmiS5vMb5zcOYbAsu5GYvaXgxkIVsAuRwOytZbuOAtmUfwjGYF+/c2uJa
zQ4lWvtQO+18Qq733k2CW1YnLSw21z5aMTZuBrxNQAoPQwYquiX8dMEdA4L5HhndckxD2DP5QNfd
gxkXOwZlrOnoB+z/VdzuERkcYLFFD0nSdnsz+KzgjIEfzS3mzHiLQ1B1s38xR4dkpEYa05/919EF
rjybRxfJ1E1KP4aED8BjHFXvVT4AkkV20YozNNqH96QagYq11ks3LWgCQAYumrDdFlU03g+meuyK
/BfFQBckU6z9GQZXeziE1HE7qL3nVH+2/mA9JNozotAWFWmU36hrpgfMv8fLemgaglPFoisRqt54
KDpAaHCvI3AgM2hfiqIbjxG2iw0SdkOrjqIiZlgPIS4gv72awx6oV2wl4aELrV097SVSBUlt01pR
xnA3I1t8lDQmpLWcVWJG+4SaJG06N9zR/kQzm5Zf5MJ0B/qHTnGYPRTId52DoH6MJ7bxAHqYBdqi
nfBhds9ohSMF6CaTVj0C7kfhFicz4lc2SVjPM5RmAaIaScXqvH7eLDlSMIif1FI+N5TvYbXRnkyw
cgx7cTCdIrhgKUxgDV6795JLbSsqhQV6CAGtrLMvCYREh0h/3nsjek6YTtimiS6JmRd3DmSbuwWF
0Ts3GqmIkF5Fc1JjViIQEWwgwAPtojcj7A62fUTYKfRhfbUexjQnpVpfovFRXarDEJvZHYaM+d2U
Ocj1p9avWqFNh/pCByqIAG62EgXGqvsZ4S976Q0YeF7VtZf1LalevRGoVcFNov6hH5kfJv98Wv6w
jEc3be+byW920g6M7dKmwNx9H0e1MIFuRfK3TfSp3Kmkdh6Vm4XbkUbjMzY6xtFxRXFKQ29fzISB
vx8cyCmXztZAtPXl+pMZQerQJl/Isri4i/sIt9syuZZx/TXTYxKDn2bZZkn7YJQjwqa/f9aLDkF8
lAjmmcxPLH10wDOJhiqj29K/tr6iH92fVXkbU+TZWTmdSzFEzIRsY2h8g6utaNaDpVOEZXGRo4zD
fhc4BbUZ7Q4T1OQT66v14KWTvbHGqt51yNTc2YNxTEvq1ACVMGymnncxumMZdqD3gpZaHjg6xN1R
aKesR2fO7SHwoMPAGNOh/nrwE4jjduRf0aBCtiGRv6qZKinb+tmnNa+cmDCcEK5MGDtY8qmLH3U+
actE2UD7p9OwA30+dX11UbXvby0xozdYluQ8/30IUHY7WREpbBljvMN9LfZLYny4AwMHwFTz2yH4
71foicAv9BmjXh/Lw5Soa+aEPSYqAEiEanCJEPVpN8cLxtYjsJcTHFTMIplewOqZbZ5DPhNRx10f
RORl1SVfPWU6QMU7Sfuaykc/0sQnJK8rVCRWNZ7Gse56WkAUKIvJOC4eWO4IMe2c+X6Cd0vnLaqr
4agwgFNdwtpVhy9hEMA31I9+LIqIubXa1nQdXi2hMz4jq0M7x1fE6pCUHc/tudjBPUmYs+OaCOEr
hwBN9aVb/Wf00DATj7g18JdtKjGi0Rv8BUeg6rK+dcu2PzpBf+51kjfwG7tQy8+Mi8tC6ehcMIib
hJ1DkYF0C52hmMaTHCgKO+o7YmMvKRSug62zUN+TOA5lEYjC9T0GDdQ8EVBvnAEdCWQfk3NNWWGF
4Eyr09H6stLjs+2c9kT3YLdeetx8mUXeYrukV4qc4vDWsXsIGTzCIbNT2ijreM53NGeDQ8RJKnN2
zrE4rX9yVglDaX25HswMGQh9blpVWnyQg91NXOjv74fBwSLGXZ4NhVUbsDJ8tuSxG2aGGRxc5JcX
31owlsUMedKLi/4MfZFm49OF2K3f2PUV7k/rfUiN7sviWtqqEHCzvj3xfQkY5+Ij63npO3TRxsz5
bW6ulzjMDXaFUBx2YEGILQv5PZyrt1yXR8D9RkehSyn6XTgnP9HuHfa+docKaR9u3RgWNBRdpoq+
rHW+rG/Xw6J/MKpY7YaAmvt65dNsNAfHse+DzrtGbg66hKeb+truwZsRVXAOWUISOIzqjGdmdhHQ
XQiE6YfX8xd2MAOUY5Efa9TWjPyApOerg8bEKcjU1Sot0ocI4UZymt1ErQULxhabYPOJCIJiJCuX
nSNU3A7YBSQN7gmOoHzdWDFz0LjYFXfVhptSU9fcVEHxImv7S9qLryKX16a2ApRm0IBHkdrlbnv3
ebosxzqFhoVQysWrq7vOr796Cn2ZxjNfDM3eK3xQOXMMxqArYFmC6oc3UuzzGln/OKTjSmVxcCRu
Q4n7puY7pwkfqpx00gYmm9jqmo45olM566z7oMYCS6Os+kE5vnsZqFUOYNjbKZ5f8tA89cRjMmpg
Yc7l2Uc3YAf1Oty1ucDGVz3JFM0S/xns+LSv3QzBPpHAdCUyTtAA2svZ3Ts2iTFBKoFKPyLEW/1g
RqL+AREaHWLAp7aJ/lWXon0pO+APdAvKO0RzUCtySswpG/W9Mp8wlnB/YDuIjsKsWzwVMeoAUUiO
5i1yjceAwsU+tbLsLMb+wwqI65t4eJ6azkGazAgO62Sk6KxOSCLQfGtNVOzlcV1FgtZOl+36Mpsi
+9zMaK7krGtzbz1a+WIcAryDcRX1zfMKYPw/C9E0PReU5N9ANN+77v1HrLpfKMT8Caf527/8J05T
BP8IbCFhL7sMqz8iNX3nH54p4AF4vmO7Nr/xO17T/oeURDVSSOHZjuvwI/CgK5TT+oftyCAwQXKi
Xe+a4n+D1/T/DNZ0JdpjIDYd/LhdWgrBX8RDA4ckMauN+mS247VyzV3YMjlj1hEqC/RcJZ33P9yk
pyrHua78j1IVT/ja9d1//ee/OyMBqOuYvnAQlfrLGfPSZbmerPo07jucoIAa1m82nUQXntUYUvr7
+9P9VVxQf0FOxJwAKeu6EkzsH0VCo95Ag76mqGrlIIlouRv+fKuX7F00y+1/fSr0V23X9Dihydn+
fKrBzy04Kgv1W/DcWZ59aDXQxNlrJvjfn0lf9G939vzzv/6TJ8VwcqQnXctnDPzLU+uBrHSxB6kg
NMZgH0hS1i6G4ZwRKP0P908jg//lXMIKaP0H9EXBEP/5WwE8LGjT862crMXowDFvsml3tRR3SC7T
bm4Aq1TybLU9iFGaQChOXEmi94tdPvz9t/6rdKn+1gShIIECxxIuQOU/PUofJILRU6LFPcE4mFn4
IJQ2oZluljHfpnp66Vz/V4ht29+fdv2Gf73bwqE340sbxVTvL3fAsLzK8a2KIWRkqDb0Z9sf0JAd
X5p+ekH3hyJPdJ+Wyy2VDUQ+I3lv3RYNBwyOwSzA75biUyqyT/8/l+U6ngPg2hXo///5doAfUXaO
W8updzvItrl3Ej5no76KvIbsf8KSoQrEByn0Ii0u0FeAOrOi0W2JV+nN+Jwgdymi97+/sH/7mBBZ
ZXmCdcHy8ufrWgBYzAnKvCeDjvmpHmz8PajEzTOEm9FlRiBf49v919qumv9hbbH+Ku+6DpE/nFv/
/A+SwFIG7kDBjn6Q5zyOJiU2FWXOJiLusdvpNpkwI8x0Oo1CfE+St7IFrvP33/7frDcs2b9/+788
lTErYoJ1rmChLUyyNd3ElL4vEKMAnWQff38y27T+9W6D2JeScekHrm2v4qp/+MZVWHiywJboVJn1
AXGrO4FOxmhqDSGaw4hgFEdMRYYc/RbQ25s5NlBBk+OL1zqnPhjo1pvzHf2gjzmf74KQseMYbP90
Gai83uoo2QbZcI1M9ULq8FKlACSqz5qwEiTpu7A6h3bydFvyQ4CzBl17JYoC7zT+jv59JWZsPKne
jtWR2tfrPONSUhHFdfIe2bi7RjBAMwxjyfOI5Bx1LRcwajDRGSv0peizrBNqGsYX1xXnAQhfbIG5
tshuYmhxPNHyYdVVMFyNw5/fx256AhNKidwhb5rOVcA10uTZLln51PvTiAoFTfKiUNSA4+xcNNFp
Dp1Dly43IEMnt/uZqfQ99827DCAoJupgA0DN1uOwt4P0Q5PvNC9Rjyc7YAhjUQjMp3x2vO6H1Eux
vjNmhntPbHeHeiSonuwfho8bMKjkDxEnR9v3HzoSxM3I9wIUdELt61PeKxQtEeznfq6LRy+mO8qv
ECjBkm+nuXi3OKfbcoNsVrwxQExnnOcXK4HVZKr30eDLyUWhgtdv1NDHAOMYB2Mf9NvKomxY+DwW
+nL7uSBZD1nA9O0PPdhUkBXsyvjk9bCyjKr4aIvuELRoRfnRg41W3sadCwzCYxOcav0joE4J+oUr
G1l6cPy8DckAuOzXJGsH7iGFRmJVaVOk6gPWxTq4NLH1WFe0F0KXKwnl8jw56LuzCQdyeAmwaCkK
xBizgX8fdMH+OdO+8qKO3gOPW1CGDQJDoGWnO9fM3/UpygUO0qgHGtwJfb5kbr51JD+Bkb8j1n/n
6TtF8HOdanH1M/OGW/ZOE36zCmfCtHgffHS3KPY3UDOACmxkFT07FXgPRIBeUtlqcSrGVOQBR4vU
c0aRk852h9JZwPh0u5BEBGuCEk5BIOM7V1Dzps1yW7gi0pP+0NSJse2aVFu4oDk5N48iGn7JhNPZ
Dg+rBZB1bLJr9auw9haBP6aTPXgl5tX9evU+mqebyRpe9L6bNiClk3cbGXpMrN5H6ATj7N4HPRT3
CYGUrWvT54phaTGUR705AyC8IgPa4nVKVczi2STssUcKm0BwhpvTpvWha6uOptn8ZsGWuUdCkw5Q
DhQZYxIdw4iwrQ+NSc5jV46Ncl76uA5HZNiAwjBxF00DQ6n8i2NHz35f2tvQ59TrUqJtxkcx3YKc
uVKdWG4Bqo43J2afsgzW4iZs5M5AyRoeDOoGQfzeD8QRblbp9l9Gee21W4gJ12ULKssNKD86MRND
qI7c7TTRHk/7+Ya1RbXbVpH5A82IAX85U1cF0c95oRsTf/hV3Wxyk6WvbyPM1LI3v83ejcY9NUn/
jaLqMDMHBoaLFaEbZtQIHiKuKhRbVjASAk8SABRCCc5x/YVAHaNmZJL5ww3OXIZwGpeFxSu33OFU
FmdZG0et4Vw72RhbOeP31t/XCCH6y6b1XSxh2gnAbGLsMEx6MLE82AT0xY+jCWgRkk/rw6x3kukw
0tkBcR8lB6+d0LVW1Y4Wwg2ZQWaXqICkct3ALmaI7sz03/QOLRDjdW8Fe7jMu4q+4y58WLzIu0cN
CpQPqgZ7clJZuSMFZVBTZjxeHKc5+8D6dl2tt8lqgj2BVt5BmMYn5hba50L77MIXtPvuAe0yLNnj
sthGtfsKxxox0akOSM3TN11D2nilW+wDEHmb3DL3qcG8ymPulRjn2yppuA7INXgRKv3Q24FZ5B/o
dp8Mk1vDEtf32ELPvfmzCc3XNC63g2k9j2FwNyN2QVO52oVCArleH9Hc4wRXHKcCk2A9+FUxVjvU
czW72EgYUGVavltWNu8tOD9Aj7PDTP4NzBaDpmmo9ljV/VKwavdeJZD9DuDaoEhqQTo5JJBxN/kM
W3VSIUoVUfsGxy05Rl1ykOhV9YHh79rG+i5U5+3CJaNrG2Q97GvIMPDh7J05MuadyDiCEEHPYlKg
3GwDzSjsOpJ6wfNsEnAknOjij1w8mrysMNSCB6SRacku1a6m7GvPyyldsMUyzW7eNZbs0WENzklZ
OpsYtS2alPGWiWxvW1E9lLVA52MgbJfzr0b2V1uxbs3smZCHfwkT2jM9+grNDezUcieGozPVB8fj
ZAOLeZM6UKKTYY8WPHhy/eyqnDk0LHhvuDecMx6nieHSFy2GuYH9nsVo4SFtbSDt2qCXjJZJrOFz
vm+98w+vtosIUumPKPlCEV9jIteewIp7JEkBOvOzIYAmIBtY5yiNVV4M8gkVE7SBHOQVexCSOpYN
VZxu1a/JRLt7lHC2+FKpW72UvbiVE1MgDtXrUiKFpddyT1wX00uApzNFo9H54sMjw2OSx+EpHJBS
q9jHNXJSvo1MR/2j7rwbvP9f+cS0daT55o++uaOUT697wYy7SgLYzyOveCr5Ds/G+4b04ODWxYVE
s985boRxHzICvVL41dvero9KkJF1sgcdrnYixVfFZV/cLbOoTlo7BUIlM5zAQDGXkbCfvHul2Szl
q93L4bVsULmwkT6wF/ljLkZqUHL8nkZyG2fiEiG78S3aK9M/dL0xfgKJcU9ZtD6RfCe7dEy+yG4w
70DFjveG9O6yJA9p56d3djMcGwyqHqJmMncBpvbb3o7cnZvHwIQxH0KbCYYvZjbH0oAYY90CdNgE
hO6tPeVvCVspXl9ITSEcNwOLA4GeH81mafYM6GTTT2Vy7ApZIWhmmDuRNPNutud9lYlzGzsPGDC8
ltTuN/63NSd3GfYIG+575WszYQsy0wQVyKEAS1O+9ewnb2pL2JbVYyaQlvbgUtVxvUNLB5BrHhf7
ZJY3K5krmIj1rsl6OFCFejItlE08v9kUdhfduUVz17iqOSgBTUT087BHHwpjv6b/aYziquAQgm3p
D4mTBMepLu7g4FJz9bKXIGcUFTeJsC7IMeZnO7GjZmaHVzdiWSjUCUr8mIVgJ/vh+T/6ie3DVKN1
QDxUAVF9bB0L+1Caz4nRVlsr3cFiABI7uV9cA0USGhaEVFFGoBWRmDROz9QXzP85cE9DkaHHWcVH
3+GEAUaTuHd42kGRLWCgKYhAlwTZ7jMu570XALtf5gD9aPp9KCuqXdRmJuamFWxsAQAR71TvFCMT
Nvpzcx8jhImxvGJHmg5q7mBoBu0jykUZohr1vCt7d2f1mb/v/BmaxTBohHe/XRaQPTRfCaNkvitl
AkbERs9c1ubO9+P2NOLO10FIbTpgtwEV/+OovFNlYBcJpBw5xDicd6I20ZJGGwRjjmAP+uY7KhcM
J24qFpacXfT9EfB+svcEGlGtT3tryI/rTlc6FUmmBqiKDnFuDVtdWvTOI+oELGfBMSzLF7uhub5g
O5TIyDmpAC1WdoUjrXbNAY4fAjhtFMrf8rApDvPQfc8bIzzMEfqkhZ1hS9oH0Ie+NAJXJNMeDpnV
ERT1SXR0sTCRvfgk/Sw5kL2JQ5gMD2Lu3gIMaLdzMTRAwbXpFGbB8DGZT0qe5BQRINId3FjKwZ+W
QYDGIsG7ZQ/HQQXYmtNll4F1w6QAg8WZMN0gTPbgE27mOn/XG+Zv1SXEpaOKHiXxTwrVfsNcR2fP
/Tx4GtSKjpvQQUHm04PCO+quMhr2d5s4C4IHjkuIbqKfD7QhDo5r2ApUfx/VszYi/5z3qF2HZDPp
0NeHFrW2KYCVa0JjMayJKwWpTOV/kxHjbdd7AvjmU1VWT6xJn4FeXddQt09JM6XdU/lO0pstCd6y
qH8B3FDZv/qZ743O4ntQH3WkjOT6rYSC5MKl2wqYUMfEbEtYt1891g4WwXAz4de0XxxsV/gvsPnS
WYvuRouczICMKLaW4aORY40WlHxUj6iUFY2iyZm9tyWBRoH0hYV4wwk9Ytm297HcuySmBw3DSF1k
lQZX8feJLpCaYdkIjX2Ip08Iy2hjWPQeDR4jqAsNV2ZPVPouxBLFbZX4b2GXfl8gVXlpa2wjJ3u3
Xe7/uHRknORpGBSnoBVBIKY5mB8ykqNdcnOr/Mkfpuvie6+FFFdMTj/gorAs9ftBNtcq1FPMW24e
+/S2ThrELGsYJ6p59XQaMmINVptlczKaPD9YEvNhCPB3zoAWsO+CemkknukJSlAuQsfkl76HLGxI
rke6EklSU0ffWSPj8FtI1ZfPyJfCxiL5Ql0OrGwXboOFDVWnpaAHvtn9CVtFnimiaesIjVSXbWC7
36VFvpM1dPUWXdr1spWk619ZES1asgWsM062Yz5iLVcBT9TSm1rJ2hYg4PPgtGpBWsXwAvZh3BSx
dYqc8cUZ57ukJThWPjeeyJ4EDSvz5MMIAky01QAJnbinyKNLVFQPolJkpt1wBzjstj4DpRVyHG2E
qRGzg15Xy0rnFjo/NiFdugiCqUIBHm/hp8kQrLnvoE22ZslOjqKYb1xNj1BLmBSrF+ahNeQMLn0R
dlftAp3alqJ40MEU9wkFWp2s1im6Ad6bn6LsbgBKLG37XjTMic6bn1GWvQfdcJdn/aNNGWK2aOLP
/MsMFOdG/2ldUPSi4ftYvbkC30JgrruUMVI68VNASc+xxalS8ls94BVdWxMSCAS7sN3eHZ2ijxEh
Wfh5Lb+tF2/pPad2Ga+gQt9hcqNvltgfYC93Y8W/NLKCOm+gzlSedb6LIUvHgM8ScQ0RKgd3j4GB
9TxZiaAEMz2gng4g0XuEKQZ+tHrTC4ZCnoQuXGay2vgTasKJ0zJIuT1GQ6Ij8+6eQIMgmFxPSSKr
5nWtJoO4cdjqvxlSUDyzSS8zd77T+zKyprD/yl/twJzWSf1QEbIri24FflT3LhJfvei1REE1A2yB
PRs7wb4nE2YEa0EsJwGTcrRMXPP0rF10dQwpl5810pHbdcxLp8GJYZ1oB4lgg+q+ZRMJiF5o689l
Mvxsm+FFLyX6qcaLOonKe5/y+D214PBm26gTwCrzkmXGeJzR5DSDat4tCV9blyCGjtkTTdOL53/K
VPyjsQ5LSVWlFXbErn4OFUsGipGsy+HztExf9NcUhq4psyjWvbh6kmKmb/DsdeFSdTbZJCbnZfpm
MzsaQaFixHgA8DA719obcHokdcIe7kQYOlAvrOXWGPh+1PkLdJHDMk7Q5Jn+E4E68r3lGdsXAy4k
QpQWIn0YsVxSk6LXUNLap3Ho5uQduuDjRejVuVQ1xMhVx51xptVztAgSfT201wOuihSnAD4idgcZ
jz7vHJ9ELq6TFv+Ba855gQqJcXryRT7v18JC/Cn3MKAKbdltm5GBF8GKpIxUdNuaAY5gRWXT3NeR
gFKWRWRGnT2j6lHgkbhWPJwAb/lWXWlTHwZqJ8LTuTWj0sY6F5nKI2psZOtr+Sw9JoEDtlGiOIGA
2NyxqgfcnNTma/IVp3b8TvFw37QwsRQdcGUR+BVW8aWHerPOhz50eYQtmX1CQoUW7U4U4qe39ORC
zcyZs/6gqY+e/OwI+yR7WIE0CJh+KCw5IUZQa6odgqfE6PRiUWMcKnK2ecJWBGvIUKf37PdDE32I
iIXbAwatRtIiIbNzO6qXfMRKuIavbFD8R0vCjRDqnja1jqg9qrBrphXpUlk+sTKU4L+Q0oDSrfdH
Gi4065nXhcGum1B0K7370SA9SmNWAxERvZX4JQ11RHEq5oF4OUOyWWwWUip3BfpEcVKfSE8NPEzg
qbGFHhva9AhbaZDZnLxCgMS78Tw6KIm3WW7sLBJk06meY5xhN2UPDyHsrnbK325YXof0rY8ggg4d
S0zu5T/LdrCua+5ZLgJamoSC1HGLer94a4FojilYuzlUxjbvC+i5nv/uWwURwzVy3Ks7FR9rlcYw
+NJtnuyaWhD7m1LikmZu4W6GWzSdf9vsCBUzSCoMW4/UOPCwXk1TwlO0/v0YHadAl+SK0GXQpPKX
zEh5W4T08PrG3F0XxOoa0czW4d7BOKHsRIyMovxTlRb+QS8lqy9tHdBDiq3yszuJDzVhb67R/RVV
BFwsPtL6CYBavEkXKkoLwKClf6wNUu+wykiicgADUEQoJ8y4dOKXtObMIP4pOeu9LROE0b0vfjUd
TDxdrF50acr2mJilk+FjUD1SZdjQrC42olO7NgoOOLqm/Ap6cK4q3rUPnkTrwpAKTiP/rjNsctR6
eVyjufWLEnrNuxoYNUkqEg4TKaZ+6E7PH3WN4xDZyXNkNS+drL8HNBiPefNgzeZX5ASoN9AECCM8
yhL00J3YAfOf4tmo+yTCJboekSooI8DQjPope2kyGM6GzJmVTXnsyvkrDgIEd35yXYLn0QcqWwOd
u3Ny8tBe2OVFPXTspSylLVJ7ZXFJ+WoXdzqbsiYpaOefoeN/NtyyPpCeH70I1Q83gDXSBMWXusGO
pkYjGAf4STK0tNRsUSIa1/yoc0McYu8R/+sz6uRfl0j6W5w1UHnsO3Qao/pcZr4BgzoddljDYraT
2A+TOajX2SzeCsj6RuFNp0wLUwLWWLzppQ5iY+9TvtsmpgG9Ya5RxauM9obx9jJ5lyrESLFaHLxp
nDzFqdi9w6x3p2DaHsyhuQ5ZjhhHPtSHzMapUgDpQZ1TeRhP5t0htwgbUjU9dolj3oMy2sQD+qqm
pDNXh+FwitLxU6sccS4S4NmE26RH7wiIubtQvnko53sFOPSuNr71FSQlC54+mkASVX4z+4yCIXY4
yMndW9jUIcdXPpWjhJyFOsmLaFR/WN19VtpOpgk93uI16PihuG1P/mU9hBav1FdMuqwLY0H88+BB
CerTmfAfCRQKHahIHyB7PQNJFZf1IDQsy2PmoFlRnVe6EQzVR1xfo/08GNAowcbF1kj9IKZeLLRd
1soaGk1WuxD5xp2osIvp8vzHyr9Thfm1rGkoIBxs7Qu84jbVaBWX9ZBk4degnYO97TTeZZLxHw/r
ZymmMvu4yb4nwHDnvJrP3E330heje1lf/eWtEysHDHN7SSp8C11oXHsRQIs1ytS8/H6oR2CFAH3S
/dCElHCaKenQZYPrB57bMwZ1wsi0YvY3Ixx8n1XASe6zyHnFKUEexkAdJmea9iZMsNUnbD2oGFxb
2+l5RcF///sP0pAT5ZkGfRsOUh76QLnf/u2V0kaF6L7xoT/q2qRpu8zWpHkKDJPmXm2+dJllvsBv
QmWvpDQYh0iuIMR7n9nJmyPa5t7t8XQfDTgXRm5GF57SS9VH2wLGyKsp2nt+PF3BlsWYaebpOcgH
RSGyhIgscSCRZes8e5ZhPycxQGeBBtAeCGa56y2vO7hEBCw6c4CXkZI9A0q/pdDePI2cY303jZ61
p8Jv7MagxBdXcTnRONcvi1PUL7Pr+pTGqVOsn/mkYX2gxBPQqykzK1guV4piyPOhKOmaVf6Y7CZS
Q+30GQ9U98HxQkjWfmydMgTlb/3SK+OfFoCrvdD2aqV2W1tfDfop/OEzU6BbEblfMLWJMasIFXpL
/lfD9PvDFGTNHR5e0V2BoRzyfJdBH9ZX0xC/UjiDPlOzg/sdgmORyD9SGu37jLbhZf1oPZhZ8M+3
ECuRzUS/CkHqIj9jzI0m9syEivF5sp6zgVFuVz2S27l7nZ+DPhzoNnGQ8/yD7cgFVryEr7iZV2P7
6iG6CNtuPiEntbf1LP4NNDkH5hG95fum6CKGH/LKRtkfqLjjpmLxiR3ZxP+eue+nq6/a7M5zKIc7
bdCinBFFu7jR8Wm7B6AW4QcG0Q9laYPSHUjwMTGx8kwwYgaYPGRCQqLTDMRcLzRVWB2TTAWAwpvU
wmM6jHe1jbIJUmYWDCb7Gks4QXK0T9A3az+T4HU7GDMWXpJiCHAe408JlO4OaSEfVdrHd1kOmjRZ
ICsNiwHbUJQ/moZzz0dXmVyCC/FgRUlHNvaChIT8zJTugGgBBBNKEdO2DBMsOhbTvayv1kPotv98
m3i1fSgCyc6pzrNf4xzw/7g7j+XIkSyLfhHa4IBDbUNrBoMqyQ2MzExCK4fG189B1LRNVXVb9342
tEymYCg4nrj33NmzGoKlOoyzm/X+q/v3rOAFgsy0Z3rscZ8bZoBAhCmjJtxlYRDbgBfbAq8k6g/w
dUcrcrhFj921DKMfaYhR0RwUhh6cKCJoXozE4Z3HMT+OOrEkZsrgoQ9OfuQeDJJjl3bjQ5DxLIZ0
drCXtDx5ijQ/KvUv35VoUI91rO/CYvjwqvJ1spo39IX+EhgTiQoMMjXqkMNoUMIHo/liocuEqapi
ThLQCTkzDCKhmHvID91Att119a+KorxRabsFyVquv81Sw9xJAG3fu9Y+HA17LRxkZNDJXdspV0VC
eoLn1D9iK/uqbfeLxgQ4jwOhpw2+hsoH96QAKte3PMDyUEwW+5BhE2jhfn4CmLa36bJ0uSSG0Nze
CfLxSHHburizUF48N4R4M2RZll2wiTiQyRvlbKu8pTCdC7y7TaLsjyg139XEf6ImEtIGbnM96tso
ZNQorOwtKAMcWqH7bHjBFwL3L9DLzL0eo8QGrBlQwSE5hymcqR/kUJwm8zBVBss4g32vnamNNc0R
XmNjnLIi+sEpdE70kERN0CypU5Vbo22vRlUShzS0426CTJcpDWFq5+MyjnCZzygcdnHdQj2SDd6v
qWbVabKZgLOK+o4NDKn3KY/U2lVe6Mf5aYRzI5DGz52j0JSzU5YDAGL2dT6Ww2Vc7DJfPQq9I7CE
9uk+0Yu94HseBQ33hkpnwuJm+bIxsEh1cyie1b8qT8c1q8+cXsYQjU8DaS4tGh0DLfcCyyBFp6Ou
SQXFzE4+I09/MikWmR3SM0NLWkYOCLSOuQCwY6pGpAQtY6E0Sj+NytUWO1l5h/+st5GzxOwvUjBP
pytA1oSBwDCF/Ju+qJ6mQLY14ysT8izIPZOBCwQfManFwI7EKbMvKj2fNibldpYxn5hHTR4LtRaG
sBcC1qipuhlQRPgT587g/lLCqIKQT5ZCvw8M2llKnnksXF+G2GbLbNFctj79Nnjdvhu/bZMPQRtT
E+rOLiow9vVMe4rYFpu6eie36XPAgrDU+nl0ALuN45qSH3BOq51sZCz/+UURfwN+Snd+UdCQCkda
s/7x77q8gBBMl5HITmUCmNR4VAkt6/yQogHOinOc+l3gqdUwEDjzn3+28W9+Nvw5gx8qEEB5f4eN
1rKzYHaU6a6cN96ZT//FDxLhq8WYQTOsS4HZwUYtMg7iFbrR3usx+tOFsRbFuIGGXUlAGehaxrYh
PdDbD5KRz39+lPa/iMI8XeiO5bmu7pkmS8O/ytJyBQBJ2gkfG5dHGTY0iIBt+gXHMM0kDHMELrhe
S5voAqg4n7NkDPP09yzmAGLGE8vZjrQpYD46YrQGn+bcy7kp6k+nyD+JjvgkMvObz8RGGhRlQRyi
eoefUFzvEsRAn/v2eRzYVPJS/YhH0B9DQFN412nQJnyzCLZXThpim6CRh3pUbmNuuME0HJP5Ubpm
aCzrbvbHqvSMZ3fXj4T4ZFZ3G7PwN/mAD++end7mho05z6et+luq6plx/WbMQ8bIBh+TU98Sxjyx
elTm+JQO4e4/v9bC/BdxLC82dF040g652/8iWC2HqNBcRh+YBRPsbbpco1Gl+531Jmo+yWQ9q6Ky
cs+MplsQNAuqGajFRXTQYQa94HbARNl1IirjtKxJrY36XY3XCgea5CbMPGfKUoeUh4D5ifK6m/RZ
AJeiOE21l206ffrOJq3jcGuKjV2NgMjm9yRkYmEG4TILP4NaQwgnmFeDLfqcF4p5xJAs7jn7FT2K
jkZlYWZUXSA9F2ZsgJ9k+saYoVCM22xuoeu4ufYhi6lEwDLIivSHM9ERs9P+zGYbMHj5JbRFxJe+
Q5KcQ1U4/3mY8uW+b22132nclxtmDppoiDrJm58Z+Fi2DFlmUCmAFu+jbajnn63BuDEz9a0bNqy8
iBnPg06HVOPMq5GILOFcf2lGXmCDiY9kNJcY6qQx5ELDwLO2vOZ2n7WXWnGRTrIPS+03Fg0oKURD
rgrfehcd5Z4PR7OJExosHV1ZHdRLxbp3kWP01DIDKFtclRvWJcBsYrzKn4YZj4ce2dQSpvCrxR+y
ITgERf8le8Cwdr7xZXs2S2dfziIBO+I+ARhtR6L5R5Bxnc8PtdoHRfgbquuNXOnuAQcThuyWsOCu
HV5NH+fLAM086Rt1ALX+8l8+rv/mjiIswxY6TgDLg5n816MhaNGYSK1Odub8lOe7gcP3qOG8X1pz
zB2gIyGmLhQ5uKuLeXk3L8yKWUknZw1D1aT/Rb/7r4pvz4QebVhcRwYTSeNvD6kZ7d4uIxHtUit4
L7P4Svm8n0ffaU8yiBr3/qw4K/rudZZekVjz6evVm+la/+W1+TeHu+mhtzawSEgkkX+XnrdR2/l2
XkS7BoA+yhuuKlJT4ho680yURSn+U9GqdZP101bsXwIk5/U837Bn/Rh6iiVe3pxsUPdZb6NnwDug
PKhjl1E5/BclrvcvMnmASpw5KOQ9IUz5dx0uBbZkDd6HuyGJ/RUwQlLdo5Xe1TFUdWNeZt9pVwQc
WrxtZEMfQ8PvD44uFagbxjdedBqTqF+3kZut0U/g3JynURhtOXpltGLOai70GfRatN4r0ScIHvQ+
o3nMC21Rdl4NmWR4yca4IK8LVayREZ7sJxJYkeW9evRChn4z1JMGKmN9n4nDAePuo6adkZgrJn3e
uusZrKVvpdUku7TK23UJj2vDZbFsUFa+2JmxsTPvYmPePnsdAO6RvYUGXzKQpX2IFZeNWRHqaAhB
KLqnvamyTok77BiuevqPMUWsq5kwB1vIjogncmZqrqc9A9T61rlHhEZ47WwO5CnPn7wQbVRgZiNs
KG3v6dYVC/K3VehYvc2dH6cKfChoj7EY4k1lq3AJPPtUeWV5S0c8ZnbCaZWNzbBTUfS76aPij+rj
/62jSaA/+NPxNGPt/wad/8lh/Zn/xcz0xz/6J3Te+IcUhucICAyWa+gmBfA/ufP6P6TOp9+SOCRw
QNko1fP/pc+7/xAUiTDpPdPWmbDwKP7PzQQXUDed2cvyB7P+n0z86x+F9x+Ufyj8//v7P3uLgNz+
tUDHdECXIE2CgVxdSt2cK7E/yeErsggbZp7iqPniqVFVcfanjgGqacGL8b4GnNYHvQU76aSNvi4w
hD+oaoRgObFgmH/XisKFSOA9jqmSj4AHflTF1B/vv7OGlBm4CLONKIOfMtN/50b9WGiaPIXMpJaT
KEFN0NAfjN5et2xxj2DyrAWbLnQ9s+B8tDKxM6u8ug1D917iYj46dneriSR/MCj6X/yY7RC0wfoA
yR/xep898FpfEXYNt9yxEWPaPpsRTwfkotrMPza4GSyE5g/SYEEIqIV5SvAorLvjIoe4ZtVo9+Bg
fdpNtcu4Ejdm2MGWG0T+RPpUyN7EJaR4TiRFjMO6yjHl48R5SUCPfe18Q3uCB0jBWeuPA/ONY2Rp
POjqpw3y4cnJZL+d4rRdxRn7i8oYPwLoA0sPPim0JAu2UGYritLh2BjhTM6o7fUY691TFsBkrFzv
5La4rwFnZ3u/Ax/D28d6yqSldseuWQm/tkAkxeGJKcpDyZpX5Q2Eq0brLgXteymD/DcsN9JY+9p7
cieS6w0DkjkRQYs6ifWHwvDt1T32MuqQueOL7E52Yz/ZpFGCashI9rBF/pAX+KeczD4Nzci5Erkn
nASHPCSDrbUYqhf89Qv5850WqCv7ckLvNcwRMWnHhoYJmWfHbiGwr/bE2xJawSN+zeScOR156rpz
s3rSimyjuaC+HtaaiXBA6y3rEYXstrPiGASU9pGO4H2bxquO/uiyrqteITIVRwGue8ms89ZXXr+E
HNksxi5xITCQj8MU3dh3blDjKIc2TTLJUo66uNYAP5bor5CA5cQYjCaf7bL/Lx3x34sFg8YOVx1H
AusCy6Je+OsF59YEIvhqUsfephjsfJoINHAn2JuA9tvoXOttuLfM6KkJA7Enof5d+qSHhiT3skhA
kfGnA+vfnACGMOaf+KcenUckdTH3ovjkbI+T4K+PSGMCU8JzCo4g/Pt9mmSglti0LNOyp8LL5F5n
AsE1WSdLt7U/MqFrj9BxjqoTi8oz1Rs5sfbSBx3dpJl7hYXGxC/zg49e9iebzpt4mP7d4X2DVRQH
z95PpmLjSpKReuxa9mcC495CigT+buySX1BDw2HFuewa/gU81DMr8FVVwOduZiZ/YJfdKvAQhxBe
3RNFbLUL6dDvNVY7PThjfO7abAeuzsFYj7owh3CeSvsYdkgadNFgLFLBcJH6vjH97EujHFrpvuZs
bS08K3jRz0HbnEYRkkXgO+7S1Ttmwokw91LY50QTwZnyNAEUgba2LcPmnCmEp6P2AV5jvLnKXFtK
f02MWJ4KoBq2ocnrpECp+iJcMshzN54HaSkujWdQKwVgfEn0zV4E/W0ojXhHkxLSkUJHkeGwF5pD
9Hj/nflms2V0+iKUzcUdCdb9pgZJwAsv4+zXaUGrH1k1ncg6RH6XvWdZA56lz621TL1mxab306ON
Buo32dukbd8cm4EmQTq49HrYMZkH/LrpgoUDoH0ZNuFKy2oQwxM0lBoLkBsgHVSJCeTcadcUjnse
UrEjmJKQC2TiONMjJjn9cBomYuAJVkdf01a4qh2xMET3i5zlmb2BYKIJp6UQgVwbGaQSHYx/aMXF
kYpwB/elxtfigkiwyFqfF6ysG94pJPWtZjNCTgNIzZLF7appJm2JR54xI9s/tGhcI8rSdhPJJ6va
H9+6MMKoMsabppPYDum4YIrBtWP/YPiIF1CUeUjwG/btdAcSLOc0PvOcHsiweJKMtKHgIU8EHn9J
J5wXaTuISyoZR8yBUg6YDkrthgGhJ6ON4aPWFMZrV41oa7g6yLv3oasrotNYHCyNwmuOoa7vClJl
TpbvsM2PAb716CncNHMIAfRweVmgYYUHutt9qdgj7FNvjKlo/U/LI5Es8IKlKkW4pYm1CfF40lo6
4zR0qrOkzWszL7lZOWlq6Btzr/C2HrRWfBFKEBvmdttBVuuirJ/rRgw3lwxOR+MO4BNnch5nohOU
mL0m2TcPpfVkDkI+4HksxWTuaxNTVmUAg514nknkP1PVvxKZBSXQzLdMTaN1FRfFacTtKoYlMW7D
NQWUuxyT/AKzXFv5hu6t/Tx6JZ4Ko5hdcjng+lvFMYwzJ2TKUI/4mUocNMXsxQhrcGNaF+WQlqgF
yN4F+0RIaZYTJl9zl6oGZT0FisIWkQ6GofSRmgQWl9Cp4iEurMdx8GAiFy9BN37JslU7aQbXmFHq
okFhA7djvA0syraVTD8YpgMCm0+ealIfoe4W6y7U5gmzeu1y76UG1LsQ5YRnIicJvp9fh0JZRx1t
I5mnANJhgG4t/9lpfzDlAAIhro0Ogg7xJxqCFswVOHAX5XizjlG2oEmJTkWIpypMNWtLQu5P8uPl
xfyZTUZBzZCtWkJqpCW++yjjs4jswqrDX2Bq7bU3X4y5719DW+1EHoNn7Jg+0H4s72dcmRAyqyRF
Ru2Yp3LomuPY0KIOqPQzYcEs6tVH0ffxTsuWdonRQOnNR5kV1QpWNBq2KncXcWdsk5HRqDeSVBrP
V64hR7YS9rQue6xjfp+z7L5ZaAM2rV6TQjdYF2jXzuZ+RWZzsMQYFhfHUYeypqBSjKh3wKcuBQEd
j52CryQndSpB99KajxWC8MBGQtj8Jjy1vmRtC/mtBUZilBdfCfeKxs67uu6IsC+AbiZ7iKSd2Z7G
Fs66HGEQzi1exWJhhOTn+mZys0ftKMuxPqYBJWwRhfvGK8elg+hrQTwrwey29+ynpr3L0TAgXHRO
zA2QtBgrJyZiIw9y4wwWjNXQFLJOCTX2WvDqMhfTHKR2azO2zncPC5NRZTKnFkT6scvN36RaxrsE
QcRaCsJJbS9wNhaUlxVViQ+b28oPaeAC7mmDX4mX5I9VwpjbL4p3EMLxQZntIxRBphocJheVWsYx
IgYdVUkjTnQP+1QOQNqJVRI1cy2ITQynkP4V+QVTSbyv2ReYWXqoU8NfQ28pjo3ER8Wq6lObWgLf
bfwq7eQEVyfwziNSCjj6dn2adzDMhRtuRg95OIyrsDbc1ajj36laaS0mRKHgekccQKK89HpYnYEz
SNCm/WfbEDuM0rted01jrK0AOWLkNiebM23jdn2MzSnpl3pHLDSZS/Uqc0NuEBJsI64QnpvGxSg1
mHSOUrCwY8Z5OVFuJy3uH7Uiclb338EUhWjllNGWWw2LbG6xT6kREoBCVmsFY26bg6gBAjIs+Iwl
zBU4y0Uw7GHb+4/MySwdRKPr+m9ZiaJ8BCa/aQb9QdfRzk0xGqbJcvG0surtUPnDgKMt6WocEnkg
X0b1UbLKWRfzARvNR20bkGdvT5a+9LiU9qIdf0A2BtLuwvuUpdj0tYFeMK6JpqhabvEKy0gY3prG
/Z2QPHFMDE0818g5WpiRp5SSlrpF/RJxSfCwIy6lKZ55OPEuT6LfQ6A3tP3W3kxC3sEB6HoQVC91
KdDqyWYeIfvNtq9QNXfz2x4hqbkgXXxN+rZccRTpzE2QdXuXptL2s81Smsl3pOOBCcNxq/NZZWjJ
wisMEWEm3Awm8ZP1ODJ7t9oy115rXGRchMRTNAPCEV7cERRd6uTajVsXwmCB5FK/6hy7Ozkx0oAO
NWtKUmdvedk7kCR1rCL7cQqr/FaqhDvg0Mp1QSYCdWdJF+YNt0gH4iwYklzMlEE/fEI0/oHasAo0
X/AArT3yOiOvaK4YX1Ae2XG0CWddyP1Lm+u/ijjmr2shDZgKRohlYNi77Bi30LJG/oelMbGEI91o
qQ3Sn+UIpGoM2Im2Tc2kpbGt4vRHA6kiZ7ohaooiC7NSy325jKYMVR/24YhqcMVKtmY2ZMpZ+z7s
QpIJFrFrBLvObx5ShZCvBOK5Yk5NoGRJxHg22s2Oufhv37e9pdZ1PX8VsZMNF3OP55+9gQF4NmrL
9/unkgSY8dr14SnRrQevrMprWM2q0MEqN4Y1fIV0SMu4UaT8KN1AxELlXcqxZFFfvRl0dyz/QQdR
XZcHF6446DZbfvLIeHgN0aEBNf0KUGy2jbsRuWc6hpvJZOI2H/1EQ+MTaOe9i5FgEe9t2tByFQ69
z33LLI5FTlyLk5dAMMNi/qRPO0/Lvnzdqy/IFFvS9C7K3Y96Uq3NhNKczcjNBOyLuiE9Bpr3c2gN
/SBV9BtN5RctrmQXWjk7MhDJp3DddVyy4BxUTBQH/gmoO2by0ZMWAmTXXQaG7nCT41Lm+/ZWNRgx
bL8lAw2zAcnFjOpg95hdJ05da3wJgEVaIL2lORJv2paYFdnHTCwVsLo4Ed7pLpSYD3RqK8slT7uw
bYbInYHyg2xwEsYC7jyYJ+u680/WB/bQ/tLn4sZQ+qARAkuMTx5sdDgfqVUUr1YRDUs/J+NrUo6J
CxAzQLo2H4vGdncwVadtgboCAQfLbA1sBhDwUWQV03nKD+4V5uEnGaf6Je2CcCW9yl7lNme70U77
iLhsLAjBe5W56gm251Pjjih0qjleundOJi/WmgbfwOUeQGObVVBOELNEl/KbdyU6VGUiVtmc0hqQ
KzOJflO0LGoNAhf3Vpg9Ehb16keFvTQ6lN+xPV8FHnlZYL/GlZdVX35SmyerRflfS+co8EZfml1H
5vs57cnbKaDHgsvR6hOD/XPR+gSL9s4neDHn0fKNDBPfvIo0LP2sU3NvyL1LQUheG4L/FlGtQgJE
uLzNLJKvVLlPKcRUx1D7IW8u1ADJybVgYkf1wyjMEKVhMl51BjkCtv0BiwoBazlqFj6b9P/p2cpU
eewtQKrEGx6tSlpnkUARuFdzueEjBouDc+o7+say6RwwnpHfQe2+znQz2jpj7Z10HGd97Irj/csU
rRUi8gc/xLarYgOxcVMsAVrrOzunqY2N/ldicCVhmAZlQG01WKF263NCAXsWftt6HrtF5Tz4IomU
WoHhjaeYZ1Pw7DFAdEdVABv23aTgnLLDYzTE0fH+q0qQ7NhF6cGTDQkDSIqRZhfViQrN3ZlCPESR
Ht+YT+YPLLro0DgIlkGM5N/ge1gN2k/TjxPQ+m1CTESoVmZL80hG1sZBRPJQoag6+UZD3HUnBmpR
LUyPlPoQLZErLpUbA2TTJ/+gYPnAI25qlxI9/jnZsSRxO89uDECJ0hlbsTYaLWALsowqhL0y99/9
tsEJHM5XVm57Kznj8FuLNqJzKjDfytCe+yR/o9Jt0SWNiMkzRK58JJcpOS5rYAHjg8gmNRuYIvRF
VXYEHY2JCP2rVpAWQhC4udQ9RXyfJ45uaGQP/Tz00gbz0g0ksxIYFWyjNoieA8QdJCHxWLRID585
pafTWAS/4CxFzpNeOc5TWLGe00SOOG+01FKB6d9yG48fi5EAScPsjnqR0qkozsYxXs3CuQ80qGSs
WRYpsXZXbFHwGdfW9Z86OnZ0d168Ax2Af2AotH2SuPv7k47NZFMECPdGZZxxXInz/bPSCLGnG8bP
bZTXEsfv4j6ELA07OU6MMlbAy3/58PMW1MnprvJJWfHBmub9le5rEUwkSxAuqaD1uiP1shOvGAZS
BtfEQ1cvk6Omk2IaQKyMffMhKSwrSyxkoekbUXnyVJ2b5nc8hcUpIj1lSdgubmvN4MarsnirKL1W
VhQ5x8LyFcQHkOhecIbDsGBKmJwcI8bz5ib+cmgHklZclDBlwFMSEehAj/AsGCf1M15j1g9D0uxq
NV3Q+eFOTv3+zCbLX0pwcURr4Q1LEW+fTT0uVzq4gBVoi0wuItS4U+ffwPe5p0RKtUs50LnbgiYI
J/E7z7zyWPdpugoj2qS0E9rWb81VHnvZMR0an7ErMRw9y9/j/YssjGY79f2T1RnOset1pPbZ0O7u
BYhLXssUqGxV1wOiSdHwwyexZ0sbQNqGfz0b17dUKWYWixXSld+ll9/gtB77XDOXnKifgckSLmI2
vja4Q8Ejh1SeBLuaoQf4QtPdA7rMdvB3HD7dXbSRplWxx7ngG6thRFQvqoRZJHrvJc/OBmJd5Ftx
cMlyIc6Whr9y0JwdtwwDNT4naJXU7nUikI16131sHRzVEDOTkzeFSIIi81ip8kGFVnEEjffDLEna
dr2e3CO2l3ejKGFqRAMVz6QikrhDI1nUGX1ji7nDZaBT1zS3Wkbwkmxy5IM8/XpkklrYxWdUT78L
TH8br37TBjSf0KP2phmd/UCvNiMmj0VGiM8yju1pOxWavRzTNtxNBdGkiPPvTAjScfZE+JmnQuse
mzyMzlaQ/wgJGKXy9D6tucXL0mU6l9IDwVm8xhkbhXitbH/lc5c/5Mfa6pkpxPTqsjKYN/l8aLMA
nLFknN2yqtlw0CAB5xgHRtXgf47YujuWUW3p44yNi5x91afauqVSfonR46F+hAdcmPpzYKF8rUsy
J1VZkDw+v/+UbiPOoolsAlm+aV2Tb8G80AqlXbxBZ07dbL6iB2kexiy9dExBT57j0t0HxmlKWS9A
tpbrMq3N85i7G9H2cqt5uaSpYJCpEouZCeZatAO4x7hXPrCy7RNISryO5p5KcLjCzl+VmioR8RPk
Srz6d2/Y1bnmZKrbmazOpBPzAYK7UO+tQwbvRroEeDJLildhz0GoWoej0nTJws3VSrNyLBwuwOrO
Z1BZRuYzENGRjFxyV2MtDJdB61QkDhqYZcItbUKPox0NmpXEaheNPLiRWF3d6w61D9dfBEwxqXSi
w9oUerDvO/OHm+jTRUn7lmcJwFQ9eLVCy+Kt9TAea0z3GvTPoIf8X8QXrOiHuWfpmdoNiH+WnlWR
/Jsz5lowbNeWSexw37UZL7lMhr+dXFQnLQ20p5bljl2gT78PU1q/+sHa41YOSbeeOoJlEZwtgA9g
LbJz4sdeMSjKPTm3PTE/lFbSLn6ZKjqMIxZnwL/NKtc052BVTbYSIdg1NKvzFBSVZ+CjJivEday8
ELsTYSBUM0hqazDvNmMbWzLfYf4OB7oK61Vb9vlasz+SHu1zXXDuIGrOH0l52ASldaDykpvUjwk/
6LIemzijoFhIAmqrCAXbZ9h0/YfXWM8FJ8eUs4iK/bOJ7R/MS7DC7IA3Nqk82kxRvrtGjyfQA+ub
Q4ladeR4kgr63JSCrFTZRMehRWjh95N94HP6Y2CcFTEFvU/uTT7XjiSe0WyiW00+z8qbAB02tLle
YYRLQr28185zLyqZ6B18Ntid6rVjW5BRfZ9ItCZnuBNTbbkx6j4j7fHAs/8iiD2Oanvn6FBwXRxS
J3cCBoOVOtp10vQPoLhOiOxoKtGkPKGKcRdmZeJP9wN42WYbPtWjJCKh94q1Jcry6Mxf0PSeUdA3
+BopWkJjeHSKGoRnikjc4KPTEJgJ5sVvsACLOuZxu9UxhkQxzwRwanl2srf4reYZ2cmbv+S29moT
hjTnFRFrCVrlUsDqbUOO6qZBFC6ScFWb36D4zF3udB+wUFymGZLuqXKmdd8Y4yKtA+fImPTq9zI/
DElZnWrkO/pYBocptj90Lai2RVHGTA8G/7Huozfu/19F1XhPJNSjDMa2uJJUlLtkkgB+wyF9Zrm/
1HAfkfqTz+Mjz9iW7E0XpckDVU5nvoVT8zOpab6pisTBiO1gJbEgb4eEHDWP5JPMbd1F1gjg3aad
raUisi8eiux50rNDZbjZntRZNHJDy/7XZ8WalIX1Qgm067C/rPuu89dTqvvnuFXMZ4wIKHFPtJ3n
Ts81EYVZ7LE2wNq1Q5TkXps4+1Blvwld3Xiu5K/aJdDRCRz9OsXVyeujdFMZ5BejVpljV5mCmVPz
QiqWvzFVybBD9CZx2cWL7vJxJmSRjWYLRTYYph9pZdfApH+Y4DS4pfYl69rMWot+wAM9UqB4YJwz
loEHHb1MzFyTXHj0gA3rSLa0hI7La2DzUqepPryhFP32k4l2kKnbye2Gjc5R+iMvjVsQM7tJ8jJc
Tz03Ft4ibRuVUX3tULUzPjhxdYhzHKEX9v0m2UAEqvZTRLBzOgNX8tC9ET5K8mqnBxtU1eUmHtCj
xjExmQ2AZAfB4EqkKfLH2tQO3Rzacz8lvYYK084j8N9+Vb6XyB8B1E396v6n3DPZi8IGjmV+srUi
WRUsH5flRD8h2wWJmeNDm9GkxW2xrazxCjWm2yP2Ns4dIseYkPEr12G05VKHWIVxAHZo++KHn5U2
oi0SvkQHyNCEngiVPBPWs7RG5tQetXybhxiisPq/WcWvMQxidm0FQ3Bf9pwRVXgM2rDi3p8NR9IY
sfVV7iPtG0NYVoCTGvG8ZpM85zapUei/0JjHGlejozvEZWYn8pASVjbofaIppiCpVP0AWtw86eLb
IMXqvtZOYip8L2mf/SZST27/hkz2amNyX9QcI+Qcuz+7tGH6HU3uAslR80TOo3dkmHPVxulX3+bN
LTDXDPC9lSUrdNuTwYhRxN+Yi+yVqszP3NCfCb4Fwq57yWY1SHSKo0fo8xiMxPsO5gNAn02DSnUL
dPohttonclz3Mc3HGps2anw+5jYxuH5ArHqoiYSVMK1EZdGTa/W5obfltaw3Qtuhj3MOQ83lE+ri
SH8T8bLh8iiwn7l5Vm/BBim/e3SSuEECAJpg7LJfQhckIVLusEqxxdRvRO4OK5HpHwRp+UuW7+5y
iEcu+qhjfaClpLyULWo+hLRp+aGVkcElQ+kiE3KnLJD5fXXSM9iiYWh75/uvgkA7JXXv7QEftPrK
TM1uh77jRx+4+C+YElgmERN2FQas9vly/9X9izbV+qEztB3Jy8ElyDPUYU34qyKLBp51WoWX0u/3
ddGNCFTm70E4Dy993UE7kdwn2LYi/7NtgXHEKcEjUoFd7l+QogWbFj3OH9/zCU7eqIYNiSMHMsUD
gsUp/ad9EGRXPOzx5f++f/+V0GHVTJ0i+srZAGxinNKWbnyw7OIkPZcOrah+cyPniK2cca4hk2Wj
5doq7kjC5P8ngblr0TMzEF5VYHyZsSQ6KV/ywxjBA4HZqpY6kvBOI3ZHkqW7MqZKkUJK8atHpDGD
F8aChQTuKWE0eeqiciV072bbhCmPMop3BieC3zDvYxZ/zXhll4QwUDinlyhnQmb69kdP57Uoi+gF
9uV33kevJvo7On+SJhhNVt5I81wxymlGE7VxxPhdEag6sFrJAKq7BdETRcZ6uv+V5++23X0Kln9t
oMSur7aGwDSZOm8pcUmRCuuNCuyTNzIsprejarNbgqLz4FazR00shxwhr4qXE5OzhaCLI722JdyC
xEAPo68VLotE/4ROVS/Cj1Z8OeyL6KQkxsLBWecVsUGiC+ClxcnFNHKimDrISHmbAi6NrQydiSEW
Q7eTshgepMLuIe33SaSH0XFx44kMSYXrPKZ2yoq3VBdr6ja0rQgogaswW5N+xjra0/a+X4azZ69e
h1b76DMSX6JJx9mathdtNyDIfjOt0kG3Qn0QUzRi82KO16QnByT5rGF4zzGL6GNec+wSHEu8EaNj
C/AM/6eezl1hvUu0kSDG4ivtLNhcFpiPbsqblebbAIrWPA5rRczTQLIgSJmvZPAyDArhXEgTvewJ
Wyx7L2Fss2FrRT2cOenKaGta3/lZKPPX1PsgD+SEWN168kpc01P0axD40ebrQunhEqJNtJCl83MC
BooL4n8oO7PdtpVti34RAXbF5lWiRImSJbmJE/uFSHYS9m2x//o7qFzgnu0cJLgIYMjJ3pYskVW1
1ppzzCz3YwdFeg1tsQgfmR03iJWJMFOzqdlbbXjSDYh7fURxRgrTFvnNjA1cvDiMiVy7o8WDj3Rr
x+KHm0EItZmaymht6Bm4UHq0nlDjDkVkzJ4Rlr4FOGU7j7LaqX0X8F8/jwOOK5C4Jz2d3Y0sZUvd
ZT7HuIM3miXVXZ0OtEAhIU2i/axXmT+JMdmyd/wQtnrg2L7XMxUKYZcdWeFpxsd7tK58AqUGx21p
0HaKZl8sYu+gNfUNxX507ZGJQoQ5aoDYGQ1RvaPOxIdo3PqW7qMZlp4BqHKnCkIpmuSHvbJcJLAo
hpXQOafU610ZkWGk4j23W18X5RVT49awJospfeHsu0x9Zyj5xvua1FdjUrjAUSxvK8BlO7VjQN8r
O6bW7DEVbZRamqvNiVO9wucTIonY9QTlTnomj3EnD9ScJVM2wRCmpmmfDTqAuxFgFD6WcU5vEiIo
+5/QtnXjuh4dNDYcfcXNGrJ9tnSOzXLYl6kJNyepmBua0islyMRljRiFz9mOUcuAnmzQemKriGwC
kFvCXhuAc5inE1IfCK6zSLrick6QN+1Sp95Cfn6snNTchsAXiFPFdpEw1pl7xWQhLJmVlfS3XM24
MA7FgactGGAQUW9GV/3W5UQEaA1H+4xM+yLEQqbU39HpGtuipmm/gHnfFuGnytUPeUEvpYUf6TFw
f8Y+RIjwvqjMfwgWYboyf0XZ9DVjRdvYgsyfGEENJARrP4bqezPT8qGDsWkm4xXsWLyxX4pew62A
Dh7s0sG2u4eqYFQbWjTiILriMao8sZ43zVF0x8QipmDhEK86Y+YP9XuL5GU7dgCSmkU+z2NCIGyJ
krKCsSgSPlRLtfamzI4Udp/TNPumxfAfBItx2c474rpiH+fQyzydGiN801mJPFAkE3QV80mlXR87
NJdNh8o3yb5gColBT+n/1FX0usIVUxenVJqRFUP+0nvhFj/sQdY+ORFA1o5R3b4VVh+RHj0waljO
VQtjhuYQzYh28vqiE/tBGW6ahIWSKmECjUX9VoQpIfQmc/M6rYDsWd9RB7xH1TAerc75OSzuD/AE
2q7Jlf3YOupfnEB3yfq/xWm2bfDn7lYyMAT9W5zWVIXhpHkdBtioPXh1n2urxr1QIr2KR+JLdBAZ
tCXWwNs+3GU5fjriJjMKfQ93b7IzYTsglrRiP+J09GftnPYBza+TUEDuBrpeC5EvIWsf2NVmuMR2
zCwhwFpmHNu1/WW5Sbe3Y3NHi55+fu4+uEafrB0t0AxObO+XhNhKBrOKxrlsJGWQoA7t3PUoUfX5
6S8vcLXXfXz3LJuXhymApVD9IO0bIOz10o3CwKTMi/DCcJoo0aeTJeQ3vHA4NOMEH4yJ450wmlsE
0BjV5c8v4zeNMW+Traq4OhEbQxT/8BlqOACVCOlhgJqGIcWSwYS0vKoQ75XFoTNfP8wadGVYkRP3
56def/S/3wAcZA6fjGOommN/RNE3kWvXqIMBJKwjacm4kFA6ZydGrDdLPjqICVHRSxvk2Z+fWF8/
+w/PrAnWT65c1TLFRwub5hAIXuaFYASVNFdkX0E3Kp4bSu3QRYk/jzBPNDm9lIvzE8Rt6znmDQ8+
p70C19/quCumPPNmXAPntpyg4i/9KU9bgtBF9bWwOMSjdfibPPWjGYxLmnfKUR1bN0wumY/y1Lmg
5eNyMgYD29JfUZZgXBUEFUMHLzPM4UZOFJOC9oBAzwSwsQ31JQfnygg9bIZ5jyoxHfXqDJTxZCuA
Q9tezgfcTY91V3enHv5A36Lfsw3FZ26MiHz5XowOGF+ZMnBgNLEpEFyc8Z2jlbOtLa3oFPVEqvuM
ph84eGsvf/6kfr86HWFRkDmqbRORrX7wGlal2ai801bQ0zfeSG7gjWo0u2bov0iDk2DS0gAmffJz
a2Xq/s/P/bv0lue2NeFSkwgdSfC/V7c81EfU79IKNJBJ5TLJPSJNTCR2SJQObdM/P9vvy5UjbFdz
hLBwCf1mnbI64nZQS1pBois/CEX71GKUunf3M60AcRX++PPz6evy8uEeAPZpqFiZuKzoCfz718ua
oqHzUYkgC0N7lygppNnW16RZbqp+bXasI4Kkou0fKU913ZbIvEhNCyuHJuA6Hm0APx+NqH66i0aL
2k23pUFVNeIYqoRJwhx3QReJayTJu1Lo5P7lN/h9AXXINSUQhUrM4NGHDwiGWTiPuWUGxL7bgN5p
36eyvWm9EwUTIZIHTVO+GAzCLJeXi6Cq37jFRI9tlSOODgqRGvpO2JP4ac4u4wzrAVr2q57U0ctS
fgpFs/h/fsn/5XJ2dfI+NN529vuP77mrg3hYaqEHtBpo8AumHcJpygMKwKMWVppXrtEStMKjQj39
+am1/7LmcSXblkEDmoiNj/uhTfOW5y704E4abcpl3mgOyp0BSIVmMM0nHHJ+0Dqnxq7eMetaNbXt
pE4bNH7DX672jzbrdSnDIGM6RP4IvILG+mr/w9oyqAnEP9fSgtwiV+OuHlpWzc+N6y/2l/oTVTk3
HOdDxVaqv9zZd//av699F5eOQFBnM7D5fVlZAZdqGatBrapv9ARrlCPG/EU4fmHkT0vCCNoQBS3Q
cB3hqCmk4Hw16sfWu50A2MgV7Vur2Yelr8R1ILyWOj/R2tprl5XNASxpnzC4vE6mdoP4TqZuaAaR
22snMCRDIAQWeH1Q/U4QRogfcKHw77RLlEQ7gz7LBsOI2Bdg2tDcWmDPq9z1UrN4Gozu0DdueWIo
sQ7+xK8EXkygJo40cHIYcq0Y2lsuOaa7rcZeppXvqRo9QVuWe0AG5nHUwkMEwoALxUvsaDpHqW75
4+oLjWoFKNMwv0+jcVCg745KkT21Kx2UQ+1ZDuTcosdk2CmpqNJeXXD6D865tPPnLspuvYw1qrNS
+8vl8l82bKzNlKzE5egUEPfF7D8ulxJ8GbH1oQii0XROSyZ8lAbf0lg6j0OnnpwIGUZGeHkPhh0L
uiAKPS1f+ikUR3VpGS4zqIoadMV6n/vAaekToGVkWFK3x74RnyBRgNfoF/0vL1z8fseTbcUqiwvV
dQyyV/99nUf5gGyFM2Bwl4kKNCaLMv8kt158K4r23VHmIM+F/ZAtS4j1KWcmXfa3zjUhStVsp0ho
4FsyyEP5cA5hNtN9NlAPthNYccU4EnVIXzF9jZhW7QamfD4eZSxHNbMGyVhLc78YKXCijaYUJkAx
JvkWMvVAm+rb/WTVUfefixuOKRZGd9J3uZ7QQ2a2DF3aeJwUZiF5+0+L7fPkTTkREDBa+0NDB68d
Z0hr745RY0opEsNDh8Xvx+ne4B2+knkMmBk32KHq0HkJfXz7y5L2wabKIgIjQeCOY0HlJr5bbv/j
qlAbGS+kEosgdw4uzZ6LtLtmh5wNf5G7mtQ77JbaqhrNKpPMzMbWtlOMKCJzCXdps7+s7tpvWyrR
XOv6ioWItc38+HqaRDK4bOcFirkYj7ZEUmHbu6lS20ti0knoHrOOgFO7RvcIHYp0YJTqpc3gDaiy
PPeJFv/lpPv7qs9LwtVkYMh22S0/HqCcRUeTTfMw0OPEQGa6xtdDxSVtABCCRntGR15nW+r8QL9/
Plo51nh10E/wMYy/hAlpv53319eC1lhTCXVkw/6w5he4c+DuqnMgIm1F6IjyKLvGTxgDwpXhQwt1
Hekrc0+vsxTNs3temzLW1yjLAZA1xY25fsj/05teQ7VLMZmkp2Va3v9yXf2+O1kcKNaiBHMTBcLH
0gzgbTJZtT0GSgtQEu+keiwi9Yw6FrwkY8cDDVg4iGj+r2HoHhTXbypubTcp4rOSPBkLJpTRFp/i
qG2P0Ad7Qqad4pzP40O8nxD6PtXNVKye7wu83vqZFaI4MbHEcDTWO71nGa4yWXuzmbW7pXLfwrL7
QQxSseYOhXtF7Qp0VnXpenGJIFykJs3FVVgdNyHIBkegLLSkb6DUN6UtjqIx4BfPhb3r9EaSmBFV
JxHT2kaZtodZa/u9BJk6aHZ5oFlgIA+ygPlVZeKRCzBfuadLupJjQG80RN5IakYFG+80GYyF71/q
bu72w1yZ/r0AqRjooX41uvOCWxJ3SGldF7iC3rArelv/pM0c59Ms+gTd4S2XlLhRku8Us9OOODh/
tip6kMFYHJAK7UMUg4K1+t693hfRlKbhSXWGZ9JK39RqwRuh7EaUVudEU56kDk0/mtBS2Gb0ENWf
GfineA5cN7CAQ90r6SRsf04lCvbUJZKpZifYlkukXbQ8YY8rwoM0xfSXM8fvF7/QqPTxG7vCAJ/y
YSNIShwyqLlkQAAr1RrEuPUMXY87Bw/wHpA5c5H5/3/3C43b3rQJZOSG/Xje7CJV74YpbgMng/Oh
VOZD3g/uKVXKHGihlXiLY/hdBxtkVWUVmHl+6RVEbznnP99U+ocCB4gARy2dnRAzmFB/u6dKrB9a
0wqT0bTy0thOeeYmYgsWNGyR/frYN8yjFYcPitnP3urXWHDXH8Emuq9ppuxjcozb0hkfkqT8xkGE
xrFOVgFCx0kpODu5jPKX+NFg/OdVKLPJ7YIwlcldNU3631Z6chf/XT6Z/C6WYVkGvwukBE6w/97Y
zZxJpYloO4inJvEcJdaCpRBqUAAOKzb377EsasH9UVbmW1nPyXG0wyVIiS2g9b0+dEIkT5vcKfL9
bCivMKWX4P4l4RSPxH3i4NkKYEP8vSDKiulTxcmg6ZZAnzIGCl0HvQkpeq82hpdlGCiu/QzfYmGY
khLUnYgUzkpcE9f9vw9VlCkK5C7CHCojSGNn3glL/izcWQHcuEzs73LN/pWhgGFYxWQJDMiWcqM4
mCI7pErNXDs1wyBHrh0St7wUE+T9bn04YxZiIBGU65f7IxeiOsTLUuUr7mTyuQz1sRQdZpk2fYY2
jFs6JLSMWjQ/TJbp646KzGaKn5ueTYtVDMVc81J0BUJjhV0g1hffjj/FRSR8u8HOxiwBvbhiJRu9
jV/uzsxf9iv0gljuyCYQE36gfmYsU+dmc4NAroE/CY0C9KEJQa9rCSYysGlBpKgi+F/QTCe0JDrD
jadUG7SXktxiiZZlN4UZowKC4UHBme3JxRPk56zS27lwnLNdkOwyCuD7JgSddR2dx/pmpuDV6ggg
X2528aHDKHZ/lczAH0pm70fIcclWtUvx3AGV9NyMq4Hyhck8EiHPImzmrBhVf04RP1Fc1Ejuddgy
bUevqSuHWxg26ksaqa4foR1uTTd8xvO/zRruIVVpDPYlWSteDDUHtZ/5EIGivTYpgtkKfPEWQIp1
vNt12LaUTTQyulKIRQb1WGJvn7HL49Y6cA1GcMFixKuGUvoxKe/kX1FOuyKq9lL+g3f2ALJZexlN
wN5ZEyl4QGnJz5UoSJTUVrWTOIsM5RnQvdiH8Jj6OLdIyuion9wGBFgWWi8IxvRdirrGrwr8kBkM
+85JFOY/0Ss9oitWK9pQGpnjeawd9cI8RBT7aNQXfQdfOpiTccvoIysb7UtZiFezLL44MkJY2sf4
SnHFH/W+3SsEph2MSMPKB23VUrH41zGuvnbQPyOc5exc5uZubM3kIOPdyJOmfTvdeJmbzsIe/6tD
qWbIDp0WQCgqdYxkT3dj6rzKcqfGfdHRdzGEoZcpOPqdy6m/Vhoso1Ih2sEZkVcRZvgZJWzjDw6X
0d1dHKKwvZlgs7dKYiX/tPFXNVos35Va7o8x+r5ZzQGlQ7TG1kq5jsuA63XRHxeUMS8jGnH49nmM
OIlv86Z/wMijsdqqFroRugt2D494gXZ/S1pO/cYAaIs4h/QgG/XsCqU8GAO+ZzBSaPYw/O1MGP64
sEPjCb0AT7+0YDJz21PhXKbELGxNy8k3KTvv1skYeVZHc7bqZ8gM0bZum57hiZlvjYUJa5mv+iOs
t4SlEGKG5RQBQX4wo8pFNBStW+8cIbZVkUC28ZlmSQyekVVIqtwQpdEr+9bIpNcBQ/AGBlgPlg7m
F9zfyQXU+8ClMPACDBR6OAtOoz9nP8gxik5o++qzmiSrMgXDSY6w8uySc6iN3ZlWb76jAeluGzs1
9gSJ2dtcqaKjM0hOmVbUvHCu3VZOaT5yYsKy4sqHsuu1i2soKZ6IJ4w7xQYzFGuMlMCMh86loWJO
44nfP4ZqAxtLdaZbKsr5hoIq5goA5zzazV6YsXNTIqlda26mhnJ2GyHGDBJ88GsDdwyGRjmnoALD
iCFZr36p6omeXDm+ZLobslPOs9fV0RUBsfOcZf+wMTBhlYYDqZeqh0qyiXRsm4h5Tb/DZDGEA0Ko
mztpkqgXoe3VZgb3HZd5MOXRqZgC2D021pLuK+iZ1k8KI9pGdQZaG1nSqaqcJ5CsgHvdr3EfHV18
MkHmIoKbEb/vE8baGyvXIBm2w4qI/tRLYzvhtjolqMkPA0HwTBnTkyLY4lpXhHhAanSNtsmxsmZJ
eVKyaF8D+yan1r1WHVlQU6u2fpilj2ZJq6+rufGrujQ9RcWT1qMwP4KrV4/RXHxiy2ehQqPKu72m
Gbmyx5CEvm3LmdjFgjQNXs4w2I96AtDAa92nqWmNish05KlGOp1s4KwqDSG8dK8ubmr8zCLLmw1S
WNAF4JIWk9glqKbKiHk3wtnqNBccl5vQs0rzPWxmfQMNQd93juDcnGdXVPd8DClBQhLSAxPgEeeX
4kc5RgHcYsuFkSSNNlBHHmGg7j7GtrzDFVP44dLglXBBnrbqg96rxoWyBa0afJrr2Bo4+ZG1ok0C
mA+DqPKnrvXIUXDOCOj6XSWqeI90SyXcjbe+ywkcaLLpKIwGz/n6oxkKJ1ttpbUg3YFwZk/PdxCb
zRLqsAY9N3qUQnrrJ8QTN1MY4rlhqSzIj7ktc1X649CN26W1MJwMGRafsHdIQlS1He8kQFpb4KUk
iQDLSHKGPYcqbwEIqLqvVnYhWtJ+s+BtSBiT+LUqc5NO4/CMSm171/5WWcKYJRZfC9tCVZjm8dFV
ul0TKuZDUZrzrh3aGyXldz1pDg5syqOmeiZHKQqj6TtyDtyHhXwEx0VeQ6WJg9lDN82ii06P+6rL
mQyZOvTyKD/rUnUPeluo28VAagtikly2aNR8jmi7Plmsg8Q8sbFpXdKLo+qIyWmyZtoMnRzg4KnW
scga+G+N+Xwfy/SdQai90hJ3lpbvhoqCoxusMymAJ3MVW0+RAcwmO1ep2R71rGecHEYYrYfORJg3
TgeDZ9GKejwBxfKTKNbOYrBOi5N/b7rUvYTIggwaPH63tLdmMjJ+jXAmZnbpg0QLvXg5lbNbX9CX
ISk2a+XI5BnIi9qC2ePtSIA00AqCIDCnTxWZnw8C+4Q2a865aS3PIZAI3N749e4s7xI0Rk0R79pF
nknfcwg2hSDjdsQfr8OQrjaUTT9kXtNomjchbd1N0HQ5cLj6jnk+mlZ1JJmzjj2n0B5ruiNp/48q
9g1iBLMNif1DU7KJQ1CBQsVwb5ZY760a6/u4WhhxiOITbg0GdfE3pMXToe6MG4rW0pvTtkYE0IcB
RR46eazRW61xWmi/fe0nuviahIbxIBa5GpXSo67mX8JpNPfMQ7VNXGCVsPH6JGrZnVrbenbzepuZ
qRKEaxioVVGBZvX4XBpSPfVm5DFEnbfdbJY0i+VBw/arczR/orf3Usy6esoX9CpjmB2BtwrG28Ow
AywWX5CT7McFezOAEvus9R3Gk3FIAvqPGhF6rL60BQsKZnGzlOSVZbwNRppHV7J+uQGt6mg4MQtI
l136RbhXWidWgoAyYSKIwJKxXyOHd7p/9aP1eAecRJk93e7nUETT+9w14jPnfYNlHEm30nTtTuHO
h++2QJq2IzSFPRfnQmie2fVHRB7SiwxneFTc8ahOkfrQ9YpECS+gDAmLIL3Yvqaq2fpKQZBTuCC8
g1mAUEUm3+whW47T2ONYdYunVsvY0ArlWYWt5qeGdFnuYUAuYsQMnoRHd2rqp5KgPUMjNpGdMzqE
Nc81DdnnwZDPTUH2tDaGT3SL0EPVmX4dMFnTHgIwM6cSMV/mFAeZUbXgbcKaNyynRKrLVe8BDxD3
pbzPRn7FidRbiv0zjIEao636Sj2seK3enZOW6Wiz0AXtMu3YZiXnG5NrI19NVTjAZI3zaLDkeDbw
hx6sxvkGHUDHOXZqOqZkSzgXQVY19c4UroFxA7rTLxGwBE6AeJRxKuaiDQjNMYDj86kR+i52a6Kp
wJwfk9iZGAX0j45R2F9HbjB3wRbU57IMIsSRT/WaG8hqckwiB/vx1KcY1MN1z6DUmoo4SM0vVqNw
HiwlkuRa1prXIVkLZN0kx7iYb1GzVHvTXMIvVozaZrI2Y5UOt2gg/kOk0rjYC7tyi/R7TmL9Fhrm
1RXQ6LTRyM/Eq0PtyN0X0KmnBHnfQ9+Y9C/m9lHIWj4OA4rIoV7AmFM/3K/bEU34dmxhuMge5W9v
G9PTNLbaJe0N95Xdx92JGT08Rp/9XAMkGNDHeq3dt547zsdFoc6jwn413dE8KYWKwVLVS59P5jPZ
iYIZ3UrbTOH0u6hDy7aIHlekTA2gdjNnkwmgyZieiw5owZgNZPVg7KZt6Dznzlu4CAAomvs8gl/5
xRXhtm63ciHZ5z4u6HVsT1xtmBerkDFiCbhFmitZNGs3NM7QXJXTsVA79snWBFEzQJteo2irnvNA
3hA15eTZ4rsr15aQVvPMVjPDh9ARINXlT1oZ7o6pChzatiBzSp/IV9BwRYSTMPYpIr0HYlf2iHmy
U8Gw6djZ3Vmf4iaYGLI4or3x4xD/pjMS5iyr/c5FqjGpneK389z5Vag+l8wATjMN6Xt7a5HxP+XA
DNfF+bop+jA9Y7FmadatF0bwL2M5X1oFV5fJCW4uZYrjERyzImPYhC1eT80n4UASVAMTQaYCmi8e
nEbmcheurias+vJaN4P0y8jFZ6U5hEB0g4+/2tnrNL+8pJdf9a43QJINC9MElDubIVrXsHJWPqnI
lyNBZWDNqpc7+oVh2fSWCywo877Ic4ujLZES4Yi8PaoJ+DJLeRm7LgvAJQdFl1cnh7SKqGug20YT
jg6TKVhlMA+7I5I69LM7ZFukmWWEk9CCusDE2ZdCto9GykEyTNtvc+zOHLXRZREWC5iywPupM3ex
kin3AKR0pyHqjKBIBA2zSgDIr5zkLArCtpboYWricY8JwN20jEqQgIM5sRiyipj3sIT5vKVvgd1s
Go+93VqHJJwuEYLLw6TrP+12Fg+F6pxnB1+ENPGkNHM6HmJkmZ6qGO8miuOdRUVB0TQs24H372C3
r6PD0qAbbOv9OD7dQVCcjVRufHejQWa7YyaQmmuXcE42QxO3D4roX8jGAtTTtQA6HYvUqYb0qiHS
coKg9uFYTedRTIFDDRHUIMB6lHU7FL8ZVC2rPdmpftVGRz5Rn3N5rgbZIrkMThE4mWte8eWeqj6f
EN2a0Y3+/ZrB2+zsKFK9zkZWOStxc26bmiTRtrlq5MB97vdoyje1GrVXiRAdvunWHhZJjII4RUPM
Jw8eYh+K6n1s+Q/v1kMxgkSd+vKaYRXytAj1ZYOrYpM53WvTGy8DNmRsRjOwE3NrpyGYMBhEW1b+
b4US40HL9eZh5DlBaYtXpXLfOatsGtPJfWy1HHNpavh5W2KgydOHRoI9X6vMtpx/NUrz2jKOJbxk
qTF6XQR7l7p2LUn0vDR6zIG3z59D44cGjAt7OKGxziIOBMnpn53wKxTFb9GEZ8a0x3AX60Rk5Rpl
/6Qbzg6bpeaFsov2ONsOEe6YbDHkzhxgx8Ru/IBz8DtgaKwbNAY2ltYIotFwBCGYxq2mv2QGLTFN
663vC9GT78piRA9VXFLtONqLS9S4jKw3YxDDVU/yY6va+SltiqeopfAyDRPuSzg9EsmuoMBSCLIl
j2Irk9o5Jp1+kn007+RoiK+DloidMoujlZXGlVr0zCVfWXI6okbRPYWUns39BFexumoJ04sE1TG/
kuvlFhBGeyjRlHSRv6j2z1ijH4UrE6N3jyxgnLlXCVzaxjb1azWy7LjS+CK51jdxNHdHYxkmnFVK
uXPVeccykeyTbjzpMyPQQWsuv0CQq4AM+NPkpaFKTrJBV2JKzdyzBZ33kADCYejRGZcVdhYCZNQi
fXZJtoSsg3AQta/vNIQDo3+rt4YSkqaehBaGmfQB1xgZeOFSgt7BIrQs0w/bAs63qKlLR3CKV6/g
uqDL73WatAdYIljPh+Wb4sPlwfHjXka9HwNr1MftZMSDd8d3QRWAnTQh24/0rg5GnWbtXTTJoDgL
LJqXm0wAdBHR5Jt2SxeWss4pa+mbI8duN6ecYguyBvS8JcbyTTdkOz2qymDosq99ZyUPHOXJubcM
9i7OTce46h7HzjWOhrTZUmb13jSlk7f+ndrOZ63QIs8Q5bCPxuFtNNtuP3Z5SUYYIYHg19ud64wU
etNqUelGhDaxVA/3Hb/vIElU1bBvqbYaA18Y1yQ2VKB2U16MXyypHxMT17OtXjDRqmIic4okPZYI
8GJYNYCbTjcknvbGbpmUqu1u6nUCBllkSeKUp0VVHxcn0y5jCyCE2EEc2+PIvUMh6qzFTt6F39oR
aoLT9lzNDZANR8hqo7pjGpigv7aLY/n5OkxU8eZRRo3I6avGZ35iHGvsQZsFYsYhXDBWaWHzzr9h
ftH7XZck2lmOzUUfJ+uozBjA6aXf3KC6biG2WHSLCDYdcboc00yVntRqkvIs+VznunzK29Q8FmZH
K1Epbu3FGoX5KLLo3DrVP6qTO7t6MBvfQZxAo8Lp93R8tZeGrepYMvWo2uqWC1huY4KbL2RDwGB+
RNI8PyU5eAvC3Fb9RvKQPuUNOUtWn2sey8fNtmZwAWMTbfWUJXqJZ+vMSXSYr/SQPaOF4ZFCO31E
s8qQrrFm8glHyd2YzVcDlxvGYUL38EEaj4rDYmvq0jmEQGaI88TRSK0sGEWsV24DFQarb+8DPwXQ
JcqIQbg0txVbLj7skaCmSbdJIO7Z1xSddrWbWG/j/N2JcWcp5HldUtK5Lypc+dAt33tB02TOX2Sh
65/0YcFtiv4RrEd90sXwnZo/9jBNFcwslvjKbuWZpKedJaCSvYFre0NbG6ZCZD61QuwWFs7nisVo
jp1AcGgix8f8VpPx94re4Iuj1WSyuO0PQb8zyj45pWOc+16NH0wWZA1N2VnvGR84tFsOolx+wGSO
sTaQPIeK23wNwzcqopeCjtFTFQGlTuLs2vW5yiQjmfdLHGMwHRPQ/hF41pJ2upKG83Nbq9w+3Szw
eDc9SZcjyWcLPanYiuQjHq9XnSPQg1GfFT1RfY3gDsJ04qxnGtS8ZqKXpIW3zZuzWhHCsZ6uTVOp
j6NWfsFPV9/mSv4se2hk+pjmfjYq9udl1ldC3aJcqhnvRzYu5l6n9DrI3iW53lDkJZpuPRSkyrfz
0DPsdA2XyXC1jyFrFcFJGcakJju3qKeDMFloABITtWCRwc+DTJb4O5NGl0sWcqyXz2M6fQ4rZdrH
IHTP5CyejLU1Ys3DwGmbYq6o2vmCjm6+6CxlnjJNdHX7+VPWR+ZtmPnBG5OX1jQjp928YwjdN8Nz
jGXzYA0qN8f67VyH/bPqHk0rV685YeOVXWmfonjc2bpavLVMV/wcTMW+rbTuk90URw7+3mDhdt/s
QrzKXI8QakBFKl+1en4bgZ68xi42cMd1dgTEirzLzsWCjMwtxNHuoE9RxTtWdyKKF/gwz40DhLQG
RtIpfgfwdb2185/48+PHbdgQnrfN+MN+vUNr6cOtOpHjc3Ne8s/Wd7rBer0hWGMkl6yE5MLYyOs4
QSResoWhLnYuqzB0gPkA3rg9j841GZ/RsdewilsP1axvervdZXd5u+As23wlCWBL+NRu2ul7ETTH
5Jbchlfni/ET7A2n3toCLEg7Z4tHlG/Tp6bb9YLRxy4r9s63iXHVQT3mp/k23vQX+QaRnWFkhieK
+I12S+M6JKa9Irhz348+vXzcqyhBcJCol3guZiIC45e4r/cSIBpuKQaVfe3UB0CIgx+mvYkVv3UJ
YpiVozOWF2x31cXp47exKiZuVGvH3Nr4lnEQ2HCcVUCDZvYhKqtzng3j16oGBtBPSvUwI7m79aP6
ukTlXo5D/pkHKcqkKuKMmeSf6SRvRYsEIRNxg7fcND8bg0XHLOW4mZYnA8NHyYt4/gxcfoPHZt7f
utHDkRncMsBV4fPNfsRX2dSj5Qk5N8H9S2PWTdCA+/z1rR2n9BFrXD+pnraBDbUtCBvZBvdv748y
yaXRF8VZY5wWMPk6K/G5oHO7b/SpCtzaqpiX8+jDty3TkcMiBi8lEzCoChuSRxw1fNWYl+2n3Hm6
/8sSWmKbiJYOsVaUQZgaZ5sB4f7+j2E1lEEzRFWwvoJx1JX/+Pu6tGnC4cEpRxID71+iNCy4ufny
f393fwTWZl322bNzXMva+pyyZL8Ol7BZtveXLpKaupKZ7jbSamw4fR2EMqr8uSNW5aTWeu9X4N0W
If73p0uZlL+e58PfpQ0AJ63N2y1z0k9L2cT71tYxMsk46Tw2NIhQSlMGVD4lmXX5/3B3JrtxK1sW
/Zea84JdMMhBTTKZvXpZsuwJIdvX7Ps2+PW1SL1b6TJcBbxpAUKCzF5MNhHn7L02nJlkPqBjNDn1
mBEOIRrVZqb/erPeF8omo6RXXrRlq6839GOpncZeyu3kTOBuNCQSls5Zn3xqKFtNV57T5YNG2vsf
2sH/v0B+Zuu/aEL+AOQvir/bsiPB429SZuCa//jP/zCJneJV/xD5vb/QotOIRCUmHRwa4krkl3+Z
Fk4ZG/2YherPQ3z3D5Hf+8tCbkcennQdgpldhOL/EPmtv2x0U5RjuFhgs7Ht//g3iPxoyv+n6kP3
DIlSni4HanGDv99UH7oS1tSlpXEZpsTz5mDrBDBkfhBqN89wkTOis3o30bloaF5KojUIm1i9VCIv
k5+ZNtjl3+CBtewFd9IUvtIBN+mTTUEyBu+GWejp344JBXrDlak8Fi5JxuxjaqT7ikhHS56LQE7A
k9M0e4s73QCBOpq6A/Y5zpIjVkcHdZnDu/4wU4qtm1wH2c0xAK4xSF0TFJPbt/Z+9vKi2tTW6IU3
ilmgczFLIkHJ9NHyT6Lqx/jcjC6isNYLovGQ1kPMRH6c0SYkeZp9w3bKrLCMQ1P6rqzg8mYo/5CT
94Sjzodg6NPvoZfkAoeonpVbwOMdCiN9mgWNosF6tXtBlLSshYCAZEeMEtCYO/T1944Lmb4lig3v
OfJJwL5xdyLVs4cTMILcMd5tJnjZiVlqgjKbcHe1wenvGPRecsghaUovHD03Q584l7hWI6dtqS5C
AvvWMVXVNpMXpOlNZUkEedhODWQtY+612aFobVqyYnKk9qVQwFDJWNCGauNRMQNUVg7yXNGzO4e2
5tTU2cLMeothmPUvMqkD+dwGoxx+iM6oX6YeY7zRIjPDca5ZiV/iMIv3k+gQVYbC6r7mdj/jJnL6
EkUW3mhXKvqkhcy3dUXIH+j5kWKlNhmjt6X9C4zHFqJf6M5uuW1zHSw+eVXai52Ak8GBM2vTI5iu
ydimzghSKFQ0X86oj2PtJxITF2pNZ3vFrmzhUDzEiSQrckjyqKR85+rCt2OIhptMZc5IMSILcgVn
ZSgeYsa+2s8pzGn/UNjoZgYKoa41m6TTeIFt5zPiFiDkmXPRktaIdpo0png7T10BJqNM0uSHDnMH
NltRWg4ymEhBEcd7MW86vQkCHMW5J26Jn62pduEgNff6yDSt9T0jicHbRTaxPGBXg+rEiHvszo1H
BI1NbiFCRVzV1MbITNt0NhkFRWuVu3DApJPSzjrpeUtojqno6JURdJaGwlkxhLXPwExh4UeMMWvd
iy1g2oOooUVfTd0dDSxxE3Eu2ugG87bIEKVvIxc4uC0hG71Vqn1Rjzo6xUB+M0LlfOpi+UUGOniB
FBFortM8HrwcTZZtNxysybTP9UxeUA7LA2bY4iQgKR3sYbL3VTXWO1xUxJKqOHd20p7leW7r/mYs
ASnNOeBAM8GY1w955QdRaDx7URcdNAJ9zwkNaVqJsTjgaCaDpgvDM6ONT0OP19EtlXgeNJai0cBw
zoTzIHVaDmniMJshVR4pEM22wavK+9pq3+mazD8Ku5qAFxmY2cdxuCfqITgWwFq3ed9NfjFN4QN1
jcCfHFTEepnFT4hg0/dxQA+mui7zaVENh9EiFoIWsZfe6nrLiE4u5FgmeQcXfN1XyxlSUjqj8Nwn
OmJkzmzAD2kAa5GLs1u1RnNjcp7de27GJ0P/xkBvyt2My5U6p2O8OGEx0bSbZ3qkbvU0uLNzq+V0
fKiZ0aDLiK5nEGJSRAnjixPZKLLmDK/PbOD7NWvWlDioiSprLInXVLl+AlLnPOQOARoDMiDYMpl9
j/ysPkA6S/Yu6KSX1u2bQyagLs3YjnZ5TE6Y4N9geCeC2yzXc5rhKtvx/YunpEqYquqtfkih6+7a
0iLt1C7g+Sh+/jvlJqNvuCp67UowjVWHHqjvrZA9pwPmT9bZTjQO4jIMhRjsR0e6cLdlfaIJ1ry1
Uyl3bgYnBtiLd6d31MYrl0SSrpTNHl45VvvB1S6WAxS060CBIobEVjLP8mGuRfwInL/eW2KMmJQy
mla4YXblSO5v3XA6F0Xe70xeMqLhYNhdC4uAR4z7qAU08ajynMiAyFG73qmA1phE5A5cFPbBPLt3
QC0JqiB9hdmACvadzaB7hE2ybT2T/3GknGcilDzkS8bzFKvxe+SYzbm1qBpEaJfupzAczkkAsZeK
fkf3n8Jy2IzCL0CIHzhfIW9StTowY1bHxhLRAZTJsCe2IT0NqOiOTCwgUU+jeRfX+nCJLdEd5GhY
QN8EKIxmAkmLBgHjfJ+fY+XNe8uThLsiZ9iWckItQkTJDtQJv11ODQ0mJo0+ZtbIOPCCloujv0FK
SDpvS85MC+AhWuKiZRzqe0oQqPdGZ9r3wQC6dXSK7cB7bTuBEoJc3gAwXz/CGg6qY2eMzk1P/xU9
UyehN3gLk8xGpJFZ4tYg++PGJQfsEISzgX8/SuBczM2t0Qp5M6T64rBnf6eKjvbcBSLnMWeFwGvw
z3QO3nVJrZtgAkjFfQ4AxLD6A+f8mUMsQrZmJMSJNRp++nBsT3FSm5wZebQqJ28resVpvAPoHxgD
04dUm3Z9O3+BLgzqUyM7IWloYFV0q3xrREpjZRTkYm+CjlGpyXe6uTvEQkc4JhLPb0Ke0k1Dc0jG
Hma1PiJ6Dgn0hUZOwdtCnpfb7EwVIhp0CnhOwWTDDOkMsSUgRPjtCJ2UYYFNlduSh0Qk5IkFwJEM
C20odg9zS7dNnOxgdHfUOcptNITtLsltDFmV05+jpjMOOn6RvRelw02qCgZOnsxxfSX60U6Ztera
aNyX+VCDbZ2sZQ/t9iqHFx9kKZDaAflHArgKZUNWb63BYBvqkDixpo47PZh/WmMDJsJxFZOs9Hku
AZFGKX2BxELhYUVg4ygv0nVVwsZZRyJ9rINCNp1xoo8J7CEWEUlvDpgr9uDJl30/3g8Zv9yMcgmM
2ARgSIdmBidxuGsYnx50+NE7r0JVYc/DDOo+z3ZdF0a7IG/UvrJiuYnTqsMpQXdWGxjkDWbdUbzW
Zj9v3YUG6GIeoxe1TZbugpi4MI+Q/GgjQIou7do4TGhh+T9yicDHJc0joeUStq3y0TF0u2pkwoUR
U+7axtPuUPM5FycwKFtqIyV5ko0hGFWwiAP6XuFijDCdXmwsBr7gNth6VS0SXw1kAsygVe2O+oNm
wwrudZ0LbwMiKyTWd+eRL+njy7A3KbHzRyjJNV1EsDpDH/UbKGgUfYyBPKHlPWXg0azrReRPKB4X
zHO3IZIj9ONUiEMr0Z1jLhh8vZ8aH6ZN7ruM51B36PLZtTk6UVsE23aAro4eMtyTYkHYeoHOmjp+
TfgnO5/oOeRLgDI7OsU9+SuYdwYNNFQoYIOpMfjc4qzYoDBVBy4XAxVlRfs3MvSjGeE9m1IwuWFZ
2d8SE54lOVBUZ4KkOppgWQ99EWOwqvoAQ2SJCyYpx6N00+gcd7BMS2BspDVnATh4L3saJ4GyqSZo
mEsiIdINNnFwxTynTfVvRtCDCZsatGGjY20CNVM8M7vwtpuEeUPOAc7fmWPDRtoEQjXpmZHIsXh1
kiD7WXJy+pLBV0l88LBxeQvY2UvALesw1Bw9dMiFbyVscEIo7BNxgjGdS5n2xaewhrNDl6B1TYYg
qKMisJF0DzOtny+Nq1EtYIyil/veC/PKZJ+cTRVUlCzBblRnMGtegLo3rYPR/HAi/f+dWXMR/z9n
1mXRvRe/zavX1/xrXk2kyl/YFBxp6wYxmLqNm+FfSXeG4fylC9whumVjrDR0Puk6r6bXRh4ybjZU
iUzKr/Nq+y8LcALxaaYuMPCSHf1vzKsJm/7NToEJWGfqzp8FsQNf8DLx/sXKV80luvBARfeOah8D
g0aPvoS2FIgFudowPCtKrjiZdQHAkOyY13x1W7c7W5NjoGInqgZOXa/TnzJmLoF98XPJOc+qTnwx
3e6JnmjC+Rv4ohqYZRrwPmTnFXhp5Wsrysd8hNofmbTZyrOrf0pV922GH1gSU7szYmLT08b6EqXT
94KLMThQqPw0yR656sPj4YykpS6lL4524cxHLlcTARs2XFAkOFb6QA7Bq0ZcOnVNMml+hmOJ1ac5
NIz+mDPbBdYWdCJ1NvXbMMgOIS/bGBHipiQO37Js6NEqqB+TjWSJrUd11g6PXMc2ut0y98LbFw7v
06ynj6Sr7XqPsmw7NwlQZ3nRQOUf+zkw4Rcq6DIjld7Yi3/Qr7wUQ1buPYFbZfAN1I8HMnUOXPqR
Riw1bptWP8+YDkRpoXiGTKCTpnSIIBlusED6wuU/t6ceXwJJUqFw9g6TXJg3uev3nLBNpKd+YiJ3
zvZFNon7ush9s0qF39mhu40t71nDygNBUH9gUkoMgcZ8fU6Zk6Idb9kHUKdhlDbt7M1o2mlHdPw7
rUNoZTHx9LEHjCtCFIVX1d1bSfvFS7CwAdYtd0Wvn02vHG8qioPgWHeJQSZAnhG/EDtNfwjZAiTQ
wtGc5FcjG56cmegVE5nsFhssU9/BhHc1z4CfXHVfjxE5gW72ExcS9YPcRR+n4Dt59lENvMecNq+y
AraWS5raUWa+h6VAvSkGODNgGjOU1T51kIAI2nr5Yac7zaoHLrijP8WUbK0CHWQxucaB2Qhgex2g
tsfUMunBasivxQywuYxCMk4UrV9q6TWK3NGq3nPAer7WoXXXwaHWRkOACczI/WShUXPOuHxGTODJ
iBCpjuHz/vT0qEIK1r/pcTbvmolZmissHKoUqi1EcDgbwku3KF2/Mx7KzwmBEhsnQuVrW0Ld6LqM
tkjDllJD4UfNUDxF0WvA4Oti162x7bBp830iX0uYIfQt00hgv8kUP03tFt1Nsqvt7wzBi4jpqt7c
Sw2SJ/Vgl+v3liDKJJOGD2uUpoIBxK2x05Nyy8+etehCBKEAMWLxBvWSr9nyPW+CHx0nsK0+G9q2
UeY+nikTqQmhrRJ/y2ICQk5OUpcA1KKVxqgTjalvLN6GoTUKSG8JAUZ4xZkDV0cseFhVCDco2k1j
WOfISN5qQWwl/tz5oRmXzF6obw2Ez52du7sm9mgERMSrzUyXfArN/GpYjCYZHnSUUBvX1b/GlKRL
iRzNtfacgcGOiR9s8QJvjQkMYHzouvKEUIrftpMDI2KmU2RXTuyzTXgEC2huCr00L2TpvpPqvWfq
MB1FH9NidFqioXRUZnT1Unjp5XhKzOgNLdwd0RZQPl25NNPY5RgBIorOgKm7BVTx0gavnpQ7hfV7
jy9rOtC+olQXjHtP8yg+Zm9habCHAbZB2BDc45uPmKL3NPBPYOmszLbpRg3d3rS1d+SKT2kWvYsi
vi9yS9xrjH03I8IVvw7VY9Kr2+gljndZZuDFTtALTzoEQGp1NUC5ve7E7sGMyAdUfUAnCLVONfla
jwM1a+6jhLFw5zCaKXoIjUSAqMWXNI8NVjVBhDUyg/MoqNtTlbpc71qf0W6oydTnj9d8PLa88Jd1
E1UWbpaKfdSlxpbO5Xhel1A8Psya88NKg0MSWcZh7ResPZrf2gdpA3qXIKWf3TCP9DpkOx1U693D
vcCFnzJ0aydA/b07hvft3J4Y3NP3CyjrMZUhYZ35pBPBvXBNqd1FVD/0WR+2Md0SAGx0bNzOJDpz
XVxvWvJ4ttSUAQcvrZLfeiPX+4xugiYCIJwi4iwfDS6jowzhKi5nwmRunqy4PFeEW+5Dc/6EswXo
dOnezWI+Rm2cHZXd3yM5M87rTSVCmCVhdOrbnCDIRc1biwv7VXqOhPNAlNbnLsgfcYMR4mNMFIfD
WzTi3smS+pgxjg1zitTYsyhe4EM0aqQM4fOEtlqH6sx9bb38mo0aT2P3Ams+PLsFA07oRJQej/Tw
w/00ue9dzEZNrPqSjeInw2mUR66THBLZ3os5KNHbLf2Y0CzPurwrimo+2XjVyiNoweosze/e4ARH
qcp96ISzX3fRUvjzmvN6wxS+oRNGBsFmXTQ6To9NCAq3tpQ8auDu6o5arZygVoNlkCT4UIFxQo1f
qF/aVWvfyUrT9Gw/SjE923o+nPPyHDlyYtIA3SEwdOhLznDi4PyqAy7dU+FD+k7ClZ4Zx7wg8Cwf
W+oGNnVV1C9koK57gMVUZdvZA16Npd20ftL15rf7zBAJbYu0aJOPXa7vqNSXizF12s5VmWzXrdTE
VUUJq/573TbXm1niz7mufizBWd9LoT+RmNuf15u5U62v4mZgZyo1taXg12GAMtgm1D6qQ+6R7bj8
GrFgTLXeWAFKMWmYb0U6ZevuMGscvqFtgV/RzZ8mpHZgvMDWCnKLXDTI36Is+q5NWFS39bJ9meag
L1wakNfVnCZBflwfmeTUzLv1IaCHTopqp8HzSGkdMOr6jPUxElL29tBGyRYIOZr5f954KJgHOhQe
YVbyOdZy+K1LH2/z8RHLI9e3+viYdb3P+xcXTQ1V/n+esi6tb/PxvOtHXZ+z3lcGpIAqzQ1hXMuv
vz34v66uD/z2nh9f9Zev9XHHus1++Td+WVzfJXD7mRHIlE43WaPh9Vz+h+tb//L0P/4nf378j0/9
7Z3XVUk3ZCPRN9kZA3Nq0dFlorFxKZUxhftax4LTzLgblgcCZVRwu5fFPIxTpIbL4rou8hcOEg75
SDxLgMR7inzdGRkVJOg/L7YVQzytTpBtGOj6DKTaPnVnCPwS2u1Zw+OI6GJ5l3V9vTEgLsBuxuNi
DEZzrDK386t2IuW2vhTj8k/YM2qLFj65zmUUvebg0Vlx8r2ztMDVUh/c2FyI/BDEqMxr6FXs0PTf
2LWXXW5dnfB0goH67/X1Tm3Z89el315SEoiCuYth0dLRX2+apa2/Lpk0IHw7YRwA/Co/r29S5gT2
4i7l/YYgWkxDy8fn673r4i/3Ah9/g1Fs75xF56A8D6NZWX8BUM3JOAJZ3ydaduoG6kLbBCjdbkrN
l3iI3jEdMg9aDq/1pluWEgbDGxFQQTBV9q1AI4S7jnPfPF1SmyJA6/VHQqJK+DTmuRu8LfqQzo/K
cBcs28LqfmDkyE/rGzIx5esv74rspKOhfHLiEZiu91DnVPbX/wO79nNQjyktm+WEsN63bgbOvfLE
667fz1yumBAsSsgk/2xFWL2Mz9NFY5G7ufADkYO0WZUZmvc2ADrZVbOn/esp9vIDN1b2Vk2G2OlN
RvdWLedAHeXvQbmSnpH1NDUJMFxj8rvY2eboFY6Tmouz2YPkAiIVlpuMrjDZXfxYXtrdYXe19utX
WL9XgBD91Jn35DxSsLStx48n/vdPu64Wff8dGQ1FprJcOMRJOm/XT+kXZQT6KfaSNuJfW9fTeQmC
MYhlLtPFz9aO+s7IqVsr0RXjbQ/g6JhB8z67i3RixDd2Zl/4WUV5/vH7rr9Eu7718nNcf5jYtf7O
BsV43Gt8EaWUFWtaoIlechC4A1FuEdfSik22/jLrbh3qg0UHgvIWbsD1v1kfW2/U8pNfV9dHP3bo
Zf/90+r65PUp//db4aOfGHvcrofcuq+tX2ZdzcuMK/x1fV36uHPGUbbRQ4jO69uHWk9+Afzo9Snr
xzLX5EheF0F5cqh9LK7H9/rlGPn9cwCm6wddvzImB+S0jBM1r/9kL9f9ZDk2aJjTUVoPE8omJYA+
ZX/FoEH9P6KzVrZRpJMqzdM/FoNlq8F0Ej1jCiKkEeIse+q6dL253kc7194rTPiVgaH7f56D1n+M
TjqX/HXRW0cn6+LHt6/m6V4kt1NJ8W9guS3VvHdgYjM4zgitc2xsU8sXsZuz6Zr6ad3Y3nLIrUvX
bX+9T5Y9M/NQaJvrk9ePvK5eX7suXX/G6wPX9/vttXHx0hNZyjmMTbOeOHsZUWNe19cjjy1O0uu6
/vHl54pkW7KNdH99r/U3/WW/nN8B2handXeNTV1C4F5+g4iUZ4wDy7H658X1LT5OVRMi8COBRqiR
Gbwly816LllX16X1vuvqep+zjIL/reetTx6D7yNNy9P6+ev3G9Yd9HrMBO6yG3/szOu9NPP6mZ7h
P8fduvTxrHXx9/Vf3vWXZ/3+Ab+/Cn9iDAblk4GkfrueV9bLyLq0vvZP912fsj5qrqPAdfF6s/4e
19V1aX3d//quFVjFdHN9yfrE3z7qT/f99q6/fVK4nPAnognpYjBHX4b2SxLBAHpyPdavN6B6KnJ5
luvJ9c516XrfnEPW3qzrdUdPDVo954uP0+365ten/vLIuhjY4UAvDZHQukc7c4H95Xqg/LL+sbge
V7/cu66vz1+Ps3+90oNMgQmwT+m8twGD4/q7jtTb1O2HjKYWk6duL4oKD3NN8c0bX8h3QGzT9voL
pxOi56ZKPlIXLjdy7uuXKm1Pdo2jZDYc9aWwC2yYlvZCvon3MKDK981geMZkHBOzSra4nqTRCZrd
pDviqZgS2PRWQFGvzaqbWcVELIYdSdE2plsZU26kTrJ41cOtO+T1ATjDxhhoB2vrOe73f/jjdDIX
atMvkyooODibAf1TpePyul5Yrzfe9Wr7yyV3XfzT03+7b710r/d9fMKfXvfxCWPq3QD+0vWIqd8y
pFtu3PXYva57y7hvonROWWw9fpf1cTlBfdz5x8d/e7kjUCJLB7eIhumIqs3y8tyVRXK/PnNI6xbI
Xf24PqDWQ/DPi3FIb01k5XcjxiqP5Gaihjdus7EjXj4mAzEZo++yoE1e8UOXr2Niy2NcvKH+tPc0
jxEAt/I86laG9V2cB7ezX9sqfjCWqMfJu7OK4R24SfXV1ayd2ebii+jFUzDp3ysTs/Byet7FDP2P
I1ho/J8ygnVZEDSNedLvDRzXWogcqW77dluLnD510lHXpM546LT+0nyFZSP2ZsjIEPdtx0c8hKRY
HQMwZbtMlUQ6zjj1R/ru+zhrj1CmcZEIoKtcZ49c4t9Sx5z9uJTC17TgFdDZlzCatG2Y5aYPOdWf
qLNR5RuoglEI39TuUoEPsMh5kia/nCaCuwJ1N0QhVQrHwnKh5+U+SIGv4AbfqYol0VsbOxxnOBAt
+YVtkO0Ku/yhGd69rdkIv4lpwbr0M9cmtctxFuyqiG+eiVcAu/D5KczVVSkfhih5j9QQHuVsbSkO
IGwJPvdO/Ugone/SHEULyFaFarM1v1keKbC9Ipjbq0lsTcReNoGzQ57zAxraSSzyujKaFvgSgpMl
YgunAsQPZXyXXqSd6XW7R1mW25lsSXwuBDtnQ0Q4VEadt6j2tU15jTRTMDhFTqZd1lK5yXZM26ic
t+THE116hN531oCd7fNJb/ZjSTYOursN2qJ8b1RR5Y9yUyCWOaQhZQsDyZbVUfHUCuuZ3Bj3IlRt
E55cECLUviD5JINYkqsB3/Y5mTq1xdcTPyaif4uiBL3IpH0qPbgBMy47rSyIYEOcuuEElVx6I7gt
5qbY9yG+tsoatypCXFCQzokuDaHDkh/oevW7ytGcgWI3/Woi6Vg5eXsDwWIkmKn40rt3hWrV1sw6
AqNTjUK5IV8AIr0z+2RWiVZtX7TDcQqwVWPjpOhcUGbqtXKbG8M3ZySJ2rNLsqk05wYR6N6SVYqh
lmAXiFgUXjr2uALwO111lUFp68NDZBv9qRtRqWER021th57nC+KqCfbNuaj75pjfk8c4Ms+lV+EZ
zRfEBD8Q9rW7zHA+kcyxmdvih0T8+k1Z+rekmopncCHJuaA1j9jK8NnljLsOROCGfgvC6vHikbv1
PEIZwxyZggSoEGSGNzi/sSIJrislHbbeLMOD6v8OZVw8IBP44RrjMcYyuAPKQnOuc+5UEyE5GJ/N
Xv82A+K55UyRUkHoCbTT7S8pCTr4LDj9N3X9liXC3sVLvq/WELeHBVoodra0j97nzkEMapHmW2ak
Vgb2G/glNFMoLtuvzkgrIVFv4SgRpHbmDZa+r5oLaKjUYuq3yELaJ1V9L2oRPQKIazYV7vF92DYU
myJtO1hNcyPdptsazvjFlA47CTViFcchu7T8bgSRsx8Qsd87YDFih3AIWRr4EXX5SYU2kYatWe7K
YCIWiHxwDy0r/x37bIKFa1h6iVmV19uq8n4gHoVePx4qhAA3WQR+oIYt04UTBKRT6jDXNLLPXszV
kKy9AkiY0hrt2Q35DA8fuEnds0BEYVvpo+miZmniOy5/jsAV79TyFPI77lT9DPTU/B4Wm2ooP49F
RAAu8Ir9mCGryNiQmpER0IxjvuHjkKu+mmL47I25ts+U2hGuzo8CCDfHWI3AJF2wyJCbKkKnXLtD
Llxz1Pa2ZfGlxesgSv1cB5+JeMWTI4kial9txjvY9OWIC8G8oDtMKYIEj2YQ78omQNHXd0uudHVp
sqVIrmtshNK4dfv4aDfVdGdPWuBjVuMKobgu5cATtjQA1A3jGRgtDZ4Z2znWA2byCKFUULmHwYLV
Gxs2ddq5OHVNE3N97YtTbTMjdEy7p6HJUR6WBkxRU42Hjh9V1eN4G1RdDbKosaACUf33quYYk7IO
cSynvhIPHIH9SD+bwi5mpYSzi7Rpyk52B43kS9XRMzUbWkGhHv7Uwu57iBho21mPw2gR5FoOOQeU
uZ/sFCEPUN5CROGtNZsvQq8IjVdpeuk162yp9xpQ3F2GHCWroux21LR+C7VvONGU25SCVFGMs4cM
fz2FgmIj8yFA3JbHmw4ThxtKgcp7zD5zfrw4Xg40SmdHLRTucYuTlWlo1c6S6RPVeL/LlwBWthjJ
BV5ysNLoa2KUdwlJWhsCyqAJNEjRqOXfmtrwMHfJxcO17feB840Z86GtKdZ6MVY8qnciwaNIW49G
aBCStWtW27527wJdi7dWQ4BuPxAcQznqUSCxOiDd498qEY8WhXc5GxW94InD8aJrL5nB1g0p02+8
wLG3VvxZbxGUZe8BTJKdNvfZflp4fnHYk5b6OuhOtR20xzpL47OJ4XMinYvGXBqF1p7ikbVxTUU4
Iod47cLBUEv3Zuq/0t3mAA14o9ImVD7IjK3IjZdURd1jGMD9IBP+4EZQAjK2UMHJpfGm5GLoaOy0
APXhzTi13hPA8PHUkAgV5/POJF6Q0cCwGfOy9ANvPCawdrFuiazAghSKB+XEA6dxSEFcoc5m7hFy
kjEeX4KLCjMmcLDLp10QL0mjc/zcm6reqNxhNL2iF4tF46+12Gs1h0FaXb8ExoOcs7uU0Lmt/Gp5
6HuUhSW7M+udFc0TYjgEViISiDejpNqIGN1/jUWLnbq/ENyM4C+92NqbGlN5CNEREjKqEcwVt19m
dKl1Y82fJqU9xG3NZigWr5kBZYZr16EgP4tkRPFFodSYcnLjtczYZUtmkzXl2ZGMvFe3jY4wbetT
lwDMdmQ6c5E7BRKsS+lG/clzlC+8kAFzHOFh0x6iHpIl46YKkJBlVPMTODgqw1mk2Zs51O+kBrAh
IOnVS2k+mQnD/Ua9U2kLMARFP6pivpksSdYNDEJlxcY+OpUynPmByPvOdb+ynlFJIJGKhYZgmwsq
kL1NmDYMMEHeclWiE9zXHIKx2gR5+zagvkBRRhKsGBDASwNGpet7XvQzV+kXlCbgBalLkELSPZnK
ghwmBgFayv0W5eknGPbpDkEM4HPpdvs2AzocGuI5kp9z5j9LVGTpN0AMdpiybnJxK7WvMoxgMveM
5pV20cZ5vMHX8FVXmrNvS8YtIZQ/EqT8skijp3hoL6S/yZNc3JIp4Vux4qRcm3XmK0PS9R2HrdFv
0ix/MC0rOY1j/+oqCL+kUm2r3LGI0qy5QqnbARkAvlUA9m6nDo2AI4O3mEzI6hRrD56J6UI5XItd
E1qW7Csmp7i5Q3zXGGwFsAoSiMeclO3gPPFTHTMwfnvtrRhNBuqlV15MWG1Fjtkd289zzNlBuifO
6C/5TDIQZaqL3hAvqHt7XOnf597+GRQBoDUkQDFR0tvcviUcMvHnagCCOnh72CG+00M2L4WnTiNe
Zb3F6xfWJ7n0CiG77OYYI2SR1I2vk66zCWM93uXWcgbi5Ge140M/TUtYLrZtPTvMrep8NiT7vTcy
CE/1g4ayeWN1+nFCyPqYk4c9gv5xo6OnRbhUmrtWhM1dVyikJFGj3Wch0YlVATKiqu46JtAGyu67
FL6p3S1TE4ztBEh+zXOTBqGVdtvKcWv2fvclcmofI/9pCqqnRKpDadhYFFD09xaJ8BHxoPAaxpus
mHchbUk/ccxXVRs/JAYQvxJk2McyyPaVsCBTEznPtOGtLoHjQOfzMx0ctJaOcuvCBNoQKHb0AAtO
OCS2HoR0vv/ZnPuXEdHCuUgeen3J6nDBBJCW+V7k8kbGFIAEvFX0zKgsekMMF+rw+PDCE0zj9jKC
67nzsvx56t3vwhXjW+l6n2t8gpvWyn7Ei4ki6AntZLh7nCz2r8wmQViYr1kjP7coe2iQGrsudLLz
jNQ0IsuEhN523OtIHsnPCY8QYl+rzs6f2w41ep7l+HEQOyWx9lIs6IlW74hJUjmJY1TRC2P+7ERY
TvQpW0JzD5ojEvYcOCUhjPhdMPXRnuQZlCtl5bsI07YltbtVRWrdjdZIMLeVkRCGKXqz2B3IiN2O
ZmYcYFyqo0PEG4AVEtWcPicNnYEOdJwRe5Hu+rLBHTuEj4Aw0r0mR/owGZfcFM2XIQD/ygixCrSL
2Qz3QO16LmegpPChEMfbDgw5YMXuRqqhGVd/zGDqOC4q4rAjBE51FJ8z9ybVayAsfSc+50yXkpBW
fokqDV8tYO0ACds8gEp19S4/WujANw1tsakZY9IK2sHPQ9RjjIPvO4w5U8bkgzNZlrZnIZXYR3kW
ME1UAYEaYwahYHY2js0seXDbQx5z1sxzdVRt8pg7skT9PZ04qEsya1HNJp28L4I8IJjNgm4LmBDg
/vCYADUSAeKtSAI91xvUabqH9JjZOQcce+DeiDn7h4UwzhGotIUM8qonFqd5Llpj5GgHT6LPRjUd
nJsSklX76sZPkd29AnQuYAWmJcD/PWhL58Sv0YSwQwNMXB4cT2m7s5+CeOycvuaAltbGKgnncyPv
FQxNtKPv/WiYoXNAUVYcJDwpYA4pNAsAycZsGPeGuSS/gTXYGI0JZy0EKhf9zNiWWzJ+vUMVp3/H
o/ON/v1h+YqnxOm/Cqpc/8XdeSzJjWVb9lfaeo5sqAth9roHrkUoRgSDSU5gZDIIrTW+vte9zqRH
RmVVv+phTWBQDtfAxTl7r70KnOxjM6FQT+buICCt+DmBs15AWvzY/24G7W5w/ZvY3+FM6zdp3Ynz
jxos3ykIQt6B6z2a3IIgZMYpb4NlwBgPRWXhK63EsOO+YhWGbXTXE5S1EtOQbCgMo8Frei4D/cfF
7H/HpGDelXx696AK7/Qplh2B0qUKUrTbtM+Knd9YT3gV6cE6LgHKnaxBEHkMVX/XYgfdxPUE18wi
H9ftk+zsGd1/uNkW6+m/NNvevY7/4/Z1iv8o/+K2vTzslyrY+o3YOdjlvqWj4dVh0v+pCtZ9VMEW
sXk6zlrXdNj0UxVsufJBSIh5lEueg3lVBVvGb5bpG45nGb6rY+31/h1VsOe/C0/RfUJfDM7VeBtJ
lRH2u4iqGkgPMd1FctNS/glrJyhXVtUve5IEbxLPQQqmhDqkJNZkFoMGWkUkfGgayT0ws6BkReIP
O4+0rSVuyrGZTm3kjJeJZcfTiRxJe6vl85fcQChmVVp98gt4ZjwLs4XnD8ZWzYLSaC7b1WLqBqS3
p35APCcnyVI2hCurpu/cjxcLfSJbxkbb0hpWs5XvFsc4/+7JPtdVzeXK5tp1sQe0u50NLcITR0n2
Ku4qVe9Bee27xeafkLswf2XDtVfFZtl1vS6qOUJu1rQbl4PS3kAULk+WbC9cJ6K3o31vi7MSTClR
kJootdCoCY04xPZGraoCMSHN8eI1MXKMwQYw4NA5tSFlviwfMwPASjBYBW29wcbar2bd3gT5OT2K
CrfUypLygQshQWIS1GISY3vDlfujoVYynsO46CgUucNmFloyneXoNIvo5YsgkOOu7x0UQ623xg2N
B7ASfn7bRf09RQ4MF+2w97ixXAGr4qLYx90+m4ZnOI97I2j0g+Hlz31EjCh1zbvRIEFoxjqjV0n4
wJCz7przAtgPHStz3HWX+8EwvmIV3rqWFm+b0R52KLtAEqVLTttryWKLmyrZ0VRYBPXdJE79MVs6
CGS3eNVe1PcXLku8S1ub2s6DXYKLMJyObjKUbpyP9gwLR3deuX7QFYFXekKD1p/UnP9r7rrOqkY7
W12X1T7Xxevj1DrdD5Cy1NmwJaQdgeuvA/4/DvN+szpsaEYSyCpf42U79ZIFqsX1OYV6cdfl6/P9
++uayhcEieJUUY9Vk7zRf34079YNmQQ8CH+HReDdU10+gncf07vFqUAhrfcIVtWDo9Go9k1LvoH8
u8Ty/6Umxa/FVDVzrstqc1NIkYV6jNpy2en6SDtegF2gn45Maj1/d9h3665PD1SNAui7zWrxus/1
1RRd3a2gSXYksvLa1Ya/2+96PC3s/V1D5+i66vrQ67rre7uug3Fw3zgOoerqMzEd9yNChHCHMF/K
j5hUbdlgmzY4RYLP6Zf1+1nTi6uTNof3SW8YFGlq0qN1IzTWjhaGpPpxjOvR3i2qY6WwYPhTyB2x
P0lRknzyOUjsQwcRU+3zd49T6y4PVvuoF3I5wnX5+uh360DSmMe00UtuaaPhVAVfCAuAq4BcGQFl
TByVflmOMwc6rNr0ZhYAAqPrTJ5G32+q+kNuxXvVN45debKYC2rBeCVAaP0S2TTqkvBmp1DtelVG
XXdVLeceD89uTgXwVZQ8VzmP0vS0BvEb1Haafrfgv1Hr1H5qTmA3ppX8SwGkHnxdVPuoiZIGqblI
F/7KL0yAD/LTIcJjOKk5NcHSzKjVW4r1mw1dK7Dn0enlJq07cYZ+O/m7dV3KNRKzSy8/k6u6yZT/
U7XuomtSWxAlHwBVYGYE/SkL6DbMLJj+O6OI797vfHmcWntRSXULYXdmFh2SnPGDmpBFz6uvwmHd
Sd6P0sapSSxRP2pObTBwXpL+UX7Sm2k46lLwqiamEkYXCTBYClC/T/KjsojAuSCDQ73GmwLQA6eN
RfeNtv1G9Jz+IO+9nah1USm+6cWE1DA2SY+RsTKDnBSC91sM7bENq+6Utiga1VzCrR4kkuo49544
jXJi0MjaO71zivQcumowmM0utJfHRmqwyPaGgiy/ffX9zlL/lQULPxi1sle/HSFFjNl5yahxrAPL
hM5TUBoNulGm0cmPSH0wge0dbKNw98Gi2ye/9+2TmosEXTo1N8PE4J6gpHaeF/OytnxOD+ZiM9Jg
BIiWToKSzAhh/WjrtBznuj2YU7sRE6LKJ6VvEJYm0Jy77loICohbLDAhlmDSY9IIx+pE6jhtw9g/
ZXTFsFVrwBc9l3pssay8SRuByjOqs9XoTcl/1LJS/1xWqmW1RU0KJQGsQCysrXIKVpfl6/Y3O10l
RRntt51pdreXQy6MDPHIJu1q0awnulj5Doj6spALw+mEQvXPyUSHNahIZ0SuB+tAUAqTem21kxx5
qbnWSnIGXHJZPfK6T6fpbHm3+3WfxqltQtN1uDZSIaYmC2AnLvxymV8Zur1KDnf/dvvsULsqiZbf
vNtH7f3fWKd2uTyLekiAoDP0QyBcv16OmlNvTb2LYRoF8sKcLDP5GahP6/p23y2qN5pqe7F86OQF
6Tox5EXouhjKK0ggryiQhXdWMzn8YOWlpVRXs+uOam5yM65r18dcN18OG2cWYrJfT6hWuq38VN89
rdrnn66jxVauCWDZYbuV/R6EQGrShQ2Hej+rlgvN+LnT+83EUPBV/vPtbw76ftc3y5fZN8eezIl/
HSrIy6H/YbvadYnL8tga3988x9/P/v0zXV90OhvPJBzQ/5cfxptjXHd5cwi10/tltfLNwy/b3xzK
yvZ2i4iGnBvzzQT2zM/FvEy2NiUYSnusuq6/PgBXboBOOPtyXRXYnUm/KMvpzstZtaXPPKAu8igU
EVEcE97KUBXJNZMJBe1pkZM0sXFCqVm1Um3Ouoq74eueag73hLGhT1dTEvu1GRo1N8tq+5vDmUXe
nsyxQgClZtX2yzOp5aRZnpfKz3Zt3/v0d+VLUg9Xc2+OeX1J18183Y+agVzZQB2xHRrzRf1Xrv8I
tWiHjoGvX/0vnIGoFKyk/AHVXnpeuRvc53Ti5cV+VHKiSI2AlKjoOvGKLoJvjl7UnZCHrAPf6E5J
2f2ckAqAG0At56TI6ms16782vYhPE5V4LmryP2PL4dkkh3PXxXwiSeUkPK/Yz1rfnqiyfWGwQwVh
trSt1/avc29/D7iQZ7BjsfeHG2E8haAsT2U//I6uKCeRYDZ2nWF/iWbb36p765TDlP7Z76x828h3
p27frxN1h7/ETbS1Q8oJWk90jt6bmyYNGeBGqXVyLC7mTueuU0K9uDvs96PtfMx4L0JMZzjiO/Rg
w4nfjtHAh/AcsvE0sUma9P5676pKEeouNp8IPKkdkqH8cTBOypj+H2u9Nz3nX1rv716/NV8hHP2l
ynZ50M8qmy9+swzbtgXpj46OjZ7j/aqyYcsXrnAsMhFdS5XS/vTey9IcKDsdcpqDHd66Vtkog/0b
XnvDdN+X1Txb4Pi3gdropLDy0v7qtc8I0dLnIBpuisGGKRLBUWlu1Vf/d3DHf3+d+lH5SnSojvpP
D01xW9uVIYEJ9gYQW7JTz0V2KMpE9aDBtpLV4Mb2XOXHJsg+BNlItoJPgpprjntCXlYpI8znaHwp
vdI8EgTlbgeLh3uG8RkZ25FjVahgs/5UFM2n/GS7YAQq7pDtrz2G8y0ag0nE0GucfgDKDQ0ZDu5+
9KvnwMNM20OZayCXdpr1setJ+QHN9SAqz1o1pReux6acT0Ex3GYJINWiOWZZ49z60gcHJUOcqtE9
AisnvDLQMAWV+CqaQFvpMxj8MH9xfefrONYo8wKYWj2Oi2p23JPQGYOnpvY5d+gv5x1pJtS8VnNv
fQfrg6aEfhDPg6gCpjU6lWLNgODW15AvknNMD8pzMW+WeDu7eNGxxKOnmhMC3eAGbdqdm3j9Oklp
MXRV8WIm4aF1RH+0teHHaEfwS8biKSUlcsWpvt8QhoiCoFsRT4KYx8peQr6orUvilx2Ym9IavcNU
kPtjHKDmVkLDyQ66FbYA93+kNRTEJuyL+TsgQX83eD4iHqq6u0WEN67wXkB/+OuSHiSXhefCcRgT
+KQ76Hp3O8f6tB7L7KGJauqU3W7JC4bmlv9pSIynxSkFVqsKmEv+Yam8zxAEyKGjOodRoJYFwAH1
cMNJV+MOaEq1Wy9Bu1ZjQaGu/ccQ12RaTvwO0Ot8oY0PSWusEsSLL5CJyh3GVGdl6w0QN5eWVeSW
66THa++iaCrIUWj0G5rp9P7sJYeE7WP0qddpAjmlKjAz+l8Hx+DNV2CWpHi5qbpgY+h/lMNQbBJB
pn3U7jKuapsYsA9NuvrGA/QDnZuvz0gbaIlZyrdXVvdV7jtwGxONn3RUb7lzvV+mwjnBiD27FqLT
vLNIkMSePowe9DunfAGVUR16s6p3Etm8IwDo6OTWFgkFA5U6WZuLeJyIeQL4WCIjBKmEuZ+/wNSc
qrrBVc79Jr+2MiSAkkJ37ujJVjejuzxcEIBk2sGQ/BteKrDt2v2WNfm3qO43wIKwNtvuY9Jlr7ou
HSLi2BeICxwxU+KxvxaIRVZc4QVwLamKEcd2Xr6jAgu2VvfBHixzDehmM0FU/WCg9TDD7EsapZSD
pm9LNnwmarU5CGzaZPQUXz1yq8ivsFeaZX30KFGjn+S70sxabJPurPnfJqN6kufXlcfVli+NCIih
uPVrsrW63lnDEYTAzG3kvqDrfe6C+IeT5o+cHkGDh8m+7MNyG1N60RwHpUxklqtxa5MqYRbVMwFB
ASVVqpSy1H+ZuBqUCftTnM89XWHzIWkcEr81n75dVK9FC8fd6D395Jj7JNDiBzeFlWf7yNId/cwN
KbGroX2aSv4TbjIRhVMABij628RKn7scSxf/LiCVO04AljAetRIWRp+vczox55ouxxJ/Egvi4KVr
F8DtY4b9LDtngC828SmkE7cTFrdLejLON8ky7nkv35dwsG+tfLoDRcFPw6wP5PqsQ5D7NffyKzzj
7sGlHrV204+zVpH56VagzGE2hq73za318aZBcOKlyUEPWneVON5jCS1jF2Ym+pza3YqeWCdh3evE
wKwQ4iIgSAmd1QTYTxvNwweUOsV9UIu1jpVSr4u1YyafbZ+yUYWYINRmLFY5WtduFuvIhmmRe8Gu
9WQrdHmtcnFwaJru28kttqZtfwFJtm77WxDOCC+sTWWn1aYivwPChHiwESQYyDvjBkiaOaKuaFOR
31lN/GgwLqoBNayR0ZJ8tmjfetuLV1h9zLVpU4vJgjjemEMfbyrPfygCKGFaeMpKoK8M3iJE0ugt
tNmB8oXbaehdSpH6zlwictrQKq7nJNjJv9a09AgpBPw86Jgm7MFA2KdmMSPEnwUg5VJ7rcfhd05I
rE0g2/XGTRmV36tyvOdicNOgdF5BFkk3kZ198PWsgyN14yewxJrxR2wywi3y5jUiZINYXmhYZvdj
Dub+1KbRc9K11QGJ0aY0wmUHW+EHKuZprXkeHkrXvolFhd3T2KYuvo0OStPGkSIFSqzI34jmXroc
bQPGeSKVwmPbIYbJBYiemrARX/DpZuIeUqhzZ+EIWM9TVN5GtvFtnMxHCPs3iIT7YzTMBakVO4CV
KLbN7MXobONUpNawBxvKqTaeH+hPf6x18rICgmNQ+NEQXwBgzAGAMoeeM4Ct266mkANP0Avw7aZi
2pbd5II+e/XjoqWTrTF2MMG3L/bZT/kvF970uRuR1QSN9TWog7XNzdA6dPsfEDBcSDPxTdk5C1iG
GMjhi2eGxokLEFBOsOh6Fm7T2fkhssnd0QFF2WoOIDlRO3TCfeSQwDJSTnqjnjwQJsev0wxv0pHw
ThBlIK59pM155IOag+yOvI+dEUPU9XyGUDRWjDLKttkMtArXxPdm5KCAQKyBmK3ickBGT5pBZRiv
9QAu3kbiODrV7zkwx/WQFD9oVa7xbZJZwZAONgTaDL8LD0MLp63Nh/GMlHitN1ha7GagOGc2Hiou
xJeEym68GhWBw4kN2MI5DkttF6eU7US8RXTgk5s5PDCObOnuR8QTF/CQLE7H2zYeD503fQ26YILl
1bq7wRpfwxM3UO6hLVJ/Uy7aZzMh+2tq3f7MWAEGYEaG1tD4Pm/GghEykXiVpfU3AyHBsfG6Q6A5
6Q1lqnPZevdzRzLKYsHV6UN96zqaselz29/YPt2UMCf8esppq+gdnNcQpXOKoNqzq40+ozbMLHga
fH4JvuT6te85YVgWWTBujNWCc9ksY4SjO+iW/FBqSDXAIpJ95+YlbcWK7JwCjbGj8wOC47MarPzV
na0UAXDPueigj/H3gm+yBlvG+Cofjy6lURTOPkmJUzAjm0PP64kQ2aNm8jfSTHTRcEfHhStrFbow
T2GSZzyvPxKbhqi/5kYN6VE7FtkGnRHCskn/oLVWhW026naNYzT7IYkeCyAgN0KrJA+GAYPt9Lf8
BhiDZMcaDtS2RsBKOtnw3W3T70uif2sb9ymAPbiu7Ikhc99/qaPF26oCcJPQdJ25vm8BVH5E2J8c
nCKfbpvAevaXsQJeDJkOPY8Ihu82rioAP0Qf9Eu7GjImzRztuYaN1OjKMwG9f5hdCE3LRenmW8pU
8pznXvWB0MA4EEevNvKVXeCCCH3vti7jcpMYXMgXQPkby0NFRFBRf9O6085J9Brwg0uWQR1r54xq
cITE714U+rgXrpNwEojydbMwpg8XbXjWoEyVTXMHjwa1lmWXBz2zcc1wXdODcodBQ+aUd/FdUqLt
JZxDoKqKjJOj5cNarwz+vGXdI95lZGM5EUZlrGmclGOSg5Nw2GFqetX9tCb8DAaJmqPFfW8JnRxq
bWLY6JLVADwPP1QkQD2X4ydtzjXi5+YbW/TiLnL5Y4u4O8zJ3B9HLpvoAyDTJvqggYBI7qY8tY6u
J4ftrk9YoFSrmWWkr7UwuJ2NftokQyV2o0hWCUWKAxeKm0amkmVkex3aYPkwJ0NwmNLAXY26Szug
I4t7qhfsvu5jNhCbRhhzegySWn/JPeshQa8+GXO3TU2wkWbiIkBAkDnr1rmvJjKvAu8250TSG+VN
Wy76AxFna8uYo5vecj5DfCJI3g6CQzqVz3W7eOe8qp+EX20WvXAPZv7Y6t7ysOhLTPBrXpNTlAfE
m4KUilGd4MWBJDp6S3IilvGJ7gM+Ze4sdgXxs0B3jE8yFpCRG8kt+Xg3mkV5X4w3YYDvYvEYnJay
s/SmiyS7Te/WeWn2BxEr8xbFJ406b+CyCGVEBsw06XhSa3XqSwjSx4O0ZZycKRhPelak4Jx+LSNz
j8H3yPsHEkQBJc7QpIvwR6KjVKagQkVITco8nGXx3TwTN/c17qye+C1ZstNk9IPv53JWpxhzWe7q
ryGAqQtd4dItIuZ2QrYRbZp3rSWr3mgDwvPenqLhzIlcHERCQNKUgx5STuDcDuiFqtkhDz36ru0n
ZRRX7s/rRPVJ1OKsoV63RbPrW1Ja+7AI18pErI6hJjondm5AyEqRJuTrZGjqBINkhJBZNprV0QJp
pFip2etKnwj10tTn/bU5yVgL07tqTDZ+uBxDgzC9Xy77N6Zy5bqspYB1jrR71T7hxgMFYtdSlJ+o
H6jGlt8HJLdHANwruKz468DRcMevc79Ry+4XzkAQI9JjG0nej5po8u04NymWHKjYCyPGAPEviQ98
S/KrUnNTbkn0rgYeCSiRQj+ojpSaq3SBz8Ke3N97zuBbS4ZKOJKRQOTRUh5mj65A4OsH1TKL8Nae
0iKjHaiWTYp9NOpMbAga+dghZcJOUpDUnN2k/UG4YMUUHUlO1FxG1uu2M6fPg9w10DddR/JnbFg/
f3xqLvYkCG1AVbs2AG5gbuEth4x1jK1643xJ8odY4S9xrXSrGnOqRdcT9wk+NM/2UWI4+zAlbFJN
hGwlVVK2MyKMGPWw2KtV8KTLDZBI7oGLj9j5KDmqHosnbejGr6YVVHFCu6z+u0AOuvPn7sM/uJMv
dmSpUpplagp8cqBZshrqK7ySamarZTVRi4QANfCpCx9vaM5tOLAJ2BNLf8NNXAC1mBK6xi3DNgpy
vHkAvVeNfAfqDan3Mj32pSRZqW7ZrCRN1yZSgrlRtURrYnDJbnHbE8S3rMF/lHAqMR+FDVd91c/0
qVURGVY1XVb+KMTrJgYhrGiy1ESVrNXcrKQ/12W1UlcrKT2PW3/mHvnX4xwdYOpWLXe9mTe/q9nr
o5fWyo+t/jpVsj1PZiHQVDVrk7PEWRyOq1qZDFGwyhsy1t7sOQDIAZfFRM2pHYeJ6zDVGzJadP4E
ZtJvK+HgUZVLcEL5Eck532p+r0l126qlJqXUttVDvVjhphKbSiuIiSgRwlsMZy+PEHLu3SLF/r3v
cFaB9ITi7np4yyL/CRgMcBL52aqP1ff4+NWimpBE1r1ZfLcLRltxGArO6IrVRpmJNmhpBPpWC4nc
dCl4cptt5/eEAqRc++qR+llIN0yJ+VwFp1CzxLjfxm4CD3x6gKYPtEtRKq5EtguaizJuvVlqrgld
+UFT36aigb2ZVUowr+FOOgaPj2iRkySXcKalX9iH1E7WyGARxTmDt600/ROXvup0fflqkShJTDu/
gmuiqsYj0+Nplh1yFVczcMqiE/hrORhnfe/12v7ydmRXW80VnD+nwYwPlImbjSkIHFPr1US0zbQi
yYB81XDmDm+m9ifPL/yByDBVs5Nm0YnEUbLOpKogR2x0SuScWpzChjvQHLjiqcu+IqcajldumMVV
n3OTkjEY2p0Zrd7/COVv0gl7qRXkixPU33bGaD+8+X2rWQJmnFU6OoTNy/0qK0r3pDSc3+ynftl6
Z9wZQrN2b378ap/rc9QGba8ir9AByueFLsr/qZgYwcaYFi8vUD2kdSRvlISQCl37uGwSJXpKlERM
nqsiOfduMZYbYOu5/9kMY4874n+FMN68Zl/Hr83r2z7K5TE/2yiu+E23fcsyHEfolk9f5FcbhU2u
53JhdXwDEbMMDfpTq+z/5lmscH3LJp4A9fMvgrHl/Wbb2C0RPgvTA2Ns/TtdFdoEf00GQigtHAOW
rG4Q/sbLe6dVTjnLJsbi14chLZ2NhxZhMQaGu44HWgHHQJxjhg5tbvkp96t/6OBsx7guDlDLp01e
u/grWkZUwsA4mciI3MQWq9LowZKmbn0WKK5WOwisMNdJhT2jwcVoUg78Vwf8AKXZnVtQ8QC2bvqW
W3gt/OI5FWQs0Tnr1nF6GLYI6iyt0ynbRl913/Gonjt3o5jzY1wRf+JIMTDV5ki3qbZ4iGbm8hV4
3kILnMBRRs6cpyg/DEX7uz2JOzDdcW7QC+mzLzbB4Rt4/ODia0IbZv6YfuS+4PambBIFdx5tkC3n
z3TbSOJC0ODjXwKdRg/xJbkQTyW6frJ/ZfSr6NYAyJazM4f7YrH3lRvXt40hgu1M+IOXT0ev15eD
q3f1zm7TBzMMvzh4KJ+8GGlP6t0EAAtP+cJ9qz4/U8SeVpqbSadug/nCo5pjJ6iDqCbDUQ31z4uO
UaUofTgD4mkczWorrbJPQeh+jkkHzG6txqmgQ+HTaGzjdSnckUyT6s7IqC7hR4KtReqimc+4XNr4
CwKmOORuP0khoZa5gXQaavvWwdPlk7uY5zl3dzRlHf1HOkI3sCoxrZqke6q4E1g5WCz5ns3uJaf+
vVkm/H5iCc8Rd0uDF34XGgg1/C3UlyDxNoP5QaSgKXw/jfBzRDjWCODd3Uepib1pHKHQpT9mOMEZ
wTKDboUro8xvJUE2t53nIKBO5bZ469pmPosKZwZJ9d+NUoiVqInRSOmfUX3LHyKeyLEw6SBJvO1K
mla9aX4oqHjPlntD5tMtjIMCG0/xNMRYBONA99aNxL3SV8HZUwyrOWyPqYcryctvUDjcCP1bU+UP
VZ2eJs6SGEtwKyZ47VbpHH7xneA4V86dzNMt02NmWR/SOf1SiyEBz1c+9WlOG6rIXlJMyPTtcupe
XAUiOlZ6s8ld7dDrYFKRTYLBuOfEfj9ZAekaCZeNgHdODXQFxYT49b5fVTna0xyEDHdp+JR6Peyp
physEMcyQk8Co0t8vh26GyC/NaW/6VCOo73D8X7oK0ILfW2cjoOe0tYrqeNOVrFHDQ+qoqaZU+kz
8Rrhs2N4E6B/9L/o7H4k3qPfRWfsxfW29I37wNbQsNAe7BvXuZ29p75px3unyW9y3dm7C70Mbe4e
NVx20jMJCyR6sSq8r2P8gyiwAL3cES7qIfAWD6xzV9+3jn9I5qd5Jtkhm4xua6ceIvhbF9PpNpNJ
JBOBRV1GSV33Ic62eXLjBCkjOyvFR5XrBa+/9nFHojxNOdWkzRAfq29NJoIHcWdlUcdoULtzOens
Knlu0+IF+KtMIQmMT/NISQSc22Meu9oGWADlWJxH/WwCZT61gH4Mt2k2gYP/zdbGdjvCEalnzB3W
AsTZ7Kik1d0cbiOrwEYeV/Y+L2nAGQTSLkP26NW+fSCeY62ncwvvhB6p23fLzo70e39Y/F3g04Do
CWCOo6cyqrGtRQXmvUgKYnK8U4Gx72RE5BwZf7jxScMTdxqfsDoehhkAPXpbA4epj8m5pkrqz+Pd
MH8wreTcFQbAXCtysLAGGy/Q/0jiId7kpnhZiDeNw56cddNGCoVf/ezYhXtOpsE4FtT8yUgnUKKC
GJlNZX+uzCXfjbwASzoP4t5szgSzkretLd+HdMJ5SWzoPL0kGGU4N9CPHoS3t8KOGlIff3AngMO+
gXiwDGhIJ25DmpspwmPVhxs3f0Gc3Z9NY+rPNNGqbZlBtya8oTssZXy2Y3znKQX2Nb8WKorkjxNo
FR0zb9iX6Sj2YIsnTjqcR2c/lujoolkXsmuWW+0P0yUOndR77YyzQzvDthH7cDAfNPAQGA3jap1q
hUbJrs7PUYYihx4C7hzHTQ7FuNx1CXIfrSlvrWnWcXSBV+SjYNAJ9yAie/3GLaxPfr/ABrBd/zwP
dXWgl3dbJjpk/GImC6exnU3c2cSKyVdB1p52VnP18iNyE/La5Jq8o93HD+3yKgso/ue0B2QPuTJf
KhMaIlSfn7N17By97kX45XIKHeu5ZGy/0froMBv0Hhrb/DBZ3FZmsG2V8MZtrZOaK0yI4bZGFm6X
CJ269/AjF8Bgy7muV2by+5CxFiMe7ASkgo2Jh0ef7YewsFPEVMtt1oHCDLl3PhrQkPrenfajttzW
k279fxjdDtvH7X9Jyc4fZTU3cRh1SlByXdq/lndf89f2X+50+7R7fr/DXw7a/h+1OXwtZRbkXxa2
KgDyQ//azI+vhHBeXsDPPf+7G3/GSD7P1ev//p9fv5O3tYnbron/6N6OIom7sBgR/q8/NTP/kEt5
9zp8/f5XAc/lIX/a5AxUOsTWuI5hu7ajy+TJPwU8JsO8PxU7JoodRps+Uh8PEr7HePdnCqXF2JXh
IWs92zQ9zGz/zljTEDKuoyqzmYh2mZnJmNVwXdcxTcbDxAEhIPqrgifq7Gkg/sq6jcD2JEMjtvQa
Ek5VnKPDqM/WoAnRezDOqCJ0Lkuy7tJI3DSSmrKYzceg5HI7kB+/c7RgX3Rms7WTVcW/kY6gATqk
AX1dmsCmNGP6akQDAhbOzz1I//VoLysGTOVx0BawoEaxI63yY5MH89ZPKCES1PMQtKXYG94JjVp7
O6AtMEvhbhYCuwikjxOcv8uptSLvIEc9Vj/V9JDtZ4+sHHpoAULBRg/X+jjQIzFRzaNahtIhyh31
7/YFceYzTtWXJtPLT5YPwKiY7ggFbOEjjNCbGE6T2JyQ5GHX97DVAxLX8OOLkJM8ZtwtY55gHY+u
cSZH8JQRQPigefnKNaJx45sEY4CzymmSZx80GwxJmjckj+mfeqkcMpazL7IDV7jqc1m29Pnm26Vi
0DEONZloxXjyImLMY8y/20lfPqTjZ4FlikG901L/pvk7LsajHw6kOstHwL8jgsFBP2J61E0oPnC1
jXCWuy1n+m5ysnWTEIodpA9iiStABnm7tbghjvdGntH/qW0+7OpH3xt4kvV+HdHehTNQ7BarCHa+
/d1R0WtesM4iyznDhwvuAH04xhmjh7gfsWdvi/Qe21svTdCQgv3xh9uOnyeR1wdwKtswiV2afuMG
Io1LZlpMXTphMB0XWXtcAnsncIKvBB2dtSsBG6KESDWS0AhlBW2PTq4ZCsSiJRGk84bT0AMHiN1Q
uqAJB0sWPMeDZjxUzZjeWnOTbL3GvyU+HASXm1rbLMQJNgyn4CFMtPiWpGfIBXw25ZJoz6hqqowb
kKXMqx2oCf4H3ky+B2yKauOaWcbgkvQuGFM37pNnpuEhbEsELv0P0QzENxvlt4JuyL6VyTHQPJxV
BnTlFFT6p9Bu/VXojTYfT3BedL88ViNSHi20V8MwWHdW267HPGzOFmX5chmtT2nl7WIYbHEj0jN1
pVXGfek5obzIRdNeNoYNLNCOw4++AxXDry1+tp1OrGOuUwiZ2n3Umjmg42m4bfgWcVv4+yjGSjFo
DAQgHWYH2FVHZ8R6HbSN98CrPngOl+NwzMQWKlsqB9qfyjhpb7wST3prPTNI6z/XffGUhcVHVDkM
FLgYHfwYzwTU5WkYw3NjaLhBooZOTBx469kYlxcnjqmuho32VbPiW2NsRygOfgsTlnMI2aAHQ9OO
qW3pd42EXHClpSse559M2T7NTZybFWqnlesmYp8FkXXn5d5NZJv5QZ6uCmRFoIFC2nafAd/fdrrX
v9aAFG9cPbiRZogdowU4uoCvzq3OZzDj+djoWlfexhowBejAn01RBTRZ4gklF9BG0QIjCzz6Xc7s
2BsiUbP7gBTeg+PGATe4NvdxGaqiHtrbOmyAEIhOG7aibaE9DCV2dSdiGN0U7lYbwOjohjD2zeAH
pN6OIZliwUtH4MpznxMTWHvcjZnUVNOcO/xSp8YWtssD77PjfmgH9WfmRgyQUpnkNxFij8skS5Lb
QgTH1rX5u/GVE1jZroyx6+59a3ql9iue0jC2JWQQ/fM8nPtioo7ZVadad77QtIYQF+Znzv3IJOyg
WUPw0zaGlG+riSXn+kiGGFyX1VxBcTFDG0if6rJ9lmpytay2Xxcve6qVbuNzJLXpzazaNCFg2bWT
8aAOoXZR698dsaf2Rf3L/Oh9VQY7ZaN749O7zP6dP++d4e6NzQ9jlHQ8SM/GP/XnXTdACyQ0sCc6
ZlZGDfVcf/8KNGXyeG8MfOMRvDzsjVMQdtWZvzsdEylWf39otaxeidr8/r1elt+9T/WYCefVeuLu
aH097nW/thmeZsGNy5t3oR52eYPXt359iJp7v7ta+ebdqWO8eaXXh18e+ebw6iNAHAbb8foKKyQx
G9FmCB6vVk91EFvZOtXx37wItUmtVHOVbx+rTDSkZEyfQ+hQ2+s27f9ydx67sWvZlv2Vh2oXE/Sm
8To04Y1CXuoQko5E7z2/vgZ5MnFu3ldIoLrVCURI4YPcZq05xxxZ5ic+O48WfJWetHi1avid57jI
JacIAhWWBvILOBG3bFHwG4uCPy4XBvuYmxwu61///KulSL3VfeHwt7+vN1d35voMf/77+1ma1Wzz
l2dE2WfHJfXxsUIYADk9XnokUQ+62V6vChW+99+3pwhaENl/pvuXP+Z+0u+T4uX3XdZ/rI/zQ6wC
ozhc/SSyGAdInT6gliVSAFscQ3+YuKlpHauETgEdFOrly7V6KYYrnYIWtk1jalIHAOGXyPKJpVnO
9/UULdehoJQvcivLnELFsbZmpquEvQlr4HxvEtrbNP230Xwzkqt2nk/vqVAulHiDJtu8XExLM2S9
0NFJ/l9v/rnf+jB+jdImroMUVKPbjWN5HMkO3KslYd3i+JmHVr2p6waDmjUjvlCV4c3P9IcCfRE6
WZQ9fxxkayN4vVmNraNCndzB01NY4hD4gI9RtAT9YBlx44DZ6WhrB8NhvWiWa2aR0P3PMjCmpNPy
xXS4I4y0P4jLtfVm2c7StjeLvTDq4XG9AB1KguXEbF70EggzZuD8CMywoHbIT7o2vdcLY1ZsefDJ
Nl/6AWsffL3oAB2UEuaKsiiJGcCdH231Ub+rhyY6TvD4nImgALp08KhSX9ilI3YPDZSgqloGumZB
o+imEznTzywdWyWu3WrZdxrLNhRIbY00PIZIvjSa41rOWEFLQBn76o3MjHPNioTpjJ8qHu/hnBJh
BuNP9pSEMjMABB/NCiU3Ig20iToIgCnpgK7UUJEWG1ht0C0vLOmVRr5cG3REkuipfuc1jDIkxJRA
Gy9n33LIgk5mxhL+ec3S6c6wJwDyRQzy+htwZFftjrIcQjeiocBA8f0by8XQmtK+oryzNJHFxdUH
+ojOsp8qO7Fqhu0fGHpiLC62VcwwLWDsdM5ZGrDMW7vEqxNYQ8CS7Wj6E64QKYHzB8e9wrrXC2oe
IIyVTL0MQi6RdKOiu1/TFrSJXrojyhMyR5RwKyN/dSCuB+B67W9/m9oudcMR5pu5jIaWUcSsGTd/
sWSuPea/3NaNMPLYn0XEWy1Ovr8x3FfBxfqRrRIGZDYPxG8vB9b68dYDjko3p+aq81j/YxKhGxri
ftVXrB94vfbnYv1bm1CjXtI9/obu/o27piDzryySukTX3TaVu37oP2bY9eZ68Sc7gNmE5SrWe23p
caxSidW2u178uTml4tsQBCmqN9L/okGbndU3/vuqgszM7uHCUDinIbcqJeL1qF4u/nYTCdwGboq/
XdUTq0riz8W0GK7Xm4EM6IzD4mAOyoiPbJC/W3GirKj4KEWWizBsKPz7/F6gDf2dqubboEEaGiWq
twoO1u/vj4blbwb7Ns0PjVxLi5pX33bkIUKk5DCaKSFNaAGP+Ktl/AFx6cZkkGNn1qQGh5+6Xz+Q
yimtFRJMUrFvUA+wCbTBJpHcDtCVMwt6jUxwUQyfuBflq0lMNFpkQwdOocrYAVEY4m5Oj6MSn4Io
fhyGljDGhvqwVKsw0JY2ZEf1nbzEZUA3ZYIqFmb377NAEN0+75FMzjjNSTEKjpSgQFhNsCmXAwF9
c7LB/Pu4Ct3X33y99udgMJBRHNSHfMxzp4Zh547L3khNP0apUPCe5drRWC4ENoNC1SbOKgpo11nN
GqIDtfKcyFfazJW5i8Rw04fdc1dawhq+61apAjmyD+sMjKh2ohc+budwoBSr5t3WaMpblQCOVGdD
4DxPBaxvKo2zquvcWgS0RUbXUn4uAFbPcrILxWgnlc1eiQnJ6ha8Ap4DPqbKwKbCDSXRZbkt+YUG
gpCp1kKwtAiKekeVzMqxTJbR4rLWXg2Phgz0MO2EZwXtSi73lzRTe89orDsTl51t1vXjoG9JYw6c
38+uFvyZCrzprq+DJFRxKvGU5YYbGDSpspEmQkuij64XBDWLBJEts3szYH4PpUWg20qnUhLFGdUv
f1v/O8chPN2mfQyJgQbuFjz5RARvYtoWuAA/Z+qTB7kJpGNGByXi6UaAmoeo6pHuNIALs9xHvt3G
RK/OcLmWLwA5S4NQWT4BULzW1AU8cUbWLvwQ/FMcw6p/lZpg8syh9QgRl3H4QIgc6ZAQblQc1otc
EAK0FeK32nAumjXJdY34gHYv2tV/Uc6sGppV3bFaNgE0QFHrr4Y5xl4chp2TM6BAFUvxNy2eTp2z
F1zxh9EDrWhjbA296Lt9G5mLD2H4/dnCsjdQ7w6mXS1Ujma56BdXZ0+RxU07hplpfimm+jnAbM9m
e5ac2ZD4evTkGTovMpoEzoNiRNM5bnPTVUoQhi2zw/rtZCuYBewCcFCB9uFKvmezCTtz+Hfu/vrH
lasvNNORQNtwu95FXk6u9dqfi/Vu+h9m/3p7fYIkymFHInJY7/yX+61XRVlPPLJ6f34/dv1bFg/7
KBcTJ9e+EhHIepGmFc3iNiDDVBVc2roPeZbMZ2uWkvuJEvouHu7jmhgnRYYai2CcEppAC8JXGvDC
o61N1mcwZM9zOcG3TAfCXseeCvzcCxxyFYRgvXwJunybmRLBeSlBliHB1EBhZHiGPTDTejwiMau/
/BGXylBa78Ua1zRRU/L7ynDUphsQcVOTFMRkxOw7C/eYI74kcpNMRX1vFBOeaTD4VyMM6rMvCZKT
J9H0YdTRaYYJ+SRT+9pRYiLds9f690Q4rv8flBSVMhh5Qq9q/6GSuifQLOOHGjbEmma+cUEr2Fzy
piMglJLLB46f+1z2iexLi4BMr0jbt/OAe2n5ZyPatFWSj8ZK0k030yCOAyN/qsP5sj4r3xqHeqSp
ZyvCuIEIgWXW8nKtKbyFMRjJoazlg6bS9MymsgNBxLq+oCMejdb8VknYDPJc63ZVY83PQxnu1w8x
tQPw2iZSTmVTSXfsfhbD3zLS6GCDmwkGsC/W/s2YI+kIQ3qiusa7nakpzJaevGYEem+NkbxvKe3C
V7K43PVddVNIsynW5eNgYL/SEqwvv78d2gc2HV3lrg8m6ZQr5AivTzkRC9WPGhjQHDl8MRWIJyFj
vmVo59dHhpAg0GkqyqHRjOQBR977+ncxjXCMBP54ladMOc96OyCi5JuRwuJipmL1RGUQQsBYQ+gX
9OBDG37/wGrF4RTVjb7vB7F7jJL5fn3CocRqQlusvYRLxxgCRfj7B9TM/EkW8dpVeMo8Gr3JQdJi
aJjLVyI2RyuUh/cZ4CyyT8XfyaKhASxMT+uzzgtMbj3EaOL51/WwWx+oVmRHaIV8r4pTdAxNjA7r
288llpeyUTxHBUEWmYhmtSrVPeZB6xYHFFitScm/8k49kG4nv4wIETZslINDENfjLRgFnADLPRDh
7jVdiF+Jv4g36lRXh5IB6dYImsQ5mBVf0ahufWDKr12UW7RHkXeHS3VUKvSdpXCgrc+DDQ3mdxq+
sdpCjRAo5kEifeJualFRrM+jRTAzB6F/SxFveoKhZawf8vCurgOAe8srBVnh0sL13xrLKL2kzIYj
GwPpSpmYFNfl3dZk+0LPbd+DSebnxv8Oty2rriLWmN/PoQOGzFrNfJ8rw3LHUopPiC38SxrO/e97
dDBH+3luPsxGU9w4VdsTfGLxoi1ZGeurjIwBVmx+pIU5ujkCtFOjh+XFaGqA6ssbtfqdDuj1tN5B
LNFjGLSKzm1rWGemCP/3veBylvFkfPadDj5cN5pzYrYzh6AUU8Jv0q/0n2+ogMM6qoNyVtShOKe8
lpvUg/RJXfP3+6mQN3SCEF58ofZPUUSicaWo6WcmHNf3I82l4uRIEy9lj1u08wkS8WfCoXv1Zb0D
ASKTU4uVemmlqTypTaa7bdCKl6Lj54GqDgCrrH/R0qEUObTiPWDmkrltbmC35v39bAq0ISW9+tXg
tU31Tv2olAxST8RzVByfx5z36PXgaZ+FNrj//WxW+FCahfbsCynMApzSR0MS1AsHE57D0PQ/TH6s
9a6J0mKQ6aLqXivUflckPnqIotDuC52GxnqXvBidnOLsB/RZmC9JVV9kSR2OidYgS+zL6kVMq7v1
rpw9jx1+2mdKKzhbOSUO1WyG16GwVFY+efOpEG+uLp9YYVOLPkYXbtI0yTsWT8J21pX4wQgoSecI
n3+RVAi8tRcgaqi5G7gpVHK8FaN6bANzhPXD6aXO6mX9enTZhNNeR89qg16I0ArpIEd5fR0bAdqF
Wi4ro5f1nnPng6rvJek2+r21GyaCB9q+Po5d1T0MBm6z9W5TQDS8ak3vQoy+qgeBe0YSHZ7GDpZ6
5xvh69wl5/WzWKX1Kvad8mSEQr+ZcxOJsCiKV4noa4IFOOCk/rx+QRU7OWIq5/rWQ7/foxOdtm0S
aA9Rj5h7vYuvBxuTdtW7j1HdNWVrOBuyUJx8iEqeRmv0Vcqk43pXKnUfUZgzT2YY5gEzZ1sJg8pe
zy3zps/ZZIelon51We3JVi28JZ3iu0NbNCe8f+FFi5MIo1Xafmbmbeoy7WsUUiZFyxCuCgES+IRV
ALlF370ABz6vzxW24o8QB/Ej/QX4/GM3EjzP1G0EaLJ41xqma4usQ196tZBveLMejsd4zoNr1hTk
Li3vZ71Yb3aBJVxMkYMJ8SZB6svDlsev91CC/8+pFIpo0RL+Ty3t4b92Hxng4OjfJZU0w5dH/ktT
Kf5DR7MoLejXRTX5z662If8DaTHGaE3WaXtLJuyJfzW5gVnQfdYsRP1ALbRF1PnPJrcq/wNGq2HS
kzbQovw/Cio1lJl/bXGrpkFzTNFNdemag8HgPZRfH/dRHjT//b+k/60SMRBUDEa7Bc+fRDoe5dAz
I094qk7pztDR6m0qA4SrR+xX99h+qF/BY/usFhQrXXjIyGbA7hnCS1seO38rkRmSb3FzaaRyiDsr
djPiYSiaPCWIjPJ96d+n28yVN/kHjXR2c2wCkPaET9Kv6mi5xt5ysVz95Te5+92v/6+c9nEBt3R5
14sm9C9t/N+fEYy5pWmopXULou9fP2Pty6QsZuZMZKTxDP3wPgRuW5nKXTxwbtbdjyAwxpdJ9KZF
0v1/fnHVWr7Bv7+6yi9FOUs0RE3526uz6h4rFgXzznyyhqP4U9zXV6Lhxfd2k/1gGVh2gz/Gg3pf
EN5ypPqVPAgb82w9mIYzX6vSU29SfZZOVGQ+ssu8T25J5zYXxujh1pVO40WX6cOEH0cf8cGIt3Ps
kiz8VTyHJ+VO3Jbmd8BuxRNY3SbfuB/0O/WN8kdBXqmNpVo7t5k9GzbVMxu/4lP21MOQV/aLWMfw
WEgos00CDhVO9JyEDzSn7ASs/deIU3NH09msXHbT7ORNt36oLlLiSMdmax4UN3svniQy7b/iRz7O
ZnzJf+CH3sNpjc7+jmyoRLb7j8DcDafuCvoA+N/3tMvczp0nj6SHpLR/5CO4idYiS13YsztvPskq
6AxbcLNPTPCj6gr7+r03kYR59RPqAlpQsuwhdw8el9Lvk99s0/g23c2GE5wD3anNx+KWfNNcHvGl
nYtHbTvfk8qev2TDozjQRnT5OoLT9Jp/6JshQdNmaz8xvuSzznJYIvXcw+cY4NQzNwMY+NjFm6oY
dqLSDn3tM47p84xhhYyMXLyp4obYI+NWvw9H/bO4869tcZEfcC+CNumLXRSgJHCs+2grXMiGuwSH
ft4Fd/oRBv1EdZrOslN+pIfKhBVvh7fCVX5iL9iAGCDbSMT4/9nGXoJuBIOj7mqO/yrTOy7uosc2
PJtHlfA4FvX4/7zWy48IjDfwjVCxxl6U29qb9Ms/Ewesn+dXdFqWm10RMLyHZ/msBHy1TelCPZkl
G+u5D+pga5xGLDfxFi/1ixXbuepihk+/6xsRCONFhqN4Fd9kmr33wd6o4XnYEA0K2RnQ7z72fBNo
Tlv0CyeIIPIu/uj2tZNd5XsJpf9T8KlfuubYCnb04j+ZN3AGHNqLHtQlrkPZ65fsOqBS8TLlZNwa
gFCpV+7yz2GTl068q3bpq+UynjB7AV45W3fWM92WgrJV6Yxe62ScHXb63V/I+kKsFz/GhVNdmayv
zUJKYfLETWEbyWF4pVpl3FRy6XpbtikEp177oe8iDLK25FmhM1OpdIqNddMOQWeH56Z09MzWhv1C
h7T1L/roywfUN7ln7BHSBjNfJP3nbXyedn65Uw27dupLljm49M9JTDuIMRCf9iQiwsBB6XS62yMK
YfP7K30KPdaEbyQ/pVvZnnbjHUU2fYvBRtvHT+375O6mXfgEhgv6DcbC4Gq0Ljnx2qP/0fwIVGYJ
ujn3/X56oRjlYdW1bh05BMi1t1O9F4nl2Y4B1m7bvCrdk3Xrz+1beEDBa7xN9+KL6GYgEGzxXrqi
G//P4yPT37+PjqYka4S4GRImAUX6u8RKTmdTG3RwGE3Qujl2c4KvXsyocf/zy/yPQXh5Gc0C0gSL
iaLr32wDrG2nTvSlaqdJw+PyEtY07qdg/IZBAOQga6EXVN//+TVl+X/OrqakyiIVdF01TLwLTON/
nXmUoFL10WoaVBzZyxJf42ljHu9KvDt2rivCu6Q1NhCCjV8+x4EFnsn8gPWTo2FsnB68A1276bHw
0YHMpsypBgVj02nYqyNFPCXdeB3pRzmVWTcbCKaEaImR6pmjbLLjlcrNPBeDnVTNpR0ZMtIZdW2h
HlG3xNd8VqqTOkwU25BwJvrGr5rmWS47DTBNhDVZRFaU5gUVKnO+bzO8fhzloFemnawgMjeLpxbn
5EOgNfLZSvNjFeMszxIAn7UalHurbU6gQoDrBUxkvli+WT0Qb43slMzYpBrb78GpcoKeal2obHS6
QpEhtGoPYpZIW0Wc9waZJhs9ATGAkR0Jh985A616itWRM5CoxFKjv4tyPgI/e8twYNq5RRECnQ1S
EXLYiH14kctacOm7li4Ztz9d3SYXeUBxFxXiQ6L76jnqgXHms94zUMkEJWoCmJlpp1X1TU+jBGsD
jNAI0IOq5Qpv0vyRH9HLMKbmbA845Hw7SNvCRfhGP1LAR6FWmUlLOd8IMh4CJRaNc9sYZyBGRKGK
AxOfoV6nWoEFK6ifgzWqCJRIkgbk4ndGuut7GXhVqyHjbyR05/GdUghflsw7y7X5UZM/At6vXZjZ
r7pQ/Z1W6sxns3yN+/YcChRp2kInKzPSn7uI0EMVfNHgTzQOdRYJPXkZ9CpQF+r6A46HB7Gs4VRJ
F5G8G2HS7qTxVzVq93MpKFs1mF6oND6XIxazayeGmdeMzf2IwDv2g0c5an7F5khQGgfwrHa0G5qX
5bo6eIjnTJJ5hHijZYobjEtonCjwERPqWUwJudV5GhtO9oayi2Cp87I4VtDhscUstScgu2cByJ6j
WvzSJrBG+LhbIVWFXV3UXtxjTUc+DxihG57zki6sOaDlKANzI4zfhFWhYkofx1L+5RvTYZiQttNu
RHCYbIWkm5AEEqcYdvodElPMFcwM7aXnF5j8gFUEyWzzmXqBW5bBphseSrV0Wpy8iNvcks6jCo0h
Fzt3+c1EX9iM6beVBhuDxDMl1NwBcVM9Qywxq516p9N5zwA190t3uSAeMKnIsO0cTSLwZITlU+87
8pdXU770rvWCY9SinbDwyrXvmEjE8WHuNVcZ+yezGU6WEu5NQ9yo5UILmmHsTnbDEq0fI/2YLcp0
BZ3GNsqy6xRqMXF1viF7pCozadSdcvKFzuzgC11makDFNOy1VvXhzWrkAeRStSfgDMpm1u2ahDRI
NJWo2vOqvhcKun808gPIUXHtFBqda8RYEo5lCwWsYjb4seRgR5DOQerwMiTg1sj4yj1TEiOUC9HG
aGhVrxf6RPs6jWrWbDL2jG3Vmnd+i2iB9nsDqgIZgjoppTeEIiI/dUgOhv4RJwvla/1TZL7ktBgO
RLKRcLjcSQut5Pe1Xv7ijIiPs5ZDngjwqWcVfaKgBtMftinD52ilPtng8ncVyMJGlvvIu4ucFADS
db5vQKEYDkuAcme6zbm4EYQUbelwsGT03+SneSe/xaXXuPU5PY9n6SNN7ObYJI5uudbdDE2CsMq3
6YFzvzrRYBp/6q3kQX7JTsjz3uziFpq2+EYZUr2GH81J3YznDqnhpfjMjizZRVtDdfXKb6S/msfm
IdypJCQi8WOcvxolXTiUtoSMupnKF+VAcxpUt24c4yLe0TKRWJ7CtEKcQd0qsGncm8ZeuiGGWRAS
dv0mNSi0TuBBeBj5FoYD4UP7NO/MX+a++o76t5AMndhVEXx0PLD/qdAqPA8nmebQZAsWRWJWPU7S
uunF2hrPxSML+eDOtMdnY2tsxWu0NWrHYBLLWWgoP+k75oLcMT/n93i2jW3VeIXMShusCMtmghpc
Mt93qCbQdS5pU4cC2lPPAGo5ZnzB+V5rW4S0Q+IFgIkGIFgbhdXV4CnNUVL3AE8mzrb2aPmOeK57
m7FUg4+MlwYHESg3bLZEnsEvw/hyp0mkSbnJrWJsOmbeAJd6EwqgvxkQmE8c5LVjhfIVzrAXvKTt
tnQ1FqcXk3dOmNAek1X9KpdbhfTXwSkmB7RIqjlkiWhX+WBGey5IpbALNN2+rZkbE/uTO7zyHSec
XxSbMK8pO5nvQ6eStYG7A/Qm671JsFsaAF50K/i2WF1+o6RT6mP9WSD7/eRpGnL+EhvbRnq19ENC
8y8AIXM/9PvRehMuDGHWRdMO+htmqn7HYZEJe75iAwNG8GBc1F99y+jnsSVD5lgviZp04Vgzmo/G
JaenEV/M6Kj/0jzhNj/7V/ZPzRt94Cq/bx+JF+S1g3eWvq/5qdz3v9iT5aifvpVNdNHP2Qf+H0wU
7cvwFI1YHB3rwmlDXa/YmQNkDqd4wuL3ELLVgtvzxhmgfGZs1mIXohIWMTxIGQf4UxV4qqtdkieN
persyhTaYs8qPSKqXnoDBe6u5P0feL9id0YCzjnJEkrwxtY2RBtcnIMTxKi21RMZJPiq+Zg8dd/f
FdIrHsAcy5Z5ChYEPr5BSK62wUbyktSOdpIqzzj6B5MdqMm+hl9qw3NUicsPlLui/9wlz8G8zXRH
xwPdHYVPNfei+0CiAEdm2rZiIXaxrkswGYX48YxR7ZQ0dhFsOHKRRgo2wqBjR4P/QHnyHAcuK5v0
F77G+FW0TunJz3fsbXXfwREl5vvikw41ROPCDlmbBLbxynEFnAfPVg/CDo30jrinz+4TMPIOv1Fz
Cnf5aBs0u1/TLW5UFgNswCDcPxPllVxbDKCOMBAEig3dFojrlW3BdOja0i8PcMmeKjbkuUuXkqOG
LSp1AS99rwU2Ls4IE+7GjhwGX/LYb1nlWY+m5XQvBSuccWs6yr5xpFeSJbYwcbcUc96wReDx0/bp
OdooTzl1Bc84HRHWzQ9D5gG+Iw/sLr2xn3lrN/ESIK+eE4axwC1dxOjGL6Q6wS67qDxv/4og953P
cGOna+a78NBv+9kOSj41QEfg83vCOMcreRZTDcx9QxazePHv8QC2Di4xtoCDy7a8vW+uwhsu3wdc
vu2rebMK+z3cN0fycj2WCTd/9CykCoza/UM8bcwtxAt/b22sT9nLnplC27sFOXYaN8UluNRfaNAm
kGbnJHKsK4ARleXWU/nZudp5ATA9KpfoKTkigFt8R/COPX+y5QkQ1C5NTmW7L8U7/aaejYfiGfYe
C0zcN3mAuRId2I62BJl2FFTqvfQKmmG+sqW7MMNQCmGPGH22lt3KNmYLkmkbwzU63ABOlrmlf+B7
B3T5Wh3pVJZ0h18lxVNgFF3NC77fGvmVsIVgFAq7UdrwO/khXga7SG7ieCoQy8QOm1TC8vxuk58p
qwwApIoTu0rpV1N9sqqwkOO3J/UWPkJtMW1pY97krfVAQwfRDYmBAVV/GDVYVL26s+s9om/SBsdT
RKq8Z1qX6lKHTEgXetkwMs0fDAfKnsMueJm/sss6zKlecMjeqa4gyJLewSOxLLK86S7bFofkFkQH
Rfok8jU2b8Fwjt5JCxzIRgDwAnKlPZo0e1P9zODfTeBIjv7w2NE6DIQfMGRb0/CK+I7xx0JCnlqP
yQGxr0f7+wWQJDuC4Zy+UYFQXqUrBZBesaVrup831Y1GMHyr7Ba8My8xGCjKh9VvQINdi/sIeNtX
uwkaJ3sRRcek6Utjbck1smOmMsZHgFnMwzoJqk9j+RSYrMIdQpKsJaiOfPaNxGj3Fr8vlOmrzLr0
Nr76/gPM14QF6F7hiI3R/hLQ682d7b8HgZ3g7Za88rN6Kt4L/6Q+l9F9fGeWOGh22i5+WxaeCFk+
RpiwaHMiF2pucoivs7KbmShepB15c1t8uJkNp7Taidt2z/a0O0eAD+ttJW+6b1NzW4zDmoufRCQQ
8c18EOeL/wBI3PPfuu8W6i6rgEcs0UhilBq5jR1cRC97MmCD3xU3UJf35QlcY/IBNbj6UTbde0l9
42c6ZB+ycssip2FTh1Dh3B8H8khZhD8w50U30rnvenGrRfv2EHnTu0oD8IlRHWRlzrNSG7sQkfSA
4oRZRNmZz5isUZ1aVwpKH8pG/OaGBA0uIHITlyct5K0P1KsiMd3xH0GK5EftvqRYEm7C9JZ9KzOr
WC/71sjfTm6zdUykDS28fKMYF8QJ/V2v732mxUnEi8/4rX72s8jmRLTV4HWm3YlGyIYeVDTQbalg
sbEdVEa6QYY9AmKNJVAV1WzUPQM/cEM8FclZsq2e6SKnr6i6/HOt/DT1V40B6I7PNDFH4UzaB9+s
YfIrrNzopuS2Hzgpq4SD0Xp17VmJU74BkuGHU7/RtKNC0xK2HzZhn4nNcRw+9qf+l/E1vIMDTQJn
/qy+2TUCOyxqx/9pdMAdLK3ZM+PnsrWXYLSZs3AmS1sM7efJxR69zVhduoNuD5eEZUaNTkjdIpKS
ehesa29Xl8iDqIaeWv0l7lkiRlswt8FRPVc7Cn4ML5UXXNK3fB9vkVA1n13pQQ4OHysghKTK2swU
V3NbXUzzKG7H7/7bvHBUCoGTPc7n8Jx/WY/BtT2jq1I/rX30XJ9o31I/r57HaTPlP9J8N0FyTR22
XlO8zwscYpvxyzC3JW0Ki60MViMOdKFxx4hMAHz+MpIIfLGzrPI9j5UWHGgqOiGUi+MQpNJxXP8h
ie25z1phKzZoGZEgNna3/He9WO+3XlsfZgzQNvMkaRiUO+lojREWpfXfJDeS2TbdpUEL/SkOb40o
ETo8KgD5MPyHjDNt1aiuKdayB7FKYVMVjNus1MmBRecHHNoxtPgahCMndgZMMivJkEb0cYus8Khr
Ju8NHKUrqJm4QR6q7WZDtGw/r1RSScvElntyqjsNRREC5w1EKlZUgtECTxa9xlgw37VIMcrSqHP6
YeC1cfsmJXroVV0zPEjAEKIsTzeVTIWdWEGf8HPdcCs/HtkJ1w8N7efFIP0hh8CnQ6EkcV5xjbQO
kCOlsktOfO0NaU3RXPazjRKN4XMUbbSKfFohNiRsXS02LMWvNwA3gS0BfnML4m3vK1ZHphKSyByb
dj0im0hHle1aMxzVjnm9TGYKKeZwDBc/oU+IfC9K/jlslDddnUH1Mj7EXYK4Z6KSqQrxPZTXg1ka
qCUZR8Pq2BN/Kc1py/qRFfJQ+Lc0ImxKSZpDK+PiLFCz6jHjXzNrG6jRxLbCbjKKfRIc2V/ftaWI
iJRuuDvJGW7jKGMnMrGoyFp1HwzWU5iRShbjnQh789AYwckvx1c9yWVUNgJ9sla/8+OPtKtxC1nS
t1qmbMt62uz9FMdb0V9wT8I27tT0TTXZrOBngKRhlgJa5RYRlz/ez8EtQ8v0mnWvjUCzdxTbN1JC
KS9jK4z9x0r7wYJWkzGaPvdhyrxaJcC/a+unwjovoQSyBbgHrkgMo59NCMtG0rZkU2DrO78I+Ap3
7ahEdiWGP7OvUUZiN2RCzwiHPtz51PKwXT9VBulDHWgVElNNat/6QIchGF6m5cVkmd0pOnTZ8jMq
0HjP6tnydLCbKg4rJ4pl0W5CeSeWlKcjxdrOCeTSJEccVcvHbn4B9PoCk+UCLtfroSJALCxe2pbN
2PrYLNZ+RHOfSCWDNaq5hnpaZMBUH1PzmupYKOtJfGxF9TUfk11XedCIF3GDWDHrTLP1zKgc2p0Z
8A6ML8lvXgptOIQZG+IyZ4mqFO1TXgkoqlWFtfZgfdajK0X+p6qzNI76jpxuFsxlRgeBwHhLfbNS
6bWGMcEWlAYWymsngQtNTx86AVsGOaSFEleR4UVpupXqLNjfh9qCrp3Y0YGG2xZSxGYGHZxcGTdr
Mp6FGBlIb9Ssp8W3pBw+45GZxsx9ZM7Ug7J2D/oSiB76Oivuye2Jn4h0wiejMKSkIrvlEPOQiwzT
gzI8eQC42p0ZVTpRYpF+6CUmACN47EaCKw1l27Mvjdse2p8g3kCwbJqGRHshWkIfPzREEVSfyDE2
23Yvp0pC4Db46lS2LEfpqVsI+O33TUVFL6KDyBDpKVNl2bXfuaJCvy3oyqtp5bdoqJ+kalrKZJNp
T42EK7G9t4YGOq84PGUqilmoVuxkjMXp3NC28FsnHgrayaIR7Eoy5gNd2JRScVP4ajk65XxXqyxp
tRqqbp90L3GRsh5J6cUwhmcnq/o/zJ3JcuRIlmV/pX8AJQpAASg2vbAJNnEyjs4NhD5hHhXz19cB
s7Ilulp60bteJCUjwj3CSTOD6rvv3nPfbMWIRuP0D6/zWV+l4Xwvy2KbRuplGNPr4uod8eUMnqYI
KjrmN9MAxtAxjHmXZrP1ULMHNAQ5StdPiLV69jbzl2gDfPg5VaS7zdz/ohrS21Rx8Tph0UgGXivY
+O1mnkh1yay5r5EZui6EJC2JVffvdZVCXAcms3EJMu5xgLJLl9SqDmelrc944iJbdz+Ee4nM+p69
xrH24EKrTv/xJxb3hd4JILeeUd5Vs706jqO77a1Szqlommfhq/uphnA7umzaOjGeirb9XednfxZf
UUSpK6o8GPyE5mtD54hNXv4jMw46Y/vbOvFdvlLn2CVw4WHEmX98ubM/bx2MxomOmy3+dm5nhnXt
elSR1lhnVTXeElVy8UiTJ9GSIc0d6qob1r6wOeDO+M9RmxaHvIfs0Gf1Uevl1LmkkdNWXKrWIIQp
8ts0dD+GGkR1UyxcT6yIYZk7UVEOT5VhfE1Dv59j+yEaStxWhK4nP+LV6On6ShklCYAqA9xtTjvt
VhIK2LjUsx/B2ATUcAPbhpLNPSr3dpVfvFbTyN+qkdXacbgAun0V3rTThK4zTV4V6HvOanVE/R2s
QPM027iKFtOOxLK5UHZOGj8g8txvlhzAXLl8LU5yAQVunFJhPkFWXwXn+nWccoZot3uebBTccPSe
et6n21nygLd8kBw626k+Z25i1xpJxqrBcwId1oessanqgdVhG0FSI/TZuW9uE7M80WZ+GVTybPD9
vyWI51mVfRAYiTmJoVq1HGRmSbqv9EdxkoOAsEvMyrILJOQU+3HWyuQQ1wz22P4YMEO85gllbieY
QTsg82sPRpoc6OMYHsDRnoeU1JI7gkiILH8XL6MJKgA4wlogj2mb0dCdv2Tmp9txKvJtVWenRZjH
olInmXb9XhngXzAv454G6eUu027EsbEb43mbLRauR8Hr74bLwY6Zy0xMLNswNR5n2RUnpwa51KqS
kb2oDk3lwfgdrb9jMyDj5iTHXwbKA+jicWHOp4wOur/TFnjtfoj3iyTOprpnXSh0za49hb065l6C
BtE6T2PBkVsv/Qmf8H3GjwjWknetyTLu6ojDhqVVnifPzaz5xGjn3Zpq0PpZ8SMLxevYxnPguA6L
Ov/dA3N0sIbp4NgjSARfF6chcj8kyautTo2dY4IHlYQSNqQCD7zc46EyrQ/iH1iZXTQBtWrWjpXf
FsO4xPXy3GZsIHiwO3JP5owbgBxfIGvh0VTm777o2ztJoAAdv95A8m8OQ9jdoEJVuffTtRKx0zRb
RMX8N62iGHbaoGgvd7eVlPt+Ql+joTJCco6tLQ2L22biU+01v2AUcbK5vCViDQa2m7S7yyibypqt
NZAOBc7yGoo+gsPOoCBxR1RhP2zzNHnOirQ/sKDBm6twBTWssrMBC8RySHKc0RMbjXlE14g67w6H
MA4Ms77zxDRvev8pBHOx7eZlCZJyeBjsg6HI4ltxbwdLW8qzLkZ5/v5//+0vp7wifVcxuDbZz4TN
0N60G+c8qvifX77/nmpnf5+I6PO7VOf7SzPwCeCBZe6LmltbaFo/RE/GRrvlL6cS+uBnvkVIyBAb
0YDBdeIBhS8mIRsR7Ic3bZe7Cdw0pio0zZzJbSXkDlFUnSSqk7PmJ7Mm/68v/Vw/GQWRdkoO3bNO
Z3hWllN5Z2sNW35/KUv8J90PH8c67Pd/f0mwF8jFaU7p/yJDfoMiHdihROzErRgVqpjtlI8iHK1g
6J3smjeZDL633StpBl7M478cTaBm/omz+W9/+T//bzyb/y9xNVjy/rHP/z9xNVXbxf9j+9VWeVJ+
/e+km+/f+m9zn/MfEgMfd1rX8SzLXR0M/2XwU5Ke9tX1J0wMAEqu5VL/Jia6/+EoZeIRV7CN+G38
rn9TbOz/4JeCN7RwBgrKHP6fiIm2aa0Gs38a0KA1kovywddYLNpsb7UA/sPi54ElL9oc2lZCbRZJ
2PrVUXMYUD1Ec47VP6W2Fz9F6XguCzMPRBeZ5G+EfcNyx2WrWPqzw9GQjaV7o6/d3y/aKg8AyMrr
OHPUg2R2HodwoyLEETLKhygq0+fKaNUmT8biqvu6frfbOx9rWJaI5TPssQ5y+DTkosv6klEIvolS
PfOsNL2nxl+QfJwQtw4+tyxyI0AZoX1TBPQOnWVaF6dK/Is7dMRO6KrfWXHjHOoJUaCa9fSr8427
WHGiQIzIL7J08+MyhUUwmPP4IVYOmk6mH4mqQdB1zr5uuXxRNVu9Y4Ke+Px6AwfoWkoX9a8TTZub
2JjrO3hn3SvnRL+p6g76rqrdjSvM+LVk+ikcgFOgkS8U+N7PoOHDWJ4G1Xz5nk8PUZYFZjPlhyJx
1DWlJipoe+MwrvlkoKm2nbzDiJ5oXUA5XYrh6hfXQWXzRVP8FPLDehMdulHt2qfUX16qtWPIcFBL
XVf+MUa1ryr+c0IvVHHg/CcyNY1E+MBL1uwDlvHWryxJD9eZB3syksWhFKY+GFJXAa7mVPf+m7ik
T8LnERH16I1jMR6KieaJmVwTenpfHf0g44A/6FGz0wMoNoFZe4SOdCvbwbwv+nTiNpXHAdLpYrlX
gxOLmbxh/YOBrGtFcSQNYTH2Jv6ml236xlG7o6u7hAmEDCxBxFAc/JvPUXPM0kKCD3ZZJPoMo2Fl
v+gMCDVBP8p6Y/2grMJCCAkxmdQDk4RjTUFtdZyvvDiHzqcoASQhN3JBU9jUGLj0MoOuljnfGWnT
H7uMJ7tRO/HFHI2/lRY/YQHPxzlq7CdhnKMhtE+mVfpXMEH1aeJfuqWTxt53wo3OtsU6gWEp3w12
Av4TrBu7FgUGimn00a7ZMPlDQSDeZnViC0T+9Yu3dBcG9uQYl319ERlXtAwPqE+ivAgJQ3r+bck9
604lE9472yl2OpcZZ3D6nMHGTHhnnVWI02VMZwS6kOoT29i64FFApSFgmzErQ1c3ybYtEDT4Y+R7
X+A3ikhyo//P02MasRgoDI/DYxC8/BgQjArmUAxOf9dV81s5W8YODku+9ZjUghScp1twZKchve9W
YVcbe3aHg4dqZ9Zpv3kZp7K/TG38k1hvfmobCqMcGpwIM+a7StB8ohoiBdA1jvNyG5Pu0jS19+iJ
gkpnc/32gc2w8qjaI1zKZddJxRy0vllryiN2Vck4hK8BLWXI1CUZs3cRy/bRr6xnN8rOSYjV0orU
W2yElNWN8Y6pAWyfG1UfRYVs2WrcBDyB7/jsvDtdhDjJoHow8+Vpmaz5RAqJN3eSXsqwjg/Q4eN9
XFb5boUJBj16GRQmFmi9YNEk5hzsap7xQZM8JtqqZqmbT9a9ncBMTe04SNvyU9L7taMhLz0LSJ/T
qwEgvJNJf1dZqYlBt1Wws1LydjYxaJUwsGLKJcpbP3iIHJ6JZKPHCT7C4n8oH3geCNRikzrFDzMM
d5RphIdGGdWPJGXrxJKrb+z6jnqW8t6lBO5WJ2axzb06vnoz/qBG4S2VymTBXzqMPEbRP3Reaz3J
TDxYTVc+KOaNZckMlonMrCpyh/uGSaZQjfcTRWffVM4pqtO3aIyWvSpqtS/BGqXpiTuvs6EsPDkN
UBF2uvD8fd4mSZDETFqJZaTHtDZ+Yj4Z8QlZD1VOo1Zs93eucFl35m215xyqrm5rP5Vz/y5mnvzm
H6i7TNS8+/cEh8W99vGCl2tldMRsF0Q+6AZcO+DpBhmeW41223hfURL6b3Y4h/eyhc4FnpLsUziu
ClTH4qiYri4NhYeZqvSDu6SHgnvl4xKr6jN1Rvng2cbrTAtH0br9a+XttRVKlj1sUS2TUijR9X9T
KsMY8nGEZLqKr07ZcHjQtHEsMjlfGsW6NaGBNJmMiwrjHRCF7KWdf9VD+NDHlnpNDeOj8GBQ1l66
W5BT6TwAUcYNlsYrhx9tUXictMua64mLczRDAF3G+ZNqj8/Z5VcORREf+rbx8c+VwDGiWW8rsoJH
n3f8rgv99sk3Tra0f0dV7L81UYPyK6JH+sHqbU/zKavMDMvVnNwmkTVB2fK/MjXuihibNrzWnVnD
PpFMRkdQyR9h7DTbMSuqc52xex7UUgTTQmnPENb9wW1TlrxodCih1QvDKQEsXUx4NCq2LjbWAxOG
m9d63dYZHIHKwnqlQj0M1AKc10NLPEV0y+wUjVXIcWUED8Jn91u5n5aJCju41utoVtM5Sc3HJYHT
DIHSuUneQ9E4HtzKHM5dSLEYSrYTcFLXOytnazc21l+AUF9Fn5lvs3kRQ+m/zfl442L0tZRxyQyo
/b3M9Gs0+MQnO9Hr60KlW52pr1jO47kyxo9ac722Wd01K6vVr7M7S5qXfx0kHmuFWOFomJGr97Jp
xbHVnIl931ncATqT+BqW/ZiY2aNPSyUYwC+rEQ6EOspryFzaVyuzk0PacFLHEoFI6lId267HFkIu
8wWoGMtsxbHeW629KQhNH3Nbg46x7PRE6Ql9Ddl8FmFOfB/5pQzHX25+oyg+vDRTSK+SiebaNpl5
y3LQpN3gX+ymQu1pffKhFFx4KCS9FLeuu590zXbGTM7tTFV0ncH0ohXtQlHggvXBZZmpa/2k/fDi
8wC6ViElK3FWwBghHHpFhT27DZ1QaU2rF/inP81CVFYaZbztx6eGHsN9HenpFon+uSNV+dKyO807
VqLYzMRBdVFgeOyQi/QztzE8qG7+3QoHtokfdvsYe0qcqPRuWgjCdbqt+fNkVGLMgkK+QeUhifm1
iyoqPkfpqoNFSr8eWfC4mSXuUVNrtIYWr8A8iQOvtL1X0Q9FzoVHY9XD9+uM6DQuWKgWFrVDpfqH
we25PKbjNZwb8xiOeAE1yMSdVDjwYUDHV9ep/vTtFEJjNA/I1kTuIVic9KjaR9sw3scqBsfQPHee
UT2vmz2uEZkgqAqPMC2gnogGR8mY9eXH0DBt82gzlkfTyX55KdcOaWmWz7V3p7gXojOg08UL3lPP
/1E6NyOW44MMJapr3AcFgRYqxbbCTPWTabmbiRTmReWo8LZrXvEIdIydF6Sov7Zjx9cO0DYq18Kh
4CU2a2mYiCmp9Etn1rs+ASxZmsD5uzbtHsEfTrjuVixh/8idle0fP0WcwdOykTLKj7GNXiMMOsoG
cJKH3HPhaCPV0gwqkHYAjVhe5qCWio6cYs5Sp8LfQb4bxWV+lbpPAtsKXzyjTY5dI5LASceHmLvb
pmyXU1mTJF06PvOYLukpNF5oObBC1X544Gm5BtVD2jzU+G/saHzyraQ5ZTWmw5QqKmqNdr45i7OD
Z3S9YTcp+zMuMsuubXFihu4AmEfWbzFG+Kx36pMaCs7OerllaNkiiee7Kmk3JBjpo4jKbW8nJilp
aQMpohPOVRRoMaqz1K/0ftCZYHFc/i5XS24IxO+alXO+SebVt9N5xE4VuiT8oSVg6irQIG0EzBiM
H9WK6JrriaKz4b1oU3n6vgzx56XDdiJT2tXPOukhF4a99UBzFwLh4l+9jFVFn9dsV6362ZvYBCdm
kh4a9tdZIdM7/vk5d5UJv6sCyZGBKMIG3OLIxcZQsujE38ilbPTG6ZrSwsCPxMIq16X+RYzFZ1oR
gWmNMr82fdqchlJgWzYSwMVjuS+Zifa+N9doanS7+rBTj/2UIlUPOKqaiP/UlDvPrU0uyK0QVQSn
JaijcG9tzWq82f5s3gPe3nz/Q2BcMX+sGqx4PQdliI/Ld4oboUQ+uzyOY1d0pwre6nYecHOwaPRX
+/vCFaPJuVX6J8Pm4tsn3KmNlkrJpCD7VPCubAyZBCCajl6HH89vcTD5GEtNMezVrCgk7j8HixsW
9W6IbA48MTn99RRMKDAAIL+67BfOfj6Qdg1dERfwJs2wmpQSc2ekMQmMC0xv31er1yEbWHUV59wf
Thbkqi0ZUZxZBLDhEjZxeEQN5y0QYzbIo/QjBQ+zD7XKOWJ5DPDS7XX+lrrN8qAh4++6RbWnrsm2
SxyR2wGAfnRbAiKWFd37Y1m+mHX54bfcgCvSsxEXxp018awPaYG8yGl6hmMOWBrWI0RIrPqS60o3
MbCIvPaORI1fFp3NW7oHqwP1biyn/QkL/XPt6n5r1QtP0awvOMBdzOJu2GL2MgZiVDORn4ZS3s7L
t7mmC9Jf35YtMHdzBDdVZNldPdfvSYw7MXeRZFVpJ5e6nH/QjMhCVs7VJa1C96D0lCIbhLygSfbR
+xgOBt+ljahf9AG0yZ1jGfgXRoyPTVgRFmDvepZTdikt2ZzMxvltwjeBIQRgtopcLIWQaI4TbWWc
q9rezUOV8SLtvgfuRM2kuLoCPHvGT3ww/1bcX8hrx5Cto+HX7NS83ES72UKra8fwuY215JsrAOT0
buJfxchHLSmIB40ziKm28QQh7JLlHBrmjr2OfZgtpbdxq1hc1OWRTWa8SzzhHbOaREFmuneZmVR3
hrTPrsdtRULtP5iyj+KNdn4l9kQ+oqn21hhZwRx27dGFNa6jFbGFJYDn9iGUzRf1vr/WvQhz53HR
k39XD7jOqrL0aY8zTvUEg7OdUnvXe/Z0M63J5TWcx8tca8byjodwTQNQaS3hHbnrTyZXfkE+hOdF
de/Kw9dSW0732FaPZTIGnOIdrHxLB9+VEw0O+xjRKuhxKyy5f13ABm87l88i2Mz8INrMpANh8mFH
L39Uitt/aiYW/TVDWDqra24Z5osL7fuaqCUPEq+myZnZlNOjvMVhe7Idq3vIc0X6u4viwFXQgFSh
T215P1WWvFoAM4CshBoxugTwZ3paAeIAoWP6HH6VLpKgCCnBNCRptAxVGJs0JdKCLgjDn8j1xeFb
DAuqF3V2iFJKt02b205Vamfr00bqF0GCSQKbltEFvZ9bmzqnDZNFGNarWbVbl3qTrbkegRPlGtfQ
T1/dtpsABHHOzdlxmdtH1v2AZ3Is5GmoX1yi/dom8RZT5MvcEax0m8duEjfaolc95y2buHQJV7mn
PqI7UXUFD9V4xeCnWfNehZvaDAe6ExISq5SrYSsaeb601nCEeEYjXzyejEU9mYU2Hyv1OWg2IWKs
HmsTqIfufJrXIb4bHAcn0yZd0csLMRTjOJfzSKOxOx2o1eb5Lg2fj3Fyms27nnEY89f4kXeGfmvU
gmBQ/uwMI3mWefIRpkNxicL48/vESuFnhZq4g2k2IKoX43VAiFlYEzzHGc8Xu7XvMgtXUNx3Q8BD
zjrxWOHKzo62y99i6P47+i9GmzRI1c4YySJ8RiBdYSZLNgg6jAI4sGV3GEVMY1Glj8o3zZdlzkgz
pCwT2FGuZ/W9tX63ECsEU7NMTn46dpAKveaUzIBYuO9Fozkfx7Bjb0LkedOkpM4yM/rrLh6enNw9
Ctsg2sIV0Jpv9H5jqDKqnepStCM7gwkw5WhTsro4ZfoXQJi4c2Jn7xQxZa9IvCdA+xiqJgsRQwsM
CuRNehz1LDG0yz43bIIiHglVJkt2SeB/YITw8QpOjXdXVpVxbFT/XLGTY6uRidNQtEcHwk4wxCsa
N6Owm9AJZObRsYI6Xw12M2QLwkPy58r1aIB6OqP+MOEpSxNVE1bQ8iAhXB1pYOCKjz9UVYZ/J6rf
aurW/hi4GLpTu1j4P2KDn5ZCn9ly2YuwWS/toy7Mm1gyttU90ww3m/Gx+VRyqQ6j3TZACSkjDMPq
WhSGc4uBc6davMdDZ39GBqZFgyYc2zn7JrRD4OrRJVUQgWKfrg2Nv9S02kCmbIPyhOc8p7ixI4aN
GFOIJ5xL8aZOvOF+bbVK8xE1l0X9c9k3gb9g69JOjS8m5D1brWKtPeqbk7SImdS7c6eNvf1CsRwL
LQDInijfdPY0uTNLGcf9ZdmgpwfDKx+krFAjx5ckyrwHOZ4iNPSrz7lsmSOpKj0VFPrg7vV8WW4W
l+zSUIDJKpQKA4RzVKzS4z+S5v15CgFNRCMGFyOKjGMCCYRG8Tk6QLVW23oYw43V6ejg1AMetFWx
GJYeF+noFYGRkFVA0O/2Q2QUxNfa7FAnFdEKPupLhVbuFfFjZcy3ymYaz11530/98AZndDlxPt+P
Uv0aHJboWWr6RJVQCCa0CSUfWfFTTmga/io5pwfYJyeD0hU8/2HzHDvdxuBydzdG2bvOGXt5XBJD
Qmd4Qh/ZVlOV7cdlKk4Tdz1kfTwp+AmO0Mx2BguC82zOEa3wqyusKQI1Wj8sVPNN2rt7+GbJu0up
qsratwYmxbAQ9lgaxcJM/HVZBiNZIn+oiJtzPPknwDsNfY4Nvh6g60h3+RPegGd36byA29d0ymew
kRNd2JHI4qNPySy2eEAauDmAsVTsicPGIqJtWCzUwbQ7+LPQgluM90PaHo0Bp5JXcj/irEgtdhEa
GMpQk1QYa9bfw2w+ToVdHJRB5b1hbeIli+hOrc6cODPXYR7J3yRIqq/nY97i5sw5j1jPbpvIW2GZ
3r0nGn2m9RlACRb7FNk4y2+ACSm19KezuX4hN58gDRYZKUoPTxrFrs8CCeXQheGn0Uy001Y8JmHF
Yneql63borga/CKjTMVZrRUZhRLbtsERrQfxsG5RD+Na8+ZpiXmzJw2q8X4dndXa1HF8eZrkOFV4
1iZJaeFe3P6BjufuNMXq4KT+jGyU7CcbN9w3uHXqViOJ36Ldgs7z2viRsWLXNo4R2IW8F2DiDyJ1
73VPCGJcmicZUqXCYAetrqD7+/vPmQ3uwvdLE5edd4BHbX7+fvXq9RUhSJaRU+PucqxtR67UPFzX
gmAzcVYCkh1vf3U8tM8snqGrzssYFHN2+i6H/P4ScV2n5U2cqBPhEjlisyyi/VB34cEZsveqzelv
r/DK6eharBvRci3Is538r1f1y76PsIMgNNO41JbdLu5IgGSzF4xT82uClqVZHFVGdgXN9mMJP+IU
yJy1QOAiZ7lx1nbK74rKKCOHFsUzlva1fVMYivhFMfX/oNMi+Xb4qRY+K/48nKVTZQHr8Ot33ek8
EV+qYtL7MTDeyMqePe5BW6572G3mdS8h2RKDPorKAiB8tJLfTJNXusxuJfi4jZuUzk4nFFyxRUYd
rA4QZ9vzUhTXWU12wFXXpuH0XM7sn1nvTxbkhwTS68Eo/Z9Rk/+u5BJ0tfeypPkfSIwHPEwRyxsW
GZySLu+V0zfU07RxCFixePvu77UksZN5mD+dGJGy9nfcAvNAT8ajnqDJzjiaySmbCDeFcZ4F3ucw
glvV0Mh5buDi29gje0Fokw60/qymR965HIEQa79JsoT2ioPU4aWiYYtS1XoJ0Cd480TR2yAH67Va
OmxhmXd0eAicvMZbTXRVSH5hfvWprqIjCHFg0RV1ATSa7fr7q5nM4t5QffZDVd0uNbh9OCQQzxCC
X2Jjsg7C8GwYk/ObNU7uXiTwByYS3awxoiAzRp7ZfSQ/ZteKmR7PkRli0lopsihWpPVr1ifMMtSw
yZigkS5wtZvOVOz7KsLvjE6/olXpGGigR9ftgVHz9q/35drmOKMzbgzpvsqEMoLZeyn830731ibx
zZhhgyx98+X5uDfbllRKWboPqhDOFovy30nMO+l3UCIAP5LKE3jipDohCxsbrTvaH7OwY68j7WNd
etbZ4DfHVrkKjrzGbtl562G8tZOKS9F3oaVEQzy4PXP7L64pvmvvSa6bu8SQ1zGXNxTHbb52YxrS
/1JW/SkSDA9leRkyLsDu86Qfl2j6lD52XMOrGXDG4cMo63f9S8X3BVXEeFSvQqcwyPp1qLZeW6Gf
JWxVWlQ24TzcatXvMC/sYo6EbYgW5MIVFSb4gqbwX7M23oeGeqWqCYRxbO5HO82O3wDcKazH47gY
22K6j5rGPrHd6M/gqfgR0wqNSEcFbdBz411QyJomiEsUbZbMW7cjs6GuY8c42Jh4wJ25elLZZOJp
cSMK2K3C3zGwig1k1ngh/DrCKUV9j26Z1aBGlGa/LXR2L42NtXCEz8lzhPzE9QUniM+xE9lUWMb4
+ujS8MUqaYizh5+nnl3C1P30O10xz+WxjrsdEC4kA6Pku4+JQc00z7aLPMYt8bKIgciE4Xe053zb
4zM5fjf/fnOLRSqJP9QTKpplHD1ySCBtKXb3y+MA/5cYJKFL3mu/i9jQeytauDMX1siQj/SFPkBd
VMpQ6ft3iet9cCEm4xs2D99o6L5ese6TYx6jNhJBYgJhpwX9B5sJRoxUJVtnjvhshAJEP/v/va5w
2VIjLs9+3RSHZRbXAeDXxH0SDa8XQWRX52UtaywartWThy/Wnab3wiRHY6v5rV5/WxhpDryGV0cb
T9wQ8NPm4YPg+fN93H1/qddnu0zScp86ijxZjF0/5vsLSV+2+J7OkOqeG4fW7SgkMoqlzdwNMtrz
rGuYVSzmQkDYFHiA75LnJuTnHkdr6KcsHnAtUJ4RcumreqIsgn+FHxF17h/qbskCN+ODnlWQd0aC
ogl7tG5lFHyf0uuf/Pv/jfnXkIQWPjq67abK+GCBSUyyLN4mIhz51uUHW9dYNWcuvjXXGeRZKmSs
EmoN1uBa0jpUeDfOq5GAa3Pzq1QeGEqXM12yLAFMM0E58+78ifLDIR3WVpCvPnIJYGKn2sIS41uw
LExivv3TX28nzt63eTzbJUs1gBVwe0IFup4OodAbylMLoVfCOg96c3xzHM6MFTtBuj9Dj/dxbbW5
hAtUN3KfK5Xi4yTFmPshR1cOhhP4mn/OTetvI52TdNAxp8UOvs9tBKz+ZOgvWxgvMpke4vWdomyK
RSL32JjypvHhEG32SIx3GT3tPAO23jA/9BoEcZgeJuGynKzdQNrN2zykEW/v9j7rpouNInSRIt7P
ditvdgv4Ia1DHsUuDXdl0WEEGF+iYXzgZvvEtKZ2yiEyU/iuAWm8/OuYPCCYlXe+kMQOl/xd8Ulq
+nrm6jjfjbI+du+Z6K3TomeP5mabVw6T6V6KP3psuD1VWAZ50oUB7XTpfiSw1TIC0pCp2wcU0TZM
GFm0OoZWSTIpr6Gt9lMAIpan4CrM2d4aEn1pUoOIdRyTOoKxm+XIGOAFc4WyXZs8GU0sfH07hnuN
6zXtPLVBvAWLVRA1M1wjaO0mDJxM58fITDyMd7PcWoZxAAoHpFzpA9Av5IJC/UjogD8Jk0uMNz8M
rEQubaJQE3Dc9Mn4QD1ivuVikrf9V5iWPwUvMf7WGZev2esd/g17Q6/SJwx64Hzb3O6ci6jx4ov0
Z2liYYFTiVsAcuJpcrLVMULmvGSyhtQYb43hVlkjZkQCBhiiU18MB5nY1p7zsdz52WRwGHjDjpvz
mz/K+Wj2v4VpHLVphSe7xgsDzL70TecxTfnhdV7WBmYB2ydq0hePhe1Rz/2RukpaBh3CUARvYxmd
HGbJbeuS8PCrv20VQgsiOlRjxrR0nH2S34XgsE25QR5HWUrSkM4fv9buPqU9YQOkEfU+vCTUpoOO
n9R2SOqTrU3Inr6IaBlFIJNOBhiltHYsQElf+V65kRMw31C6b7wJCIciCMW6tpiPMAYAj3LWzXzo
Fw/JmEdHq7uJAeuOQQp9Bg2oEwkgCtVZEGXjwrquU365+A53gr8YSe8sSTQHOZiJzRD2SI2idWmk
HfmAFyffcUc2REAmwnmMUJqeW+AaJyxYM/W1Ut/36fAYefpQk98vfPM38r3zqHqvYJS66xaz2w1R
bQRjglzXAxFmpfZgMmA7hevuaBcIeEClR1Xhe2WUJnVCrYj4HbZU2UT2RP2UT7yM5VcNRLUMQoQh
nlbcUgQtqcudIlwd+h787mW+TFOLn9zDhttiuaaEBOCRxDZmQRev2rDcOYpKaIAzHfQZ789wR7N2
gv5HHxosGinpJnFTluXLjpA8C7RDmMpPq32xPRu4xohHIZlSue6vcP7g/tgL7ZILROSqiHGQwnnC
XKEOMDJaFspYGApFXbjBcZQBK5BMUM7Sb9nKMMb3LB27eWTfSIluVsrLJNZpDYdOlQSpl0cXV1Qf
3uTuCrf34XKRR8ekyZ06ZuqwCNnaPDSM7+BEVvz0x5Yg0/oHc2oc0808Xy16rDDTN802ia3fCj2Y
ei0DdNA+irOXvG7My4zZ124M5ruBAENjcEnmmPOwzGAHI1vgkjVK254scXNjyuOQhhG6pXh2bwIF
y5N+PskcH1ALYcaBfhcXNNklS/FUIBTs7GT4iQf6mWARDVokNeo6PYUPrrILRFPWRuiO29zvT6LF
Pyyn9lxpa+/OIjt2fenjlLEOaTiyPQSekEtb/yd357EdOZI22SdCH8DhDge2oQXJCAZ1bnBSQmuN
p/8vWD3d1dk19c96NiyymBQRRDjc7TO7thsTnjuMsTesxd465OooE3ViMJquK7/cx9Kw6KMByDua
UIYEmJVAk5MOGus7o1977ZTaBsuQIcSI8WrGcbYZb5xw6pOiOQKPSbTDT/2lisC4Fj6VF2lMuqq4
D7ymZn4jv6UD/WHuADeli3idZ0X/gfmHzGsLwCdOvTODYGOf1hnZ5Ialzx1vdT527PSgzDXLdxkc
U2IxL5HacDm1mKmRgo6xbZSPTpZf47T1TsxvnI30p18F7NCDncNTJNuy4ggBci9pNrYANuEmhdyJ
ILwkAwF/v5XE/sVTlvZ3Qe5aK1sutbNcrWVV0itsFAyamVtsAmh9NUIKuaZsGxjBR00xMAU9L2W2
n7mi5MDWehCCGF1MjW6juRepzETr1YO5GkEM4BuzN8zEx202L1F/5z1Pp27tNh1Gl/EpIDy1M5Ug
/N4s4KNsuRoazRQ+FWsI1qt6aOetadLN5VhvLuMjQjnoK9hEXasAVBq/pPgQd1g0OKZzfWAis5tH
CgjDM2Oq+wHj4QrHc7Tz4Dq4jv8WekAPu5bGv2CEPSHrU5IpkmSo+G3jYIzpAnsds/+fjXozW0yM
smmh/Mgw2eLLulYl3WN6BH5lcdm4svYx91XGrsqiU1YP4QNViB/xw9jJ73bKy3Uq85eypZTR7L0v
kfTELvRoAQjTCRscMU2WzXM6c7TI+5bXBG6wftVyeCO7Tw6nOreM4iPBfZkcYsV+Pnr1FXwKQjak
cQN0TlO1pyFfXokje2jWPvAr0dLlUpld355L5wUgZ3s0F9VAL8Urn2/++FBzcHJIfmxUBNTfIC6H
yEHtSpYB9reXmoDPN9a/3vt//X8ZKsaq5eA5eymcORfhFqZsTnDDXLD9nDMnpyO/X5PqXviTBVDP
rgYXUdNbEMctTX3Le+G/3vv88K/+3+c/+fdX/NU/kXLksBApGJbSSlhpKrGKmzq8hEQ7t4E10ypZ
tDjzJh9oHgiXJJzjbR7WL3KQP4IuqC9RHA1b30loPKzcc+6GqCMOuC2JHXnt8K8kCFuKeyKoV1s8
ROWJwACCIBXHfteiFg59fMeVt2eJFbsRIv6688LxMhDpaEOoOrmaABqJlkklModiVLuSXXQO+PwU
4jvGx7LuZtpvav/LFyuxvHuZ/mLNHNeFyTLXNZPaUvWzV+C7V8L6GsS0L05+E2zyARXJilklF6oB
Z0LEd+tU+OLDZek4+rTCj/aXUvjXCWrTXnOEX4bYRjd8EyUQHD9qN1bLENTR6ELTMPH0XGovttEM
bcyPPY4i4bgrgqlskH3jtct+mY0HBN/6gH/9E3E13Mym/xJULXEsEGR205anIklI9ZPFgggqJHmt
fVJ2cucPnOxpl/4xTzHwbghintm84odGl55ZCiY3fWC7QPQP42W4hAAjq7tl/trtjRsuInvDg3oZ
amfPKZ0MumWSdxTR9waBYhVP0Ugou88OonafcyOEjjAM08bqonbNefliz9mH2w1PI5XjK1MBrBwy
b8kPScQWqlPcJQESzbM62Uuso+9cdZKF+5waVseelxPdmIGFQS4aN3qcQLLV9UPadcap8iBl+J0z
MBj+QebbZ9zONywaG3DcGCNkPQYosJVu63MBPp9ZNaHjbUebNzeaTZSBdoLDn2/DMXucp+4p9IBf
manoNzWQr6XNVZ+cDJC1O2XVtlG5PMaMW5IIOXXw0v1n7gO5+ZBn2bT3FqyF54kjvLr0PHkFNUXZ
cJDLGa8nLsX8gNqooMYr4RU8F1aQibPU8xsHxdXcetY28IbwUPr1qSwTPN8jSJrl8Vv1xXY0Espo
PjAtR8mcHE7e2ZtOkqsaFwAuvrfwVfq4gFyzNLElICwjSt+6mP2OQH76/EaeurOdJXEyIDmHhCxb
NANaYpwDvg3wGTNaLIhH6lMm1z+1hthnozccqrDvD/2k9rYyJ4ZW9DRlxTmhlsBOH+I8PhVZx8/t
0fQnIDTQhg3ln3RlcOGwH8bjyuk/8XZs8j4IVF06Cfsqc2n1pH8A2GsyruLo3lXWWzsq+kM8eJel
dWfHzr5N9cecp+8joKNDNBYHPfgfth/6TLHj7qm3CbDPZkhHY8aphpGZtCWWZwCfTee/W1Vn7rQd
I+5HExFbsqVlgh7Vx0ay9WOfP6wZmk+Fqn6amd7XYRLfOowMKxOaSTyk+yGR0S0PmWx1c/qqXej4
Rsp+nePDVjORYjTtxhdSxQfTgLxiFDKk+cTxjiR5zb2XnbpykHfF6BmHLqqZONYeklAFm7EJLxYY
k6P66ggQMiQL8yX3WOnbiJQTMHEsMXXsmil8TJdT1KABOYkZ34LL5IG5Ywz4f3h2U3SOtIv1ulmm
DkXpfYtJH+Dm6vKt5aZU2CyXX6uQ6r2Gpx3kIEjKpjuHgsq9IEHdMtmRrn32GXs/bx7CwGFuVcZv
cVnaK2+I8w1piuo065a7WDbBQM0HwfpnOUu+Fh8wDILhNI3blPDKep48auRjRSExnhlmO8NHT3vq
ye7G4Y83XkkidRDoBmVU3+dW3+8tJhGujSkorY55OscnvxUmY4TysbcoEVlK6D7fdEsfmlqiWr3r
v47J6KzIHVC4pqJua/fjj8wsaJzxsDqTYD+zZaKEjjsIjDMpguc8Y6NIcgKgGoL1yelMZKflzVz0
SIRk01jzI3qMRPQ6l/xb2Azc1RwBZhYi05zVP0SU5IirfA0OAA5Wy5rmmOKX57rteojkq6zJu3Np
kI6zmXn29b2Lv+mjLJnglRjNcn8EAo82X5Az3ZhD8gO7VHjs3dK8gLIn3EnhRRrQQoBfMZv96IrJ
uF2Phhw4XSRyNzR0I/vOyBzAhHxbunm3QY4Lz7Pxa0Kv5yQhz04TORd4fGxAZ6v+6YL4WKeqp09p
sLir2O9Dx6DYNDFjqcGNLoms7tDPU4hlgOtH2d1n/Pa1lxc3X6tvY2M/BTKcP4yiOHt6GH9mtNx6
V4rIQthizLRnQ0VMcErcyXQgkeAuXgXBz3hWw66PUfAnIgNzyBDVE2UEmNf7sAdV/5iaNw2uJs3N
a9BK2LzNoDYyt3/5GjMquUYDrKIbb/1ecDbMMWzZZFE2VhiEaN7+z2QmpxcstZoTNsCgmPP7SWMR
ra3Ze9KLBdwraveLNRzbsrm2pro5VQTVqQ6SY+OCdcuqFzQqBlfpkhbI5h3OuK8qvsoxCp/z2kJG
j8CMMdTnlcHKpqv4q4CEcVY+bsq2tSkNaZAQVICpJCmKpwKPXOmbDf7ixuQ4W90GbKPSs/vvbutS
1cO897kM4Viws6UI+uZMXXvnW/O2mqz8RFDRxyuAsWuqyoAEjEUoir+jE+ryGLhosGL66dHckQfx
vkgG+UtUcCRrLN8c3p1dNPBEeZ2tLp1rWUeWwm4vcVg8kfninEum6acKDtZslIeZHe5GB3N3DkJF
YqazrrXCqj3WjBW140AKLPZTMVT3fWjP187pwn0i4G6MyG33rmM+ttilsS83+T3RTKarMWJqX5su
a3pnfTRiYYQnQp/0Mqb4fJNxJjwlb0PYlvc5SNj7rI6crVuirv7xIUL+vmnltLbZq0xyHq5uG76H
ExmvzGXC05XiFrs+GE2vx09V0XKVGtUSEwE7kYTt2jeUZr0bKXcaoZAkvtMeW928az0nEOOW57xE
uZGJJe8oQXtRnfC26AD5tg1/WdpZbpHTK+OgnjMq5R69xC2tGAd3PuMmtqywysoEk2tKKXuo/Ice
P4Cd0gwWTsnVfRqcBAuRggDkFh0GCW+klByyUzNgxyS8wZZYSLSkktBMwWJ8MLLc3bo0jKz/lHP8
Z5Dzz7x89Tsvn8CgIs8oiA0KTXjwt06ALvTTqGyj+OCIhhDP3Ij7vjVPkWi9R56uHfVh0YlOakh+
6DZbR04Nd3Em/3NOKIWtFGb2dIpSHC3xa9+4bHApUT9FSUTZ5qCgXrsOCeGhtP8ZhaI8W6yLWqeb
oKRHeozi08QWHsdA6jy3qdeQ/QClYyf48ElGmwgJ5rxFTwoPovQ/0twe7huvio+isy+lPwf3/37j
ZnlzSIPuObAq5lqSfVKPAw4KhgMCt6OLsDStW6eB2fz90yh/R1vzNLq2xbwL9rPNUyn/M3dJzafF
jAHiVzvoHyT0rY+Okvl1YoOwIXTjoHD00fv8Xk4Nnh+d2htkfPuG21FhB0mLI6gX+8b8tbloOe/w
LBBgISZOKswMn3jhEsbp9LM5NTSEe/UKf0lwBc3qbHjuYWw6znf6DJsT5uDwURBDxHIRfknrFE/R
OGevVjTmG1mAmWCJ1mvsn/6DtrqjO04V2CJ8aoKcnmyqY8vcmf1ZY726kvn53z9PS5fF7/lUypLY
AgqHmKzWvxUk5HbnFxR10SYqqNzMYWE6YPvLgaIrJxYTW0kQnziO2nNvYmUN+13MNbAf7C46Ig8/
+Lln3oVMKPSU1ofPAFusWlDfgfK2GfPG9Q9VZsHFBWczTy/ZGD2MZjbC2MPLaPjZhxHH/ZMxyDMe
nr9/bPzcv3xwDg/QwS5syd/A4/lEijXvZ2zvTpoesZcin+6Gwo6+hGVDBDIoKl5K/CGYXsmdXTXQ
So3IgPdpce8q2ATXKbz4WKXb3GXYyvy0XxGZMl9qTw0bXcPpTbiswBKBz0a6ai6BrdM/vZeo8IHi
xPZh6uDWGSJpv0MUIok15W9OC2rJ3WP+GU+kcq2HuWgo+glM/eGX2TGTTOPy0Xw12/gjgpL7wu6m
26ckYA5Sd+KWYgQH3d1jxBwmB4u68Ybq4zwRlUhWXQyLvObMsS4K0BQVc5PDlDpHx97wyrHOIrzW
LtXtVWC5T9z06HhkQjBUaXhX0mT7wGGWBcEnS1nHo39uqvytp1rwZ8+wy5ftl6KbJjzuWEGFurU9
PgZ6asG+qFY+lWj5+zIb85PLgXpjWARJswo7n+56570ai4tVz+onS+sB9dM/Ow6EUyfy/VUL++c5
9mW67SzlPBCzI3FhZAdClxH3CTTIcMd9u97NBhGVYdfMZfNB7A3jeHPktUt+d/DaOxGTcpE9t6Oh
Lt9z7QDdx6SAF0ue4hD6SWvXECJarJh9LMDDFC3VlmwzQr+wPv7+KrT/eyVSGuKJtj1hmtr6/RXG
gCcybDK5lLwQtjSxLttIm/e6f0t7cY00rbYyqJ0tYqI4p1ZSIPnR7ouFnhO/S+lkvcwcI1N8yxQ6
r2R2t9cmc3ITCEVPPSOdd8Q7YPLkm25x1c+Q53TbZOtsQoNsandrFx76vR9+YGzDtIE6upbZfG+2
/MvUHdQhY1b5vzzs36H/WAuVSerNsSU1Oqb128JiqMqYO6FDKGjFJVpoPWKiccNJjeghUN05y0V2
yIP8uRAeNvne7J450VyMAWrFVDfdtQHH0fVaMP1RwT1kLGcRK21sMmSWyx73d5D1OAcXI+TSq0f6
b2UbJACDOH7hRQTHlJlYUjcPjh2eRKEOyNHJLh195tO6Ugs+XO0qgC7MvzYz46z/5SngAf/X+gOR
QCrPIe+B+mjBGfiP8H9vliSCq/DQi7K/TGng3ne1zbxMvDu6bR/nwAlPVRB91xLvhozKtyGCtauD
cedoE0Eu88qPNLm0vfWUTgku5kzYz5kGDljloKW5iZxVVfdvXvThY1O49kP/rRpN8yCqiZybIc1X
O9YbHCm80hraxcapuLS2j32fMXZYpK85g7fLHNVvRtBCC/WT+NQYdffkUTvk5+VzhyK0qbKxPHRd
cU1Lutoh1Ix3YzB9cc2mx2aa7Zpywh2unNdmitWlFVJeWC/fUwntxKHKlpFN1N7wD9l3sAYeRNUp
joYZ8ZDBuO9IFa3nQKptNMzlpWFUs2kncf/pLWHNPjYpR/7eHF3sIdV8K5V1c7uyOHdVfbPt1r0b
MUTdMg6DJQ3vxwi/JKXGdPgVNJdZLS0IbqdIU8zuvgMp2ZoVo4IBKDqy1KOyOpj0Tks5VxvAWzMw
pBJTDEqJA12X7p1QDUW7ePG21Axy9BgAOU6euSVNnayIgOXroUv9a5pZFxSHdB/3ab0tXZzETR7U
24jj+9a0smozuhrznWUkoP8SeCBRd8Byin0v4lxOax5apxWAi1wKf/F0Q0gyEM1V6Ppbq7LEXlLU
VqevbK7Y/6UoekZI8Ln5piyqH+p5wso19x+mthtKgzGhkIxk79cRcCxzSAp9zLmhnsNfVSqu+Dbv
LSxblyFDHJUkTF2MOauKY9e1TjuYcFrZ23FCcIkmK2G0nuMF1Lgtpsh8JmdePKbhCDPU4StD32Gv
PruvOMVWdEDRiePFzl3WTQx4St94+fuVxRLef7+stNDSsVxpSceTv22RQ8tAGOpB6DJNhaDH7OiS
at8HN9UujGZY2xyib3kZ+5vJauip0TI/DaH1pc9BlY0jwp0Rw5UoPG+8NoYIjx1cl3UWes/Kc6ns
BVmw6/VgHSjvemtzWH7llN2rQjWXdjKw7lV9s7JDSgs831h7yi044F3HMAmvy7jvkQ0p2QpLgJXL
cf36DOddU8R7t4fmlrU9Xxcgp9DQkXIXspN7p8D80Kuh2wxEpe+VzBibFxbdP17xlbE5SrVb3Hdh
SKuIxfUYKUs/iLSt1rYTNbtwgAU4WUS3s6l9ywahr0MSbW3SZktOb5eFp8zomu96ao4RtFKMllch
viFf9AejYFpexLuZTcSDZofLnWQYDsBD8J84NEayIG+Hnp8SCAfGUkZ9ru0E1zaPsdxwBGM0R0lx
OqrNZw5e6bPtIOulfjkfMhQbMMCD90qM9j6ZKugU8jGf8Vyx8bZPofKIA7a6OhCfh8QeePZWEsOm
7iq3LwnYtxlj0h0+zLVllGw2CHrVKc6YgWjS2ckDihhidzG1LU4IzNX4XdRzTPIG5QuWeO/jxYyT
goY1F9ZbhB9kBluxlQFhPFySVPll370EY4AXC5h1vjgLTVbx84r9/5bOw9GTnfL/vXnvEkbFfzB5
/viCfzJ5XPMfmHY80xQwHBaCDkeOfzN5IB4IPusod9mR2/9i8kjrHxj8BXt1Tuv8R/Gp/8Pkcf+B
BmnyareFY+mlqu+ThPQ7GenfH//5gC35Rv9x4tGeZ7lCKQ0AyMKV+dvJ0B+MoEc7UsccbzXFQdPF
90Zi/gp1OwvUN7tDAXO/ub11Kz2gEKkHC4SD9HvlASJWUvbrdgj8bS37YxXgNaz5vGfH8y5x+2ta
oBVYw+ifCrSLQ04SU3n1Y2k5BZsWys6sAX7K7DNjt5lOBAT2jnP8ULQiWU8pDmQFVTLBT6Vzl439
c17s02kOD5nFlBMx4GQ1ndj+6a/3F5qD+IunRJg85zwrwobd+dtejaRM7VuDJ4+zoQk1CgLKQWo8
kHKdQAwbsMyg1WOdYd8w29jQOfnPyReDDREUfaDLE4+0LVlYOi/n0QR3XkmJfBN7KwFXYMdACtHa
c9459pfHv//dLf58v/1BXZAsVD2x1TIpGPwEPf15l+WHAsYIHa5HP/Dfs8qntc1meD462EZbDzFs
ti758JZHMBGmEvplpavhKGv3rYiNYW/VeIXHICWLMODS0AVeimE6wCAhOBxbq1irjSA3tMoqIgul
xkbAKLJwA+KP4UgaJj3b8CxXGaAWS8yPkVWBIDbqnxlusBU0lXOVRtyEivE89cGbpFoHAbBfhaP7
LvrgRZetxOhgHc0ZoBNBQAvu2dlxr0FYKFSrrtuxZr/Md6QFZ6IU4pgZYNsI8jGxIQMticfaROyY
b9GjJb9Rzl2tQodwZY4t1QVJz9eth/AC6q/eNmw54MhB7nHaHyIMGZ1TouGC3jwGKQzGkF15Kp23
aoBHazUVxlmmk47xWjKzXNON9L3tEm5OulWIad2BG/W0ZqDPjNtn3UZ9uquwQdATg49CmfrITP05
F2i99QjIquWbUGXDLKSTj9xsvpNli1dioNQgxpNJPvlrMj2PPR67ZJRf3fBouUyL8JRcAThhNCyp
oafpGMBUc05oegrS+GOeSUX7VKsXtaR4RDIUi7LmvpIzCPLQpqRiFnud51/nZAJQgC2DCSqFmn39
Xqqav+UQleuqG0eYK6JbSXfT1uE58wjjgnfB/hRjlMG1Z1+Q7Ku1RfDAt+6CqeoeE+PJxaa0ZFK2
Cx05my3wnP14ynT7zQcXrkLkyHam+g/QmeFkbDNQpDY+eIzdXMyPgYu6M2GUyPqXuicdnlb5aznJ
L5gYv+m0IhrdvWuXzW/f5j8aEJ4iZHZiRdGlTti1Rl3/BivjY6YGBevLqkWHWc/GvA2wc9O7fi5n
Bl6jKd91tJglxX1lzvQHQRGJJjpikhoDe2lxpCzh15iY2xEMXCLcEkZPWO2IQa+SlsNL3+1D0d6F
Rb1vudm643Bskvq7Fo9ouqcOamfDOZ/SvPGrYalt1XUnxLbtclgrXKi+BUVJY7qkBZnLuZP+EoI2
3Rhhd1RZTvNXEa6lKd/cRD+nKJzSmO/iMjSZ8uI2CuPAPBD/XncZlsmouMVO85XY0UeY9tRkpTvF
K2mVh92X1sX40/DjtDOAr8G3aEGOwSS7MrFWITSysDrPc8GpW6ffGCb8wu74pWbkBlP4q9GE5Vq0
LOiaFhpivteoV+8xf08rxjHkR+ekgvJRVy/IdKeqD65aqe8Y7OjmkF/lNJDXxldBNvrmIpPHC7gS
XidtIeqWSgDhElIaG96QWihMYnPW74GK/Mx55a1cfNaMuNIXECM7plNk6RzcUcqMQIfPBeDo0V9F
DXa3Rhc3TezXSuA4zS2o6t5hr12m9gVuE7qkwdSrf5y0e43G5DF2pgdYzXBqaWgssVNMOKK2hI9Z
romoDs3DFIFgBd0kISyLY+N3x7gO6cbzvwmV3RFGfvImVHlnGl/K1BEb8NP1yh/M6x8/N2lnOvOK
XdsHB/a1VDLpzfL6nhp6hmpeSnUWHf3U39LGtrUmDEUy+OirYoIMPv5MM7jeFXIbabZy21pXv7Qe
l0/Enn5PgDk6I/0frX8LnHTTDDUtHT7tY677hazNXeCC9jrqxlvGCv37fJzMCSSohbMIS3CRzjRl
exzuKqTTwaA+wcTFXAg0AO3Ax49CVe06J3z2Bzz2AMKPQrBkhi0T0sYKyIkPF9Orj3lrvdlqK+M6
3SRaPzi6eAu8ehmnv7cpS5g7S4ZOX01K9zYV52NIreCTvHqbd7hIYxQqnTcUNXTk7ZExnpu6X9q9
wvUwzfERejpDKm5va/h6mLDtVzsiOppa9MfkYtihs1zSsn71w/HqaLLfQa5fLVzOcdLQ1KKp8Ons
HzYsnKJFGMh5B8vrEpns689PTV51KyU7aQ8Ef+lyCgntLwLQ9VymUPIgjoYe3H5DosKO2PM4RhHx
TYjXOHP/a7S7Ryfy1mOQfXPwM5zGOuaIwLDJw59KpHKsd4XdlzsxqcsyEQRel+Ex7p5Hgw5EDAas
L9x7JovHnFjfMzSLle0jCBKhW2lbfSQMKzcYCb+Whv9Wh9297ePehMiRU2ZuguJ1AE6b95nGzC2E
MlZ9PYGemLA3e5O8LwV5uMl9itW4MVz9DlOWcGkGCeBLXEZfp4zwmaPsr4qNSNyGu9oQLcZgHIZl
1ObbpKahCbDdEvlZAUxyrjMcGiLJAVVKC953SA5h1NZXCWY6NBkJ6chnKFjaLbEeehpchJp7B/fA
mTnAj9k1n6sRryCPAcMIF7zRNJRyYV3tTErdlZduBqf4GSEP0VVb0Npgk6Sb4n1geQzOqWvIFpHG
Vc+A00C6+kcNERC/rb6aEtuiJ4cfc0SoohLTXkziJSSzCSqAKZAlqnWn9fNAv0QSuCfR9gjuK8no
0imUDSSF35Z1y5/br6kDF0VxSdzvyBLcD373NrsUzxRFxohekMuRT8u5TrdJ+7E8da3PUWv5ewxK
vQdV92M2eBFnofkOzgRvFQYrZgxvgZU9ZRAVudCZoNH9pGtR7jTlrDBxfvR5D8KB3TZOl4IyOMYd
qXHllPmFdPO8npn+Dn7+Aj+XWAWwslVVFa8uBgYk7IfQqY7d5NwMMVzikrxOlDyz/TwZ3QgRHW+L
khgWfdgklrdq+KrVHKiXz0fH7XENBYOOFMSq5cfaDkbQhKrn2PnZxCPX/KhfSx099jxCRzZbfCQH
139wOEUbXs0vDpkiBNDnA6xocXRgoPLSa9d/m3tcmEHSNfu62RMGs7dOOei1wvAPUkAf25GmxX7I
Hu3CKU4s9dYktlUOgbqdPmaCdKcOsQG3wLi200kgqU+0ZQ3ECNoamaoA3S7pcjwYDjsfD+tniVtz
587YTsusPZNbv8IvFFujwB9f5WCMSmFjQAopv8kWpl5f3iUyfbbA4exiwQmGASKD7dg6D9lIyQlJ
T1BfL8IgFj0aEZ0C0n2GueLgRAAKzsR4Dar7ibRVnlMg5Kt4T8SOlz8jevYl3cHLvZ9RUPvbHPQZ
zXE88YBwortJzGKTNMxveR2S2SYwDcTevOU5FBIriABVJcYewLOxKnO5JJe6Zg27ZZU2xzFgRmPA
kW782ob6CUhoFEzcTWrggDyYx0ob51Qqint7g7rGQFLa7GeIpMSroYqjdqWYPcLw3MG/2DeKl4dR
0QzhzA7mBT9MDy0tHNg76YvYFI1i98S84ASti1SpGxEQ/teHn+9Zk0PIioT05ycHI2E0n+fV5vOT
f3yBfU3reWRnZP75W3x+bjLnfqd741p1EtPfYHqbqaLXTdj7MJiXbLi2ALVEgBZCIPRrA5oNe2Uu
mM83YvmFPr/R54flKK45o7NdtXhfxr5Gjfx8NzF9zhd+CY3a/RiVyk55aNNqphDvNAE1OCMW0Hno
8LbW1Z4xpKQt2pP00hGx4vbxtETCunjyn6UqeVqWb798m8/3Pn8EIyN+2uf/ZIrPlEda4wYmDaV4
RlJBG8XIsrIy+lXGariLmkBDKhy2MMnqVQmo4Yjnzjz7XkfPUOjOD0SjOTHZimI/A8JEJOczlwzW
SsMKL0BH6QCatGYdaPLt4r9fk9SNH0I/SOlnFTWkLuoOtD8/DSiW6xEb0k0HoGHruCM+qzJ2c6R9
QFBMuFScgjJaQ6pHJWCv0RaCt1tWghrDHu97RlFXxIw/KyYKyn23Yt+ON79J4sV7Z2ydvvjCfoR8
cOBFd1FYv7aZMbJLzLfoqrsJoZexCr4L8tg7i/H3NsRbtTOsUu1o3iA2TLvE3dCrD/SF73M9J8eM
tAO3B/8ElzZlGHiMMnz70ijlDbfcyZs67D5qju6chvUhL7lVtBl8K2wMlDtyQ3JjGsDSsq/P1bLO
Sre3t1VQP2ZS1mdh1eBBhvpJwqS5H+bFepdNzY6kgHV2kDpCpw4u1ohnV+SK0nFfHpvejx/psqFG
jJcMW438W9/eMTX3ToXkBtZgfjjnFjsxQivg/KYIo6fhsbvUBgtF2Kf4NoJHiHWUsyUxbW1RHzwP
c/7Lrli/B6qMrcWu4g0+HAO8ZlUCwVAPer7nEiEhBpqYw/jSsCh69pjaPcNS0GdKjoBS3uCUIJ6k
+TsqDMe90psu0umvuGgB5XbBN1W007EsSB2MOjwnPmysETrrZnFVPLTQTR8Me8A5HzB17IRzmuZq
eibCBT4w71ktU3FTsKWeA6PJjzQoZOuCMjBO9c51nBbOVVLOPXr6khiMXXFXLm96U16nQRHDA7W8
VXMrXiLtXCkIyQ5RN943k1FeKe15GGIrPbh225yDcXgBY4ANnczGPOuru8nzLr7VZEXvIpAoYcDA
naPJbZqAm8S1IlNVyvcILgF/RIrnB2W7x3CkF25wArHNgWxhgnz32Y0wBgOg1Sii5GlfbGVWlw9l
RbepzAJ5dFJSisq+As0wD8YCKUi8lNhGA59heLYahIdZOsjSYXARgllEkIpiDwDiFMk834WZ/6Ml
eXyzRnMT573eU+zD6MJSPGHW/NHX1LtE7d4gnHPs8uRs9ybkFq5c0IU7CKwvQGZOYajsI7a0ZqfD
/M2freSmscVZft2cB/J/lZlB4dNcEP2Mgt5lwTlAldEk2vCetsAXH9SIXuI64yNTCm8H+I64u0zU
wZw5x1uqhOfViKUYOjTOvjy3vTthJKZBIOi6n2RGaFUe3Q8/s197j53MONdYH6b6sebKDeGpnawA
l1w3gyQOiWr1dNtnC92VvYRAh4i+kODub9iXt0abnOosDx4ZLDz4Nj6KiHgIBxDITdQhg1g5l+60
UI+yeCvn15lY384jUrOPYkoqXIH00uoRQQE/3NSeJXiy86qI8vpRRdk1YktDZRppn70zAWFyO7uk
xis3zxCyL+yn411R5+7Rh/mbdN4Fk2DPvTo1toHGpJHM4vSZHjUz4e2j1nMelIMnStb5hKHQx1Dp
5C8M4+k9sMz7+q2qqZgBdLJBs++uPgVAYmTDSP79ZgbUVMxBKikgo6QIIG+i2Z23NcXQuLqTTWYz
pl7y3Ru4BD8AH0/7eeiq85jOG63w0pRAvNFKd5QCIK058oWyivbQK6AGRNzXYxp7h5LIxrpu87s6
ealFzLjch4fYDv5popm2Lc8ZvJLTnDZn8T/cnceW3Dq2pt+lx81aJOgHPQlv0jtJOeGSUil67/n0
/QFxqkKlPnVX3+kdiAJNMCJBEGbv36Ah/UjMcuXB2JPM7tFkVVD7PlhmNqoUxzdVzZCs1UjPrBpZ
nJobpb8F5VOqTieHcQYNn4AT2AY6sSStQbNujVsNhiDAYNc5+YdTFtW/Cs2Yt62uCbCA2IIZOuJJ
5LdheRjSoeBSjKvJJKJQZ9Csj14x6sG9yAAZLd7cMf/gXeu7ZDdO6XKyfBbwXZ7k28zGLBv9s03k
9gmr3BHOvzykNoinvk04me3SrhyVt8dyIjs+/FVMyzo+6oMkDtn6aZYbVRI2aKMVhJq/9rs5izc6
wlFQXCG1WE2Hm6MsFazDmeFbpGacKTRZ7xTwijnRx6GUo4FJh35VdaodlFNEgt2yXiJSoo4Faupy
Pe0w9m/DNn2nm3fWduq7v31W3UBtrh/4YxeWUw73pknEuglZg14/UrvMZ9GvXf68Ic4kfERdeCka
0O2IvqEicP30bxepg57mADZoYbT++Reo03/8Pt8zKpbAUSOFvKpTVAcOBqATxrmySv7uE3937HpT
Y+LNjTG6reRskY4QeQhryrZBGZvwxx1kmNCnhPokT9cWTGQx+vyRSfMUh4iwOCXCHmrjBrCkCJ4i
aqH2PXlmQr0LGYqs3MISYPHm5PmwcYaeUXTWnrPCe3EgBKyFbAG8Vx8+IZ+tXc6lvqWJlyfSGpwI
Gxb4QTOhjiayZ79bkEyf6r0UHprPWQsyfiKxQAgA1lRi6e9TsRybYfwZ5SUkTRhBYXDbiwp7Axch
iAE5tWi2BV0GBCFaEbRW5un28GqlED+btHqOY/dXVFb3vl1vQtN/KI3wu1Om6BwO6R2R2F/wKtsh
fqgngI5Tj4Z65cRHlt1f4QTnK1IFayM3fzgtFt8EfHBdbrTvvWR3IawAtLk6oPTzkeY5BijYnG0i
rbewvfX49m6+RZPuV+AwAfaN52K0XpN0fIlqBDd74aHMRwahCGIivNn4ARJ6E5asjBxRfWmsT28i
kmt7w32uDweBy4yE+ugNbmFR1H1aKGVG5nR2o/Sca+FeGOG7kH8zmfqqNVG98s6uTca6tSO+bdx0
zP+SHpJOL51lwuIZtusZVyXkErB2RsC4sK17Yfdv0N/NiGB6Vr/B9niyyzZdlZa172LtZ+tZOgyC
GMXx6dkzlte0HKaDYeGi2/jlTde0h0pr0M70N2kapCeUfMJD7s9PlZQjHwJ0e0B5pTVSh9HIAjlA
ZLZ1zNs6NLNN7Ej4UGbijh5AjrQW7CjAQnt+9jqZHqJo47Lzzg2TLTQtEfn1iUP49WLiHjDhvZUw
/YfU9dTVr3M6j78ES1MSaalnvs/auENP+Wj0wV1tjwd/8G+7oqabNOX0/E73khd0HvWVi+4WBKNk
vq1tRGO64bb2bAR05o3fvQ9jixPoqH2Mfn2TDsAYytB6Q1G9EsmXKYCoGwaQmLwqOZMcz7f+iOQX
QQTcLsBCek71ozSxUfaBgwx0JHszMd31jCDtbqwdG9kbrB5GUSMpFvgzTgmJJlNe674iCYFgP8YK
lQ0NFWJO6nnYcpZM5EO5kHFKiJd1/rPRxmm9iAGh64OZgYSPtIKUQ4qn0ZJQgdVYEH+aWQuyUj95
A9YcT74Wo3uzeD/dPru3XHzixRSgsVnnNMbgUTRBhScXHqOEFF88QNFbvBpe49LdF7DHWJQdWUs4
eJ7z7CzdR0gJAxH4/8GmAunJm76coU1+lvEOpZXnMvN/AWWptzChTthzoc6xIH4X+OK91U0HOZsJ
TXUYaRYR1bWAhbBITdNEt2B9Eb8XX8oMsnyZo9fdwnve2K3Tr/QJJCldSopEJwqG5J/gLnhI5tVn
CDOg3sL0KxCbYw/ChEARArVUQVVoNgDV94xBbifku1Y5OYuWE3igO/kvgNOGNCpvy1yZ27RjfIWV
/UKDp6dxIppW06HtjvVFUxKyqzOiDM3C4CidYiGAQLyVClhxghcTWjOEGMoNuHHUrxc0PRr0X3NS
BYxmLra7engDxGN2UG/UZ01ss5CROxsLAsXfWsI957ZM8XT2TNjlEyaFZdriF9miJOKlXxECWLZm
3kAib+rnIEPHrrGy+7RdCDehVj/h27uMvFeOS8AOXfYSfHQtKxJRfPJfdn7HaoWsVvA8WPN7a/sf
DfEQnobx7u3DBoY9agmrZJk+O/KQTZo+xfDa3LHw1oETvsqENNku2FZdhPCgk+0bqaShOHNuipTI
WHugPAOm9Ea6TBB18mQ9j8nR9DDvgjWH0mIn//zOjTdezUy9MVGb9t19VgesmC3Wg5Pp8IU2MCRb
f0C+ctwOTv0B66HdAysOt7V+bEmkNVlOExQWOT/r14AuRo6ciD1o95MM2ENJTNZFD7uoDDdYfzj0
vrCTfO1DRMlNmpUfjYynC1wRyH405fkWhXFg/whmIIiBoolz8KeuOuJo9lHzBjWEnTXDeBsQ2ARW
CGhu+jXBqMTiEn572aB4SHpXI/SN2fqiEzrVnV8pIYNdVZE6ICKzxrrwENlLgWwTfMqcxYw0Byln
9ILRKLKIwa762P4WG2SNkxTis8i2drYQEUwqd+0jmL003kdKH1pp9qubGud84W1AkfFeywdojob1
vWulaXqfNWvY93djhqJagQLkOkBFKknzHgEpdCbRkdzwtlP7DjJATBGQtZePwnohsYZatd/kdFQz
DSLQm13ua08eryX6MUi7d5KoXwT+fjJ9PAxgBmifDcoexA3I7PS2NjGIgubKpxrb9fsM/OgGOTix
wj7QNCtx2/f1tJoqd5v2yPMU9bbqUTDHY8LXIapaCZMkcJo+XUJ4UAn//7FgGtOR3IP/DKa5K6XV
1eZ7WnZ/Gl3JD/4FqvGxrHJM35bgGdO2LQcQxF+gGkO3/qFbjufrwvZc/gNl+pfRleX/Q9cBdnAa
NA7ZdpByf4FqLPsfQG100+VjECTA4vx3QDWGa7r/hsKwPN+1TBcRXn6hTcDP/ANDYvkeci2TK25Y
bme0RrVBiJKpLPEwoHqu2AufGKZWEdIclOjZdV8d7PSQpQpaaUzwkM8j1sJwaDenIbeMY4k3W7rK
GonzG2dTBvqnZYv0IcOHa+QF5iOS0hxpiBYRslSbcWRVcIjNwT9CzVKM/bAByn6IpeqX2rdFcDan
Otr3GHUea2gvLPGfikGibaL8LUPWN5pNFr0ZCWhSKZWxINlEZwnc7hjgwYhe2KZIUIcgC//ahstL
ro/9zTjmR20EE4DpFroCabUjBWjA20L+LbS8xxHnGyuI0NVasPZJQbPWpFixxyp7sLnWoTMMBvS5
Rn2XUAliCPWHCVCPgcx9qExA9F761Nbh46x3XzK7djfCBkVrZskWv5BQxjFbpE2ZqTp2cFOTeVzj
hfjLmTY5CQFCt3AQuxi5i6LqbnHF2Xj5eGt1trbVFvtLTZId5aBHA6KEXZF1zUhdFCBfChFg6KU/
OehiYJX4Pvg22BNLYPoSjnQWIGDkDbuo/QImF3EwoA0Tc01YRzhbEp1dtaE/48VVoa/KJBArCMaz
sXgq0dlYg72n78FQLzFvoq7Aop5aRckhX6fE9cFTLucobr5VnveCQ8SzUTcPXuu++pHx1nqkQMMx
Ofi5g9dZQL2D53PrRwHaRUM+JCXnsUzVeWRRuYnC+mfdIT1TmsVPxo+J0Ak06mCLcDp0m/FjHJHN
MwOIs1IgMd1HiJyh2nYKWhuhTvI+WrUz9XhChB0kiuscG9mztkaECEBhB9vSqn8JQG5wqDFOjHq6
xPDRd8V91hmfNianIJZe8mFkvV3MaCpG9i8W32tWN+eE9N+qdzsIqiPLmYU/GkHeDT7G1KXb0/Ca
6D2mX1+5zM13jejMnYuxbZ25hEz9H5WNN2ozNvcF8VEd7IsPX5fOHGQZhjHPxheYfSQQDaZOg+Xs
9CG4MSd/J9tTpZeHUvdg38/k/vU2Wosle4izYzFq91A24c2iFug692LAAsdciNeQldqPcCchis8/
F2O6yxx492GXwGPU9X2XMqHqocQORv7YkPghppe+NUbwxSz8u65HA6zXZ0Bwmo28AH4cWiV+Wp3+
oCGp2hlM0lJSIpWXHGwTfJzlRSQMcSr3Kmz0RudnX7Y4AORipQ2kYwmVPjPELTsb0Li/TPdgBJjd
jWW9EWaMjva4rmvHhS1sPRQu8+Q6C+7srD7kSPDWPibWfXpozBZu9QxIX8S3jde9jOmYggHMtwQ+
0UQEybTC1u6t6kLgeevcQRslK3Fq66rk0DyPA0bXHXN8C/VX8g23NkjWTZ866FTa4WM3meclI2gH
OZFK1Qvop16KTH1Wzb/4gm95bD1oEQngtIl/oB9NSCdHF6B5DpzkB+UYro9z8DTNX00Jv/dYxUyH
zSC5iesQ+soGmM44lOgYyr+HlBcPSsBfNS1p/22hzmbbuA7N+O+kRXLfGvhphPWvhClA6N+BV3jp
Gv3JD9E96AzeaTxpH3pch6EHslRvHx0zfgO8ttNaFGnqrj+O2kgwuhwfRDE/udCTGCVoXsn7YHqk
6VrnV+t1hIZx9GK1N52dTH/2ExqzsJEEggDwqdt3rJ8OU+jds0T4DIzJYDI3PsHRISxddC9GaQLK
mkFMIj+NTRiqYN7CkBL1zH+j4aM1yye9Gt6ZjpDLW4o7SzCH7dBd5i/feK71EAFLHBPIom6ff9em
5tUYzc0grNcSRc3WWrw1SrS1gbb1kOlPAYMA4ne/sI95Gcd6j8bhrykszsm07DSCl9seBVqQbMCR
SAG4sU96qe9W+MiSD6m2orwDn44gKMmAti9edW4vPDfZ6gFRiNREdDt3tk3Q7+tl7X84CX1FD3Dc
sz+W2Zq2UwTxW8QwtREC2NqFxCwvhSdBZHd4b51DZqBpYn0JYv3TDaTNigUZarF6jI/cm4BltD+N
Z3fGomnIFyLHPRpZzRbcas1vqggQklcX2fdo3Ol6+KRLiHTe3ZjmcUrzBysHloHrF+NgZW+b3sfo
AiG7zkAxr3jMhuwTPRXkSFBp8ofpu2eSAfCm8mEgLRfLt2ta6h12blJiOvpcbJiiI4nVAHQgYnMN
+HaC4dq70wKWY00ESxXZl3AciD8QaWW+coeV+sdQLCTdACuRf/7RifBtmuKn0IPMNiQgDfvaBH0C
mKx19a9F0CGmbBKi1rz5ONUmZm74SIq6uZm09GGOmE7g/AuFA68KLdhEzrjX7eXJgKCwqpPhgGIV
0nQT902tW73AjiPpgJMkzqHCTbm23S8QbaO1bO3Q4I1966GtEiYz6vHiWzhCasKT5EduNo/DSEgj
TvZ+/rWI9IM7T5+sP7YaKpEoYL2ievtcTMQDUMT/liAvs1+88dQSEekJvyM92pJKmCPZNRw7/2C0
HmvSCUP1UjwRXTnjSheRV12Zok53fuM8GCz311IxyiteiHPDw0m/W6MopNzZW7XQEHXEAlknn1tN
7wm+V/R3KC2D+cfZvihT8IpwTAqbdjPAIWuCDlDYQiDHy+qv9pjXSL9wvNJpuQUubzdMKdZjqTO6
0UJMq9mHRXZwKuvk6NZpcPjBhF1f/Sk/N0g38sRZCQ3xMVmcn1GKcZkLqzAZtR8+tF3W9vd2Av55
TM1bQFTOikjsezfamL1XkCVacz+kxMB1HZefMYRbY/mFOMe22PQ9wpgACl4cmDYbFq7fTSt5KWa6
nKapP80ZopdXv5qp7m+TCvRhkWU35P/EKsB0gnX+aznwukaV9+aWG7vyXuMBPJ7pBl9SLOK2dtR8
E152P8tscVgmT04efBZFo28RLWUISrAzmiFwotwZAyuJ9Zj+ZuxWZj79MKsKEftQv6vMH0tp4MUM
8MJHlcP9lt/BS2cugHoGzFJ6xNxqXzzLgruQ6180Taf/GmgJhBd2Q8tH9NL7MlWlw+THXelYEkHs
G09EibtV3xOQw490jebDs+FVH9C/TF9/H23vZ4vvMvyf8SZtPQFaCE5+lG9EWb6i64tEUqQ/tG4F
eoyVLvDaZiU60JL6aCFJOgkUmMn6RQcY0Mdej5kfpeG3zEzRKAm/1+lyF5nJE/TkO1Rnb7EK9dfY
BpzNFreUFjA4hvK7VhBccaLpbS58wExL/Uwo5L3QnHNpo/diZNlznzk3pcHf2E4B7t7aDrvTh7EM
v9jlxFIyjWC2mfS70Gbp/jZaYb3A1NFXmgOv1Uetooinr3aCi3feVQ8BE2v+FBKZs9N0GHUyCJG7
LG24VVO+98XBzhDtMIxuBZkyBJ0Ed2v+SFCQ10PkWBuoODs0P1Zza5+ZkWtW7sGyKbEqmXf1GLzA
4+rIO+nVigjhre6TGF/IX6KS+liayLEkLR3cHGVPUsmA8EjIF0ivJJQwv8PwfnG8hWlKATjdnnHn
sdryS2pImaj6o2iJ9GoocWVZ9H3yxq9uNPxEXuJTLI5UoPsR+yhHVzp1FQVI3UCjX2U9RBh/2A9W
lxyQZnsyRL6f7fEGDsvZEXawnsPmHeE7j3lHs4vLPbzSqk2whozdryLJz0Fd/4rAOcMbyt5H4W1s
wzug5AMkUKSPRl+RZiNSEXVavNKL8dbQ03vfGDBkiJwfHWj5oHD7LcE/BrxpzThe9lIyfWykvnhO
UhYdolmvGf77Z4ShfpgJ7oyI+O/pcDEhJOKBaGiqEysdkblDuXP6oMN5MiN75QePI5okKVKaRYeK
SIngHNZ8wDjS+hFpG4SzIaodInwE7OR1soqXOQwZ/tcBZsBrPyd4l46kSyOpOaMlmK4IZsq9ba9q
e4IfiPpIiXnSErn3Y6DfC1SAgeK06FBNLIJaZx17+W4Q/U1djs8CJTtUU8tDD5LJ0/0PK5yfWjOz
D01fk/I33vSKFHKV3GiJQ/+i84J5kFMR+QbE5NB4x3w9auI4gCtBIM9BPcUgzevtm6lnPgCwIyro
oWr/TRiYDZUtBDozRlVWd637hrBP2hlvqRttHc/GhmaYViDJDombn6fgJRktHLQyOau1sEhyEgbA
WELx4tseCM0Oe6MeUC9h6Jk+yveJ+gbfgtHojqTTAWBFAFReNB1oVQEhddVKBSknJ7aJjkuQu6+m
Fb15JG3K0b2rqNew6qX44mePBoBRDzeFgNAwfMZR8DNcxq9QfH70kfMWWsy3fe/E+vvBqtxfdVo9
Bp5HUDiu9hOkwDVSNwTyCNYa9gduIUfDmG6a+B4Rhm6LF8/eK2EF4zJomP2hFkwWpjzD6XGcy23s
kFgJy+qlrYFoJZDS0oJFra+j2oySw/cc5zRezkljxRd9i5p7K8VkKKwY5n0NJ744fRILWAR/jj4T
z9r14YvNuCec7QcwvPyEUIp7QAR0pQwI1AYrN8IMqpiQIlnBoYm3ajfP0TOvaOukWWcIzRVOJMEs
5ekARg0yEuGH91EM4aQr8Bz0q+qn+lw2hRBMmzokUyH+ee9Sfj1hOWjboHIu36eOTZXo94k2Ic4z
9KQepTOCJ4Mew2AgUYSKHsqrovkeyGNqM/Km4dbaYkXtgD/P69FBTKTGPWyG7b/VYu4AhImQQqSH
pEqQH/PbCFS8I20AurR9HualODmpdw80E1OhSzBmjNOjPaYroN7lCQGCDs0+VPHaf/21hfy7bBu1
PV2CxjpZA6pUKdCYKvr5lMM+Fniz0Wh9qYboo9aXMi+RRbkptbDYgAysDbg2RTamy1r9WVmrWcv2
t6K62p3xieKtRVvxUoRNu3UKJz6o75valnB2K6d1X5CfvdTcpZZiDeqBLRUoZZWqWiG/XsGYNoi6
yGOq/lVdq5I6dmkOal9tzAxpPFA0hxpV727sn9SDJ1vIg1VVc20N6kwzgb2AeL0gyUZVqB8pFISv
C0tsaTvCHbNd/+imduu1GboHsn6twh0WpGtNgrmBTasjBFJ0x9CMdgXI2U0n5ic6WC6Umxz2wH4J
F6xjah4r2pLFAen53gGBXZT/zxf/9htUEUUU0g0ikqpx/MTL04sjuCTFYIrNJBtHJKNofYPhiQN6
e3rKJHFDVdVEuI8g+vWt8YQbgDWTFfpnDZp1dId2r6fhP2dGBQDPxIvetT7XSd7xPqgNr8hJuB7+
o7JVqZ9U6sMDYkwDGpL8lgHF/MxZSKbrNn53bc6LPgptd7lU3kd9Ut3sPx7z+2qBd0uuSLUEVC2I
JSBVqX6ymBz3IHE/6i9UzUdegHMgF1hMi6twhk1L4516cpYz8lTAybeFS1gq8OSb9h+/1ymzI7b1
1dovTOwk5LupvlL92iW5RQYeixfAw8gpqzdN/cUqzCl3r8dK19rKHskWC0kqaG67yM0e3FCjIaqW
pzbXt/W3JnopqvMLYVDcjaXGHJV9+UgX2XvtrWuL3eWpFiD/9iJsyLz/8w1Xf576iDqmdkPZCvUB
8/oupZrceKfOWaqxqyuun/+zCap99dRU6fIZtX8p/nFe7f5x7NJsq9pxeAPkH1PmzKLszMJZG7O2
TBwMlNDX+uA4l/oRvk2SVuAPPSOi3OLLbUMmUk98xEdr67j3xdI9ugkp1xJxgIxpIIycbkwfC888
jE1P9gpwCLHGR+RsyxYXFhzyOmJE5IsOpgb0vdb6gyaxGmpToip5aowGY16172YALZjthejLlG7H
bAyBf68YIqKgNWfU9X9fLLyg2o2eeMbhfkEO5WUmEXMe5SaIR0YBtR8IMCJrVexF0xziRsr5THit
+LYTntWJMGSgcDzspnN66Fy+Pmrjy6Z53b0em8yJKlanL0V1ylPN/nr9f3H+eud4csuDBeZrurGn
ZtldP/7b7S5FWBiMg9cvuXz1bweuP/B6l787dv12dXZy7PciaPCgMVtMG/7rP1rIMfeP2y9NEe6g
lrxebnetnD+u++2nXm+DuzbQFcFaSl2tvj6hcRmZ/i0qyNKRxCZu9Vtxkg43Ip/9Q481vP6v9Avw
K+wL5EYdUyWVl1G77ZTu+kDX9nofA/LB3gGlZEE6U21mdTDEL5sVGgBHguYMI0q/mB9D53/dT/MK
lFcRMglV/X6hpjFyg5oC/V4ou32/QbanNI1HlZmx85HxvpO9l84Ah0wNi5pG9W14NzIXI/OtLvTG
OjlNl5xOraYQXQrNzEq9LetlMkKQ/WAJqoROKMcjHfYbsEnnoMSdM1S3qS8pAn0Ve1a7CPq9QxAy
toa0AhPypVUlZhL7MVoaIpVxuIpxmsciqWdl3hQ6IFzYQJuiXtqTp+PoUf2r9MexptHxVUwA6rU1
GawOBPZlMyICdLocS/Rpn4LAgrS7UhcMlm/to5q5pHyegDLqkyoZVMylpI4hFkgbsLEfmecE9+um
ZfZr2+DDpkXiw9QTVvtOI94CwCZblV5T2TaoxFSIesLX7NtcNSl8A2TlVeINXiMsFblRT/qPYyiK
twQG649EDe+XDNylrB70UBBT6zx/rR6nesTXjJyjhqLLvppfLky9CvTCVDIuVpLdqgiBLMzokyU8
Ma4/wXZBX5Ca3ZY2gEC5PlF1MClKYrPMVXtNwgAX+FB7h15eS2BTWPLZBgOeLywG2cckGL/mPHu1
pc1ZNoCnPEO46I6z8y2A7HfCsO33zd8dIwJz0OLW2EeG2Z5m8EOXDahkUHuumW6vx+Y67FCaILqM
s4i1acKqOy3xDzP0qyMxSHs7tsNX21h4B9VzCtUjUsWeLiRArB430Za2fn0S6sFcn07UwCTUXDxC
1CO4blzZOV131ZsJsL/cpnP6qR6DekB/96h6+XzGUlSHkHCXeiiV4+9gHDl79aZdHpF687xksNeY
mpISkaqzSO2sMXabD2lQZPo6EUlzkrPzo62hfqUMkOK0+gjIJGxHWXfw3kCheQ7+Fmr/UvRDd1jr
EetnVYW6rMdLfcuS2jUsjHOw911d3oxEePizeF9UB6neHUCRaF+p4uVdKkELOiXxs8ojNe3kHpwr
SbcRUhU+0gyx1hGTYVUk0sNUSP5lRKBZnV1kTxEUKPY6S/Wm2lJtgUIu5ea6q0rqmK1pJB6YQKiW
Fslq0OQ9/mcjIixsyf8rRMR9SvKhzP8dDXH50D/RENY/LNMAQiNMzJNM2wco8S80hAnmwUGfyBU6
YAkp7/EXGsJ05RkXfRHP8DyszQBK/FNixPyHY9j0iYA1GFtsgBL/DYkRAcb739AQNgdAVgiURiRi
w+TrOP/x/SnG5Of//C/jfzdDivSdY9AsYveclXD6xhmMr4t7DMSzt7EhrTlhmVYRb9302nPqGSZB
KXhUUZqv8E0akSLXwTvhp8zyPsXBD9YpTmPWEckh7aRbvDWWdSqasDG3uCNFYxGfQTOy/EnXJpZf
67Hpfky1TjyvhYObs0A2vWVjzQb+nT5QJYf4zGLm/gma5LBJItCZonTcU+XYbxWkqXXTMkQ3uuaw
BEB+XJWuG81aTwKJaOJKG9tFKludElCzANjLD9Vj6eIoEbY7PB3ffHiNaP6Ef23CthIYG8ARSG2G
erULJhdvczRO1teL1Qm1ieUnVEndRZXmAjyqb6OZTZwYaMOvqJXOW14OeEPP8rPaYGFHNmIJkEDD
etyZhTj5iD6dLqWu3OQE19bwnQd4ZdhDBD2WJsuSnb3cZ2rv+9pjX8furgxuMDnBw6xlseCZJASv
m4Qkx5pFBuTqNCBDFSAbsBl8SZuwRXWOnfiGyN2ybe9yxyYN3YpkXwAjAcudP4jR+3AqBrUBHubW
0bOv2QLKPYqrd8/Du8af3cdgTJqNHjkYdCdeAbqwAI4fYirsad96L4LMN2S7odbSteFPy4G8wI3p
2XgwNL27saZa3IadMG6ncbZwLeigv/uho++SBg10FHCPmkd+QrQhApi9Ed1o8y+zMIrbwQeeza+5
HdsCnxTr3CRmfxPM/TbpxA+MigdEzR2I7rqOsITGrtF0wca0S/BtjY0Y/8CYEGfD80xQZUr9+caZ
kBdrbESsQs2Obgl70Dq7JduNSM0eRss84OKe32Ho2OCL0wx7cwwBiRjpgJhGM857q9b2k4WgCCrw
+C3k4w3JfAv9345c/9SeyUbaN3oWO3vXW97UOb8aqT38evJADADnuMBJHO8oGm1v8Kffzt5s3hry
V3dt9DZoMl4cM+rKc4vcOHF+Pwvbxa95eXXCBBEMIsWrOS2WG3zb5pvRiakPOyPVoH24SxfulhnI
4Wgsyd6e+1unx11w3UpMfQKOeNc67b8dG5tvCNnfxV244A8V5WdN+Pph1pqdKBjsQGt3CBfrC/NQ
WVQHrxtpuoxIcbaiA+zWSjnPsPjmBD90tSfkIiDFNJP8rEtwGm6pjDNs6+ZxscPXKSa2S9sQZxQb
LsY+Ey9LbToPWWhsTB01+hjX9F0aDnfKULe3l4o0R2NtRI0py8qBDIR47UOKSMipghEHECl/V1GM
kXT8ofSBMqtI5yUEo4qVy3QIxcuDHlTZsv7IPBwBwXWNJyE3OPhZNk/O86G6FxCQTsq8sxkIOCI4
dlCH/AZcuME8YNuY6NvQJRAmlqCEGLoWNHvSrXoZ5tumTjsWOXWLzY0ciFEL/UinYdhGcp6dyM0s
p92qpI5NHmbAaYZApIERYRtAVsJa/ZB3xBWrwV+2VtXWYN/972bjZ7tWzuvUT1ry8LsRN8b2UpM9
ZMPSIxzNjLqBFARynuX2YfZdgCn2YpAKQRrEL0DOTDRskL4IMutE2demjAa6asKry3mD8rtFvxAZ
1wDXNoGWtV7oxMDN/IBD+E5HJDwu6j0KftEu15wZFffu1ZTGEzXR950oyZgGVHo8ADHJtbFdA0oY
CTzoBUR90hFOZ/qbEYYhARATUm2L+UZY3LRDHe1sCAWFxNLFRO37wsb0Ch0GGf5x1GpOFVUs6hrz
BEmMFV2Mx3Op6RGJcWKJqgFco3FtWT51eo9rmJyrqiCuY8cMVyq0G/Ry8EIBEqxVgkKXi+lqnJAE
1RpccbCK67GzAGAddubMKk58CNfVt3YfoOe7tI+K4lWPrYl8Jbm9b3b7GcoZO1zkmXWCnHu6a7Bz
xqnw0cGbjMhcR57zK/aSBj8crswwcd1MKIFdrgaKBtZfelwGSb9186Q64L0dA1Dqds18rMlBQ+Ad
QaLQHW5x7cNZfbG+iOxpRBLi+MffrnaHS7AU4ey5xRdaVQNCw2uho/ek9tRGhRbtybnJxPxjlM6n
S+KYrG7MYmtDabg4nIo8RoG/jtaZTutIZQNNMXde5gUOloCqFtQoD0bSK3K5m1yT2K1mEJ3DsdUr
mptROiXDlke7wYGK1APV2QQyBq88g8lJuIiNnBKjmU64ckIZiOHjMQvQh+hZ7+gg+hw1eT8ZYXpP
bk/8fdhc/aMX4jlEsORC2rVZ9ftrXFKrYzTAvJfLTSS0UDSJg0PmMBZUTYWOAfEIR5KLrht1rF36
Rz1sup3q3tTGlOjS6y64++qUxxrxvNBtNlEZMrb21UG9/aFu0Buootp4vu2jTuBKAYnuBllA6Ai6
AZBiCkb4cGw6A3kH0eKbKo2t84UuPQKOURQ+ARIx3LNeW9D30d/V96r+Vv2WP3YXGXApnBwvYhbs
rr82gK8cg7QifDbUM+h+L/vS2hAZFWdPbVoN56g2p0ZKPbRuDLeu96IDM8j8C7iQFp2FpW2WopoO
QJY0zJmQP5YtM8JutUQ5GlkB+ZpeEjz4CqABjyDrJbw7BjWaAPYqGeDZi5FMf50iOhVuY4/wcesK
OubaTM9g7dK9CrWrHEO+zISDrukGdeZ62sgPbd+b2NyRirgeViX0naujO7xjCiZpb4l9GHG8VHue
rJRERreuu5eS6aRHE6fivnZCA2dzPlqmIVFxVY+V7ZTDOanLPUkSHG/4iwtRTCcryfSbBFegG7v3
j0NF1jV083kbN8VnnA/GydBM41RXRA8M30ewiHCD8vRVpUSGjYpYMuBUUR28XvN3x9x2GtckrxDz
k/e6bvLCbQ5kTDfXQ398Xp1wZIhDlfqp1taaZlqXV6+qcrxB1VtYN05BSHhCil+UMDPw8N1gH7Wr
4a0elJn8dQi97qrSsFgRhFE5uKp9Ncxed3Mgefmw4DwzNfGqMPRpq4YcIQcf1MlYCKv9Ub5HNjpp
Q96OiJPK1bvaePrUgmjseu8w1ON6NKv+Rm0m0KqbmRF5jQMd8iRGhZkCCR1GZLro0zz3wylAlas9
gGcM9jNKdH19sGZqw6lCSReTRQyrmCZjMUUY6I9Tv10V98mobydUxS5XFVtUd6rj4tL7bFUEpJVv
wzVKSaqp/etMlTqE/tQpVi1oWajiIlMHRuSUOR4RFGcV0L3eRUDaW1fuNGTnUGaPSpVwMFSS43Lz
349cbxnIyLK6ozo2tcI79u5aHf7jqoi07Xw5cymqb7/8EHWp2o9rl6vU/uUbr7fSEzS+he90xdl1
8U7/4/7XX3H52dfT17v/fxwr83Pi1noz7FgIHZdgBk+TrqUbt3A29RZM03LQR9g+BVoWC5FMbBfq
OyvRSV+OBZ3eUrwlMaDU0q/e0socmMz+X+7Oo7lxZdvSvwgvMuExJQFakfJSqSYIqVSC90i4X98f
eF+/c/sOOqKnPTgMscwpGiBz595rfWuxdiivzL0MnYcum+pfHIV/KNE/eydugoW2CkxwrdxVOn9c
VqS2FkA/tkkXvxJMJXyVZogavAUIEoq/IkQA23UY4/LE63d91b8YVcJO4zIQWthRNvYwvCwjujLV
iHfIvPD7SG12BucclVgF46TdoFjwtgx0yM4FHTqPqtvlGhufTQLHOGdBQ326nfq05V7oGTx35CkP
bZ3v67L/C/ktWfl5pGGJ4UPvJ0Td9i837dHW1CmdQ7peZtvu5kn+NjRCsYbdUGHF1xt8PoutGUdH
2dhwl+qQdRk9Kz63vDPPUOwVS1/yEbt9eY3j73H+IjuYGEiidodUG3ZRGb/3+FJBbsVHs+FAWlYT
8YrG3ujre1lHPV9VQ4R9pL5toP218Ky9HtKRQCi1i1CDQk/o39GAf1ua39prA6OY2Vv5qxuVzU/Z
FO6MbGe1cJa6uiDiObeDODe+8CE/erQm3obiC2d/oCi57meFWKOl1m3aNYtQPDT0DGneGzoWZafd
4qfjxGEqWDb278VzBRlDXnesMlhYIidVODWmbsspez+1COLRYuOZYHAF6cDbe27/KZYu9qc2eoPk
l54zHLRbGie9X3N8DMiw2mtmRkx2YQUTBrxdUsflFmrsZ8qVfkrZqYnWHRYYkskLsW6vobPaJHUN
+SsFaEG1Wlq23E99eBoFEq24nhgBRvLZHVtzbxAiEheN+ZSY7rNb51ckSZzeI6JAkFYz0QAk2Ewj
KX1a4NHOAKEXkvVre3ttREYcFequTNLwWxu6O/5Do5plxRYA3hoQwAJHgmOHR4VlMmEKgZXCTysM
GJYJTmIR9x5zvWMW9e1JOOmdGOb53oPnDTw0BwSCqK/jepUS7Z0JEW9oGp9RaBeYIy5KF+LFbtJR
vCnQUnpqEvlnopTu+6/b0MAVznQc63fNdFlW8a/mBsnQKdGAFnQRaqLeurhLtZIwY0TH9LORYA2E
kQ/OE0lx6Sx2Wk5iUmllvxrD+rI668nEMPCrRhZXs0Rt5yETG7dRYjuuUA59GYeLEJcEuOfWmZhm
m3rV8qdo9ud4JDGoXyvyVGzs2GMmH+1KdQ9z+cP0hminDjumTjzcFLP2vTh3jfCyp7aujk00mTSw
NKwL8q1Mwl0exwevBs9opy7i/sju9xkeJs75XbIth+4baJTlh6b3bDlNd2jOKu3MvWmS8gbZBuWb
mtCWafnKQQu53azTQleLMs+lz71iq7BbdKBUIJypvxS5mF0mY/RDFqeqGAD75AQ3K+yfReedCoiQ
ME3SaxPKPrCj7DczZPYAWK9djDkQWTBEy4YitKfvo9dli2c3fCevL0XPzITayg/xKJ5rRwtPeZ+h
BSCTpW/McyawxmgTpLVUjtnOASI49gT9hKxRmB8KgBY9Z1xz4hTdd9cSZSbAbBtQIm4P92VUIGE9
BG4+kOfvxNbP1mwgWxmTz2XMV5uG2K5TCxwxMtyV3nAJ9fbNaC0sowSf7OaBD1p/G4b8p05ARble
6xxgDpaWxuVbf9Km4D0NOC4JKf3wwukAsOtFxqA7sNXi+sDIXy0xrP1VCBubBrg5292R4uiTnqVg
od11BlMKUu2fBuK5ADwhGh2jntzvOql23gxOLEXIH8ulDpLpU0Xj78lFHraMr32Un+hfofLt4B0k
wyvsKXTSOhChLj7P2nRf6vYX9FZCDqHCOhCaBoBvDYbkyhldfxI/Y1wLn8DzH1ci1Y8HQVPOGRDp
cPklNTmEXb1c4TlzenBjEilwvcH+7DFCm4zqsOZg7KhLvzYIM/eoj3wwB1/1GLh5BQ9WDQQc4jcg
/gAuD0dPl60q3xMIfckNQiMMAkfQRpvNVpTyey6BCKXJL9PEh2JhFdhU3fCl0DdthVdzX5CmmcSy
Wy13vv57cEBhhXXmoBUi+Q4Hg63Ma9Qlq+WZUeU8u9iQtnaPEdQr7AzUbPxhWpelCPHGIfCLR7Q8
Zqg+TCM7VZyGd+1onZVt21dZxpdWVCUoaBwksEWu9JvdXbqm8UURTmpFe3iTzPUj3uwDuzByud7c
pU5iBHq6vMPCQDWV9nYw2HrpxxSNG7wu9SZBfWEnMIs6euxGPH2axJzDJWJg1uVv8JAnakb9r149
RGR1bM1qxrBmziyFb3amn7vPOk5fzUX77L2EQWuoMEwtQ3bkuHqFkQvph7hoY5AXM5bl3qrvi1I+
uAs649JLm92gTcHi9dU26iMJ75jFOMYGrQbjlcjiCrk1+zINhCdTM16dkAUyS2rxWEel2rdlatDm
0Z7MCuFTAfNyGMATqb6AuFBBiZ5SUs9jDxB+3z1kxBTqDni+SS13iSgepkrQrOYrKxxIyxHzv9AE
zCMd56yVUXysiIdHS5GTDk2SeJ7dU/n128hxXuusPasyfnCSpjvjwvtamRCyJkvcTMgBIYADHyK9
wJhcYFsRGBZKgW+yD//IeHpRC5+jhuEYjB6ERvaxFSiBYsFrqGAH/UlaxsmK0utCIKuuGX0gYNoE
NXlQPiRdn6ndV44za2c17YgsDKmn14EEtdzPMB0SmqiUgIbX3Yu5LfAZQ080nH3qAnGzqugvZw66
+ORteu+tVj55dTRspJnMtIRrgjVOI9T0sXRyODUJ5ZPABZDpxq5W4xOnXDZq7rpWQsQ1LfTRqLYB
EERiq8v5hcPeM2Dh7G5MZDACPCgweLKae5d4PYYsxRMpiTBgxeBLN1sus1E/ykTIswZcAEbBuUt7
BO4tOlkcrxiflqZ+9IaWXrMrgyUChrFENTyBpjrTEgcik1HdOpz5tF8anm88+RP5d4Aqt1Xm7ug2
lQ9R4jn35LlMfeX9ZjkiKptifoeR2wtyNcnr0GbnVogTOMqOFOBoYqct8ZLnCROYMXBmQFsV6sDa
nKcHxxBFIGCB+/TAk61Kauz8dCYPps1cXKoDqq4gKsmKxUXxA7ApQdbBFEGo8k+Vmt+JRq2VO9Dq
IkqrzZiL6X4k2DIbSV4EKKpXtR3YuTrWo4hJf5TkRbA0sCB64nHsJ9LCGsTXrnUEYum7+egFlEka
tv0M03jI3md118yMW85eEDaqgQal5wC800SX7EmS8Ym2ao+jbNO9Ybc5lvwaq//k26BItr2e2LuK
yQ17x5eyCwIzclblRIclaXXhXVpBE7fD+CfpLmkpdwX7K2VkeLCK+smwnx1Pypewlf4Yjd3Ocx1c
tZlvNc1HN9A4V73+ZuoU955jPJIW8A6Oz6eB9yhJ1ePcV/bBJJfInzovBJC0PFW6NkDUhV8m+MTn
GEAeKm+sF7U65NN5UBl0P4dAPXN6gp6FCAy6k+9MJ0fFYDUK/aFn0LntBfL40p39wR2hXCC/3mqh
FsKXWd4whXMuCPUA8BUkC/wJDNE7xP9M5mS99D5WD0oY5mL4X3BZxkzq2W3GPn+Zi3baOknxbZSO
9AtsEZzHSFOWCcr5qtFPTfOXOI4eF1Q4+X2mTgkio6oF/N86TAczSD3YDwAopQ4CjRzlMqccZDKK
QBGjuOQ2/3JeWSgbO3y3o3EvwDpQdWUBPqEUZj2pH1CXfyvW/q2h0N7Emf3R9qliwXOR/oOjla36
tKf+JVPeo0ky29Qs9BgklqxwCdoOHYwxT59ziQ8Uutn7UABBFY4A79PYJADD2E3jueDKHgMaaWfy
AmPuVCg6HQ2gwsUb3mrru9Q3kZXeh/XeGVDEdcVwqs5DknxZgPw2w4qEs/Q3ND0/LTh3SMPWzo6G
v+a8XIts/QLJNuA749hmEttatPNu9KpXAoLIpCm892yR+9oZ/qpietXj6AiLZk9Z/xlmMeh9j2K5
9OwnQSpnrE0vWRoi69d6MjHVvqys2S9XX6uAZQ/2dVOhUfcHY7pUhOxWIcr2yfnUFxhk9Rh5wVID
LExA679BX8N5HVXyTgm9ZkTZTOfevDIainx7ycpNvBSvIgv5nFajjVEY/pzP95xd6ARZGjjjoGcV
9mjXiF69LRCZr5xSdKiKhN7xkdVziIGsNXdz3P9hbvsTK+CI3ULjMYLBZ9nmK6vEd8PwbFcX2GqH
qOHGiIn18li1Q8v12Z9hHGsDm2iE947JOg5iRgueNQSe1rzZkRh2fqpF7hN3z2jVGaeUsMUywkAv
T77FEi8bp7A+oHB0M+aOMusc30u+nNai6cc12TnAoCbG1ZtkIK6gXBJC6Wgmdm31Ey9Nto3jGeDZ
/CXLXt82Q3oMw/UFiKE8yLhVaL9wiGq/VLTKOcF/UyO8G73x3MKnNErtkSSuey/lWyrSiFZqAR3K
W/ZNz/7EQb5RBrjFJH6NnBBvK/4oI8rcE/Goa7JCzAk5jh48vUJNVJArySmUCoAs1oBYhZIKHHAy
dgngovp2AuGC2nxGmk31rqaSDyRkizQFpqfKInI4YnYTz7iJxEyifAKq4S6jw5BYKz3BGT9JOSTY
XdsWi03mcY04JR/TN3IXYl1+RAUklb6zwNnP7M4EUySD7K6kDzu5xqBksi+64VjnNWYZZk+4QU4B
ik2c6T7hT0fSDkNSNNcBvqSp1GsyW+GlHVdpD/swkUOEq2LGV4MidXuVcbEjz7Wzk70QwZBlP17L
fFprxCl0UFB2Rozw0MmpNY0Rks6MhKvoJZ3E2fFzYo13ynqaKu1VjT9eTNfblq+j1aht7rq/V7yK
Y7PLGUNBzeccwpzTInOijaNYAZyIf7/N02TL8OsY187VqkWzXapI3pXzwB+iUm1Sk8oB+tVU1clW
wu+BKOZsC7d7iDWGgk1msjykD16MTVCJLxmF7R4MaAPDmJWP1xwbbhU0zMwl5Wjrict6RgVQHW5k
KBtuSN7SJKZ3hY5+Y5MbnGq6Du/Lovy2G8ybMPx7kQTamPsKX3ZARPIrdNyfvqh+Vk2JVST3Q4nP
kJNKuGrEmuQtBv7k6wkirCSnOtd+QZOHh95Z88VJ/ph58WAVi3WE0AKpiroTvua80RvjIjrtFUo7
U2Kb3IshFBv5VoRqiwdxYDHGhyf7+I82wEBokEdxugdHVr+waV6Menl0Ii7PIjDW74kUE287Dgbv
EVvAdmh0uP8RVwvZ7RvNSfQgwoQ+CO/JGOVHla44TOQvhn2sUzuFleY8xzSgN655ySwkBnnIcDCK
H+jH4W8aswcHQJyOzKLpxhd7Tl+SYXnCJvwYJfMx6etr3xW7tr1amf5R8RZCcrSd5k+NPSsatYcO
EGVnaHfTCo0rF2e3HkwXVRGlslDQRvLeyKJPPTReF11JbOVqr3Bqp7HTQj1A4lasrmPt1cW6Xlvi
MhAhtmmTlasT8nZJbgdnPjzqfFtGaAa4sIgYfXaX5aUxJyx7HwwVgAMhju0hiqcDnpuCK6Y1y2rr
Wq3fL16QiPb34ji/8bfSQpAXIYsf1Xm/DaW+yvJr7EIocAw4ChG+MkZ6bLQGIEH5o/Ni86X+iSB4
5Vb1gmNjQd/mQagsnS+P63nfZeqjpMDeLAlLUtrM2cboq888bY9t6zyXCSMiM6dRMB3NuSQqsX62
rPTcduLdkd3z6BS7GHaQX7nhozvBJ0fH8ZO52aMXvY2mutc7DYZHin80/1MLpkrtyurW1A7JiLMV
EXGr7dAUW6sDVavL5l1LHuol+cj67m8RXY2OmMS6rmGr9e6lgjFaqfg+BOzRaAYsUOvHkkSTRuba
rNIN0kr1assMjS4SlTYAPchUxNG/G2YHRfdXO0XasejnRy3kKOiAcs6TpyXZ/3+uw6M5+X/V4bV/
o6r8P4O+bn/lv1V4Utr/ZdrQhQzbtZHimf+mwtNNeEWWRUqltFm1rH9jEtn/pdv8Hro9yMGW4fEa
/luFt2aAeTi/HfJ6TfL9UNX9P6jwpGfzAv496ktYsJJQ8+mW0Dk6Cv0/8n+zTi3ZqLzkoQwJq0Sv
fVNp24SC0EedycMlNKRSb7HRhCf6yz1t9+zVnZLvSMTdFhB5uYWUwuD0fx7c1d8TAqjBIiD9fDKI
JULSc3tomZL2TUVbyrE4UoJnY2LVr7vbpF0IwdYZLfJQOas9sUh1v4eYy9GwOdpSVgSZg1RLyWTY
29NCklAUoxLKhpFTc5EdlDGcQ8P8k+Za+NConMmF4b2VLmLuxYJAymwEJGsbjfODaprkMXOLY0il
JycXm0pHeqHK2iMrwVdC5ighkto5MlHJNNpY7v4lrL+NgG5K4NtPN3WwrU9v9UhrqKlsWiBlvbdy
65oNImMQkpbMlemJTuEfYpbs05SDV67qKiN+yUac4ULyIDnQhiugdqWkD1SvD3AjDOa7nyOw73PD
Ychv4RBvI96Nlp6sddhvrA83tfPt6e0nWZYvU0YbM1y/gzKytUPvYIaFvnzOlq6H00wecjlgZV2t
B7f34NF3OlASgnZwaWjd3pzgX4PuW+eQKfok4DT/MhrpXRqL/DzPuvLnCtO83mbOyVWx5VM433Pg
XKHxINwRPuC4pLqKdEKN6cNCrBJDB53U7vwRKp9aRT5Jbx+j0O3ocJcte+FqKbSUjbV+dNpzuOCg
w8tMWzFyd3oRYZFyBnk0vPJfL/v20f/HN/HPt1MlmRmQ0fpjmOVeUIAfmL+igXKnOoCYrE63B6RE
beBW1l8BJyjHOYvK2ka3plY/gr3eDLef/nmYtLiD2oXdzZytncE/f7o93N7QfzxlRNOc0FSacBEJ
2ohX8cP2X66U24+4LB/GnGNyIvUPc9Vl0EtjHLv+9M/Tmx9lcVpSNlB+3r5plvrqX5fA7ek/F8Pt
p2WeGFNYdIpud+TtZnSWkoPozZdy+8Xb1YGo4JdR0De8TUVvH90/D//8mhGD0SXxlgweVPLrjZzf
ZA03sbtcpQu338mXER5oPcJkXhUBN+/B7WFaZ/y3+7y4qQS6jLO35RC7cfOTtMaKMf7HX/Kv53m2
s+f+0YTPgEBonQDHTOA5yeafUSbUqR8qBFqaC6qPYKUTIYZE9a4Pt6e3Bx3+AYShWttw6knRWtBn
39dDmR3QoBkrjwXdqu6itblJh+Ee8iPSpHJfTj1kjvDdrWgPVbrAkK20Ewl7L7O7wAu8yfJuL8oM
elxBJ7HebLdfgEhWnm4Pxv/8dHvqdZxcPFxkUOPK07z+BWig+p5z+IUNws+bUh4znK1nu2AChmsn
CjSjWnjfPAhNm4F0j8luMadfSdFCnCHZ9mQur3yyGWEPJgKB0OBhiD1FXkDDqh1bzIr66Nw65gv5
B4Svrx/kLZ0iLqgaJ1sv/Gmd1d9+Y0jSovnlCK85zsBb5VWO6cs892Q2StH52fLYec3KijJh7w7d
NV2mr75F4mxoI2CM4Y5sEwhv7HRb2LDfiSfzI4096DBF7+th+5y7IjlEmXoTZkPW6AjQt/Q+C4gv
Pv7/R2+nvDY/JYW4G4sk35UNf6JJerrsGHfVSFJiN+eX2nXKvTtNH9O4+HLKPiKz8o7GlDKxLtyF
RuhCKbZeChN0q5ZxplTiIwT1E1SSWMlJqWuiQ5Wo0tUvW2L2TYakIw2ZOKw+qiFnzDb+JeRKWVze
4RIsWCKG5M4kvxCBWGFFxWXlDdMrWACtaEh2zeQ49/pFNgCE405y/oaLJgrH24wpSZSzYn+z3OnQ
WON5SUd1qt019WuKu7OXzW+Qc5jmpVCy3Lj8zgiyAi+i/mgImU5LLZ3AcHPM/V2HymiAEaDFAXng
rwmn8n2dzvda6mJxnrH5klSygqHmccuZ+d6Axnt2Oqs4lpnbb8DcRPlCZ6uArWSFGWkvjNuIuunR
llRnrfUMdGcNcoKpa/adYpJqdGEfWInS/Wi8ryLkrpbZ9FtIWVvULyET+iUlkzdhLmFwXs5T+H0W
hPdtaxrGzjAUSRBF9neWi9hDtXtR9E1y4mFeQGDpAYkFaAsMh8g9CG1iJYvY9Iw9qdNgTfFpNjX/
07nLH/rFAl3ilNNZLzONeJyYvxx9x3NuX91cy/0mrOkBhcXrVPdTkDmp3KFy+F2ldUQ5rZ1K4xb4
2EcPc16fCcQWuPUjtEOtdlVowTjvMMxUxUAOt5VNz0jJO3JM1UyAOhJPV8mLWxP1AiMOJAR10leO
muaW5oCtRuVgvEd967rGOzCeWBE3BAVlKfVjFQ++EMl3FgEyHBEkEAtJnvegb+XcQCpgPz/0EzfQ
UMYf9NNqXyyj4w9EuBzJipo5AHmBDhvtwov5dsyZIDtdagFWCKBc37I0HpwiXMmDlyznM7VF9Zsx
5QfCtE04eZexKk6mw32bAXvCMR1dR8xpBz3Hp73eqlgpeuDbMY27UN11hbReFyfUdnNF48LiSGAT
wZTNnFIsDR/7JHe2qSk/F+lOJw7eHzHE0bCI3yrb+5PrKduJQA3tCku7LmDAiirdw7/hnpTFAiBb
gHqNpy1iafXgrWN9+Ig2lcH4J0L1u8nyMD0sOXqY/hjb8n3shO7XmvnBYfs0YidBbfjaJ1ABSIL6
IZPMeizbl3aO70jmmQIn6rNjS1axT12qn8pq4OWm4aEzsGiGVlYEtXtoNX16WEOteKEPSRKpbYea
4JKuYOM5OnaF/TedjV9LHelbuxF3hgjdwBRDu42M2k9i8woqvd8xYPPIJFCAcQqhXYpwJLQqT87C
aH7qivF7O4h4V+Vg7VKplRuDhgrdwCbg8PhF9MN9qnnNbhLNheCKNKiG2N5Ombzr1XQFzsTUocwe
dYcpvMiJox76F1P5RhfDzkvac2wXm9YpaAPCAoIONchNJlFocXC1tq0Ld52lP9qQzkP+RE33a5i6
dxARyq/vkwo2G10VuDar1cXu8r2RKe3irulv1m+insJzGzYl0QCkNwnu+r6ha15k2cPoUMoIExGM
pPIuuy+a8/nOYS64lGRsq/JXHCVU4gu91xydMFG177GLalslyEIXE21IPKqDqsVZm4hA9EwPPq7W
fJdMB498EOTrpfe11WO11dqHBThhDhTeSS365NhHlprtCL/QBuEZBmAwSLjuIu90A1gbsNB0duzz
TCYgy5O6spdG21o9tMgkmCkkmq+XOh/sTNirDUmTdkJ1cJKUY44YggyBYLi6H2nC0525mdRvz28/
RRm/c3s6rrmXs0ZJth5fbg/UpvW/fro9ZUssd/hB3iaTrvBQlDBHixLbMWQeP12LqNvDuNZG//G0
UpN1jCZU8tR7BrsJwq352TBagT6pxjc0dsnZUcxZ6obB3U3xjOE255REq5pRdAtpAbdCmb8alZh3
mtfNAXB6ihtGlzuVx39umu1kFW7fxN23h3QCkLJxKYPIEA39oilQfZtWusb6MjNYHQulEfanfH2Q
zKH2SZzctSauPjqBn1mkzYEB0T8Zh2F/++VWJkxR9eFQCNhcVTOf7AjZJGcMfBLC6n3LKNbLC12k
6+rfM66mwEWrTjWY1BbRACe1OoL/eejXqlyHS7Ue63Cb/G/B803rXNS01Tx7jVlo8GjfdM69ac0i
uD338nDeZYVzf1PPFjdV7O3Hm0r2pqa9PZWrDRvfwFrZj1kPRx7/S3Ni7UKvISgM1bjPCZu7zh3p
XIkpny2jemNqPBzYRWgwTiK6RENzWczCfDGjcJsaLkFXFRd3JbV7BvXfKjay/er8YnioYMTWiM3C
Pp2uhM1N15AghCW3890t0UQbQXzIlvPREqMz8vNBavs4FL+Tcs1DsP8kEcEL5kwuF6J2C9YTlwjR
5A0d1sK+l8N8CEvqhTK2P1VlWnfNgM4lTiI4ljVH0wIdWaZBDbJtRnldq39OHLmcsauemEEW9bMG
XrfQ2nfZpxGALs3ZIA8hxl5KbWNapfU6IKU+2YwNsJf8zJgQLr3s9Q0hXVGQredFYehmYFpYkzxH
tvexitr70baoP0XFcD+1zlx5TB9jlkw7kSV3ZQXUK7GtyDe1eLro3vw45d0F7/2VL4LZWm6lD6b8
Swcsu5rNMS0X8hDj2vaNMm3pKOdoIBb04wUpsLvOm9fAymS+Txd4jtKG+ZhJAjKqaXoslIFCeGou
8KI4/3PB0DdlglI3t4xIiEFiwWcUFe1xImQpLM326s1Jd1UVmUyARdnPpyS9dDauBDG2f62ZpoEX
hXtyCZulxyuFmnOazYcucStCsEd0ghonmaLjpVtGtDXJc4YrioaX+h78mFjOrArHbnAFkHJ8CGRt
6bhxu+8G1CzJhFiBtDHcaUNMckMDbH5OYI16cn4YCYMlrP0hZt59nFF0aGRQPqZTHO/cbPpsvei3
Vs7GQz83w7UEpUJqmXaxhBHuPcXQGofZviJgGCmXUI+GYCAzW+CQqVr2lA/XQZb5ubQG6jl3W+K+
QYYJiW80RoNWNitVijR9qwzZ3BfIEZ3kHgX9Hc4u85rq2lmgfjyYU/GnNwDfz2ukT+ym6RWIYATB
PifYqYnKAzBXuimYkZAa3DmgiAQVRTCUPUq+Vspjm/+CYcjxpOJ7za2JmakiFVGNoe7HHdC7nndE
4FvncHHVwz6OXQ+2E68moYIvWWb23TIbWyZ6vFOcYkwvqpNO0+GgmvS9sjnILll/Z29qLQsfET08
NXRpDvxvCbCLSD91iYM1tZa4iAomKt9bQNhWdq8n5FMlYXjnhpMRzIV5og38SHt4vGsh3NzdfuKI
ArVNS4Vv2225zzlRb0rKVM49xIyPTI459V20mGi+GWVWuopBQpGeB48ekFalK7rflKcKfZhZJbDk
8bFspO2Mu5RQpnQcAtEwuNZt7wTJ1n7OMhU/oXbYvDeZtUeBsxrIxD5bzzhaBIPYu58IPqJvPrzG
UyieRPmheu4vwqZ3zVCI62ADR2B1zbZl+yWRi25xR/RI1gSWUL1YMG+vGRODoiYbZQ6gNiru3Rqj
Xt59jUDBEfka7ZHkrugFPNoJta57bFr+F3lafY+SzHbXJqw3ZmbU9sjeora6CtPap+jSABY3/bnq
+08nl8YdGG48TwpHXSotvtU8ZNhjdepgVdq3qp15p0wUZ6K037K2GtDfp8+q99qrjC1S1kxkC+sa
2y3dU4Si4KhF1niVacHxfsa5QT7iqS/braiK+WSKnAtBxaiuXUmq7RhdlKXvjKorHmJDELrSfnSh
xK3mTo8w5+UlqbgC+1DhmyeXyOqLMYAU01GnkVgGfox8V8d7ZaHJj4SbHjkC/6mtNr/MEXLF3nam
XQgXeX9c8LkFiAVcvxr1k+7Gape7RHwUwiUskDWSK+ZXhtGWErNH76nL+yTzJEa8wfDpGtsIJTEs
aXaG2CjGHFjr7f20jOpp7aZOh1ylzh9olns4foSPSwwFNrQMVGnrNVzBK/0yRyG4HYYDWn15muQX
JcZ4yMoZHyKMwCKNy+Niu4QuqK7ZlRnDdS2Z9vjzDl7u/E0p219NqntFbOGWMaCNc5TIzqKB+TR/
pk5ukbLBrWQPJNiazOPYVvTwNbsUnnVM4dZeh6yyHimvSdposzRIxj7crkESzDK8n25JIxDTfU+p
i1DcsS3inrUQcF9Fga1k+dIAiZoXoi7dGDa1NekuwyMUjlNCFlCnU8AuNtX8zRnTjK2xG1v9eivF
GF6Cr7Yg/WHneesZy/pxW0nwa8ZrwzptEguJSlCB8a2jcdNAOkbQWN0x8IvurHEi73qmGUOx3vf0
ra3QrZARIP/TLUnTR0PQsRT7SOV/pnb24EwPTw6KGTLD+7OhmWcvVSAccr2BCdpuHHIqji6hRy9K
qFU6CLwWzO2Yo9uoZwn7IcN2OywEdiIZvHjFTFGvu9ScMXZeokmYip1LYsguzKjroYKAbofDjgym
+TlCL5Z1hDjTiiIhBP1lUHUhorokj6+5Re3tmAsUXY6vTSI28DNgkdfFTyswf6FIHT+ttn6CUlEE
VpMNmHBCBJoQF5c5M2hrArLIACtdPGbMgeWJO7QrYSAcLT4ulD+M+z1OrfozJ6mfYRHTndOhI+bE
2G2rSv/xep22iW4cScUMSJBJ/CgjViV2K8xNPY0OBR87qM1kOiuUVl6L0grMQPmKzAsajhHe2+SE
pKl6N1XKzrbk7aZ3odZneSxBy/VXrY/pRJWWdS67GVq9OTw2LfJhDRkRK4wZ7q2s1XyzbmlydvKp
ZKOLmsK7i4b4fc49asRmNZBrPDhh1ZwLgaB3MMGBss+sA8+M/XAiXixGzsJ8LtfuIksMMH+79lDI
8VBLNPXlesEaLSHAoK1Lu54upteR+FvWv0TjtnfVCJ3K4dVPmlNtEWzpmIpqeQDH/1lEdf0K2s9P
BsZ6seVNT1pDUnGtRc9pSARLZ3GNlcw/ZIqOaOncam/Bk8bXofyxGE0/52gbFCKytj0bTRCjE2dk
QbxXxmT6MHrlcI5b7A1s85of9oZ+SdZ/hekjnna5sJGiqfBdpuNZkeIw7i35YjCF9u2pG7cuwxqO
Dw2qqPSpsksvKPlHt+7Q6ahJqFCzprq60XXKW+vcZm2IUDLPj32WP0oNu6438gU4HmmIY4TeihEy
GwBH7K0LPOaY6OTQR3F+oTGxH00IC8zQuzMmuH5ndpBShnhKGQU58gjQ5Q9O4oleg9vvIdASWg0G
dZs3MjpQFe3w0P8v7s5jOXIlbbJPhDaICIht6mQqalEbWLHIQiCgtXj6OWD3dNu02Sz+7b+hse6t
osgEAhH+uR/nFZmx8cazj3Rs9+VRFj7ntaKuN2iQ/cYbDAcUj5Hvf15ougzWjmVNsMxxIjmhefJK
9sEcz3DQ7OY83gld+YcW0EAYe/WDZS4EvJLldpBIXb8MEVTr3C+ezVTPBxk5Bggc3K2T3V6KbPjo
09lilcWqHI4CRTHrZupzkVHPQ5O8i2okyZDNzjnMsmBfTdlnmyU1DpDAow3MTNEjcyYnTn4GNhtR
3wdaXIy1Pi2mUssoDaRvJpbHBO/bUZoMnQp945kcnfw2TC9gzbAWJcW1Ndudw2+2L8eYg6GMHkO0
zUuO4yIe3uM8Hs5+AnbZDZ1qK/zWBXoZcEgrjEeptXf6+eDXvebL1Rp+uchusizBawyQnfyILWSV
+fU+HjzvgjUxv/Br+11s3IR2P6QklRguf2o9/TFyPZw41PcI+KwFg+O+ZZ6RX0lBFHgUbUrZxvqk
Y1ilE2fWrZeM29Kehsd8+TAGzTbNu8eg56RKu3Z9qyg784LuJCRmLg4P9tnwMBvMFU7pJNXVaY4t
fSyCZNjkqXVv4zt7wkvFtT5hzYvHGbeWsAhx8MatVVN6R6PTPrBrsSslA8ueAtR97LN3DVi71lUX
angf841kiXUoivFT9FV8sHlTr3lUrY1sgmkfdf4aG7XFV+3+DKMUD/AsNgGP5Kc+pO42Na8GdrUr
Z97jbHoc6jCZE8Jhc54eRSEbIMR+uqtLDH55090QCGkNw/OBvi2Sk5uzbZQIt+mEH96vN/gFeBhw
NKViIdnkiayPZcYinGGuuwRA3zWK073fchE52GjZZp7BplYXD+kwluTT0tJ5HqR9gtXq7w0dxcfI
x2dnVy3DkypIbhRm3agW7EmK632TUB4ggiKm1jlHpyHZPAgsp5oMQWMR72WAGawmFk9MoYx4wGjH
W6vIHYivWGzyLOC+7smf6/rb1G61D3L/U1FwPzR9di1a0mCDbjp8slW3lfV8rSmaW8/Yo9YKcXpV
Mh/eT+PY7kXKo15zbNoNGRDhLq/KHbTTvV/h9FR21L1msj53huscHY958zx55X7KcFOa6aBOMm0f
Tb8rqTho+VlHtuml3z2XYeCfEXCfI4tnCZ4cZr0xNmS3845gtAuQvEd3sRtz5ubi6Di9TTgYM4m2
a80V/S42qbC28qnCQJ4aJPEDwzAEsVjI03mHolRZzbcTjcUpr7xtBH/+EFO/4iywj6Zr3nK3+MDa
Rs/0NPzuOna2/qi3P79H51dkf2fvbVA5F3AcpYfB6l6U39ONUNCoObW3OXx1RwFe3ahmlkAXgThg
cosHFut7K57L5GQJc3zHGR5vhlrQ8CW7f874fqZ9/zX3+89/o0vwWVWUI6PmIvZmi5ZULtPYrim2
XUikuVBiPftEYBk+ATQPupSVgIzLD9/Bys1snXqLB+Hnz7ppqKKjkgjxkD7XALei44JWsQbF9l2I
8Q6febqNBe1Avhk9RJjDYPHqePMzPP6herGHGg74ZLFux1gTzOx35sB0HE3jENQ3XWNViJbo7g9y
iz5ikM8R2O/GtYa7yM5pTnUWc5Am7PbzQaX6GrZtvDeQau6aCeaGGLm4M6ZYpzChD5wtzQM3S73q
3epVzoPNmSXG5sVZpjjp1KKWMKOR1aTagjXVKsvTxB1CJ+Z0TJ1uRISei3/iwrwfBtuPL20mHYUO
+mJpYL2RxtAaQLtZhQvKI1ZESzmCQKlYfpOfD8HyT9NF5PvPfzMcW++SqXj5rzl06LBLSjiNyCXj
//Ob/3xWlKTH//PHn8+8ctKb2mGSxPGQXfACoPj5zP/3Zz9/VMsLVtj289xWV1VlzjorR7AHUZ9u
J6kICy4fgjzniO9QatiLurv7+SB5eh1nAhX+EoqeYViRb18+LUn3/PPDzx9hgjLy0kWwoiLm3PvJ
dKJ5ymQfwIux/GyEYrn6Nj82jOTHpJCwOqOqMzRmWsGGVzs15z5f7ZvSfLcmhwqRRTSlm7u5S370
UvYgzV3gyVcgEGr3Q63LFgbLz2fJ8hkESgk6Qt9+/hODxPGovNd2+XXAtf/rQ/uDYelJ6f3A/P4J
anT9u6yY8qVUOVjNbvXZ+4hmOX7qVUr0hLTa//3QO8W5s61636sE14jsY85ViyLMcNDaBo5ODkbv
IiOiZMajuBd+Yu3+V/u6HB7KGJ3+/41zT0VH49z6N/d3nP8/lLV//dN/+bs8/x+SLwUn7cfBZct/
Q9Z85x+O9DBpATlDv4ZN9h/ImvyHbUomvjZCl7D5W/+2dzn2P0zBcMzDF7acbfCL/Q/sXbZj/xdk
jfEJOzcTp5hvuo7lmP9l7+piO8lrzWOkLtqIeHjv0YLUPWecEQmJvtVD3zwSnCU5C+dno4Qlz3o6
9WTVVp10/T2bh6DYCR7nV/KQITFJGobwbReGdecU0bgRKgy34XSdYJcesKr+0TplPDMnmgOAETMr
1qTnYiArgzsWm+iKj0U/BYm5NevceZlCtN9sZBJszV24GV3mzZwe9y1Ruo2MfOq9YczuBFFUNgek
sU0PKL/Mc32waV7dlRRzYYNm80pjsosOmNgWvFJ+ULqKVbEFqZofixDm9kiRcW0O1dqpo4AOtnib
TCLYhW3Ewji414bAXdOU6ZNncdTKyHIeKPI4xPQabKrYKk/mSPqqGvxjhiy6t9X4Eih/qU3R9dmQ
+27041M52nCDg6H5MJxxxDzv7COtA6K8seC5sGDPuF7u3CH/qpMJUHgBq6cvbBpzko7SGWukxBkj
4VbEzTulluepNxQiRH7QOoZgFlfOnhabo81VBW7Es+4ozfmscZavfUr7jlZ09GJL0nSz9PrG1TG3
yR3kmcrOEQGejsjpHUI9p4FtxvDs90xwOnNeJGgXxAcO1jocHh04CAxhoc0CWvOxkq6inhbTwM0e
w5bxYmI04gYJKzs2QcTMVuFxCiPPPMnOODF8Te8Uo5Or7gP086B8oTaGE0Q3VZs5VhJLRYHnWxHL
IulLbxfbP/IRJE6GXY2+/kAhzFteztXZrL3XEb7z2pEJlrPQ9B6ZyTADMQrKfLsJVdwl99RxssCx
Qo82+UK8uvI1xD7e4ksmUBY94n91dlWq135Vqm2V5fcm4aaT41ZY1u04IXDkzqcpgdU1tvKhBkz6
yAvK5sM9zAPG6ZI+m3UTmJQUpaQo0l67m7mE2ZYkBVyoJHKI/X9RO4sK6tE9KHB1U5v3UWZW+ZtK
RX1Owz5/QLBfMghNjx+sd99UDNNFT5I6BDPfFF568wiyMYMsI657lx1LNV0yzAL3Tf9MvKM8qTF7
9HN7G3ftkwgAW0212vocf7EMuuegCR1cQYM8VBRTPoQcM0tsc0crj2ipoegpHkmKOa1wjorzlU7Z
HLe+b67ZniEzya45tcb8QNtgcpiDhJPPlzbwHnmx2XABZU/Ei652Gk8PRRR+ZZ1PWY4H38jp6N0C
hpDvVEWnrM7c5QhMappxBsZ0e9wYZT4cDIv8Hz2SlvHLm4LnKq6rW8KcUbMd5Y1iKOxvJu2fGVcO
GHVA3/nYuO8SzKYmBydDBsF5SvObuSBIKbG5jfaY3vJ9dEVcOhXuqE+j4xuwGUhJCG0zN/QDDpxN
vyd4MOxkUdyFIyaRpNdq24woogMW16CtdoGTq+fafiWZR2qBfG5uWvEVIJK11gGGIcvw7sPCfWYJ
8u6HoYOg6FAylNPmHBdZsXWzyT0vbAPcG8426DoUNNpG97rCsekn1AxZbnUdo9g7Fy2sidQ3hvUU
M/7oWqbuwu8es7Ji/4jrdOMPPPJRIpwt0VGCRmUQ8/rYvyxPCLSKJNibqvtq3GQXAeHZG1GaHLQD
z40txbfXTel2JNy/aU2GfoP2s/sNmAD/hIrykurQpuwkadlrLXW5LucYquyZYEXG/ayYH9AFsrDe
/L8iCF9rR2VENHJnFRuu2BdvbHbi6+TjKtBVGPJzjzdeWtTCKXus8u8sbbuXmhwAwSs4B4E8mAL8
12KbshCBKe1Zt5HujzU1PFsjxNZPi9W4IeHOIJ+HAESOdONN32GZ472vsK0iOM6w8Ks3Lamxifua
qh/+DrvCd5Qi5jAecWuiAi+5Z5J3GYGDNFR5ktRGZzHzP7Nf3XWF1W4w0vzJrChb2wmlLjUqlTeR
HCzSdOtYHsS01NojzhAWgiVCRRvcHavlqBBNO3uKuSmV+VpOI7Kks8icMweyCHfnjh/9MAbqSDOk
dxbCGO99NNLVMDMsdJlfe2z8czqSt+T6Ed6jIWOZh37AcHjaNsabiKOXqSF5JMvAOU5Bsy6n4VOO
tM+5jj/uOXVlR5xLH3Y0f/oqDR/q+sjRrH9syHVPiXzwTRGTfbUsKlJw2BJPlXhz+SUaET/Uipgy
jZL5rs6caNPNBp1R4uKE1Jv1uRfsrCQq1yAB1wa8wrvUakm5Ij1u55STvWle/F7Oi+yC8bjMzYOf
6895Ziw7WCS/Zgy2rHT7wvSHlcd4P2pkfs0I0ZN3obwIEEy2zVzbvvMY7vHI1nI7kee6c+eK3gUx
HYIEH9ns1MTEXHWwWwYbVh7nWz3kv4nKMTcK9HGeE7lqEdA3tqR2TnGBpRXOm8JrgmNR3ruuxu2Q
GQd6mAHdRPOhmcXX5HnqMmvlcHwAwme1f6fMt57z5sBs593yhvIx66O3opr/YGuItiTHCYhPYFoX
+aTCQwdCRhOyXkCyVld/+G5SHaqUxgFAmf0mRNRae43n7gNvzp4suz0moQHcgvV7CYLa98zx2Wn4
1gP+6q3OjfgdhKgem/Dg24ASbM8ydyIfwzsKBdq3pCf4Eo8PTW6pdwxe61wSTyt1J5+pO39hWULt
Vy3BElxvom/WbpI0V4ypuOPZwRCrL8xDgvNhk7Rd+sS0iobClPR9ZbLmmZWTrbVqwvfRnX7ZU9te
rTgXm0CfXYrFf/dmRPbYG8JTi+/TR+w/KaxauEla77dU/ntYhr8Baw5Hc7E1IEEgZkcgJFQ9i+fe
q996AUS3taJ+5/uUbEoXiadWChbUlFq4ZLGJwn5K7jo5Poqs7y8ISfnGno3y4EY4PEP1TTKH0JJb
6ydAON2+B1OB7ufImx54PaQoXCR+Wx3oQjmWySD+4kdkaUzPgz19K0RRT3nlkZR9tZJkxLCeRkDq
cToRoA33NYyLO4Mcl0dr2NnNH5OsZnijyrsAyv0zpU98c87Mf0aKH0q3eox9KF1ErZsj7nE6lIsn
XioTN2JMhLV1qH0IZwCyaY1cWunfceS5UAb8jjdFboraqjgux+rZZZLKPouWyZ2dhu7eU3SeBFn1
wrN3R4FRcvSquMNALx+7soFzewyL2v/lh5hAG3JsT7PXOCgzc36J2a6yVkN1TWdoM3FIIDdSa4HQ
uikxOG6M5cJJarqxkiIyCJBhD5O581c32MFUK+By5uY9BbHruXkTg6y/nC74CO0yfjdV6K97Yob3
gxZ4feVAzwwmsah4HRmlbyBkwCBizrFtMl3gGp7VR3ifO/El9IbxO0K6UELNH1PjPBme/GyCvHgE
hAnqobuwHrGC+A4ADlGd3cGPbxaX5WrshnbvDpQoEp7MJLvSYh2U22K26u+w5X30GiYEPn2e1Ewb
5PH/OmGnTpWfdxttUs9suGTqRzCx0BwS4rWGGOgrGVrSq2F874pNRm3uq98JpMEB0ClWm1sRMn6C
6PJV+klC66U1UW45vlVFg0+OnqhgmoOPpK8vYcWPryFlHiRIiTEWr7RztWgH9t9hwXGw7yE2zlSO
JEaS48covhwwCIlrd4yTeuIPSwLUtuPXH7AgRw9yfUWfYZDl3/z8w2GRAZTABkWDdUbmO3wqiaUz
bEAA5YylU8wgpnplfuch8I5f4IrBCtvwPNKqdVeDj1JnLmOR0unvuoig888H1uejMssHo8W9XqSz
vlPxkQg8QQrtXguqFfdswC6j3UXbsMRjgrmeLMryYVhIlXE/fFh4S0jxIUc5JqN2+OLeeqq3uAEG
3P0UGqaI6HAaSBrmUzRvTI/BDfe8h0lu0e6SsnSw3eg3C2z0rkPmMRov3ltyzDGdokjFdsnMuelO
kdc1a6lEw4mzwsOzgHTxhEx3A3vLLSaxZdvsfgLQMKB/aA/0NfHuPmyfqxG1qfFjznRztCNtQonX
5PWbdlIPdJK6O4mUfmR7MlfeY4HC6alPN+mTc/ulMFRwftC3THZMvuIhoDwLyseYRkeGQ+I8QtzL
Y5wSrRvQhCPUxTJCWqQS/KnS1zffw7alld6SB/YwznnBBQX+tVBFRRmkiB+TIaX+jf7bLmCDrBL9
aGXevpTVd0C888nQIYgjbSRMJFxKfEONaXXuP4zBIPI35yYcYf89t/H4Fe0g9jjbOnTNNQ4Xdafx
braD0z7NOgjWpL4/9FgcprpXBzNP37vU+2B2sm9L6+wN6pNpFeHsTLwZ9UXRwk3omoNoxfTY1jy0
+nC+de30gey+m81mZQ4ppT5MBTaRG2LYY2VT5rREvY8cTE5JrqnPuqaxpP6OUvbU3ghpTvuBU3Gt
+v6QM6Wh3M3e/1TlhTyzGGVLtrucAVcM812cBeWaMtMFj2HehAs5PZTnnsHgndNVv3s9dzA35KPR
kCfBSQ2sNsySU6xe6TqFc+Dcc+/e513yFjqlexe0kAdH8ypcDwJcffv5QgU0skNVJocqrO9EU/Lg
KB0LRE+9kt78ho/QPoUF97HCQrCteuwFQ0Gls1wuP7zvA6cg5AMVpKcwCOxjiAGzyLIJ/d85UDDj
3sG0TvdJYtz6gXJHmYtjMGXV1suwu0Y2vxM0jJkeT7vfxAHACHPqnlh4HuIOGq3O2ESC2gZRUHMc
2ToDcechI0UFdCZaeohu5aitY9kwFeyW/FYto/BotF8GCIx1HXjdOmPszSGwvvojDKE4ge8xZdCe
fn5/HCAdp56FROXLO+FU8g5iu7wLFAR8ydcrS1hkIqIN0lzYzdOypgXd8CTm7CN125tNsca6G4Zp
Uxjso9jLPFsVdEcgwFCUCdHQ8hn9YTdUs6+PgGoouTdt+TKMVP8GvfGYY360ukfLt5JtQvvTqvey
LejWqzmDlovmUq95vL6aLiQrw1UXsHRfmZ9aVEPmYmeYe+weMBET+qOGVGnMCAl87m7ci76kOZRA
rzfEatNZ0/eQfzTVmD3Z9rc7B6/ZGEc7O4FbQxCGAD01ts7k2/tU3bIJTz31BtCNDBxBabMJ1WgB
ZGw/rco65Iot02x7+9b273Vk/eqsTZN38ig686NFA7wrSFLIhRTcdp0+FMNqDinyU9rBnG39DlAk
VrJqsdZQWkJ8nlPMVCHa29+lUQWXazcFwS8bpYy4QdVlhH1RxiI/OrnNAvpsSNVXdgvSbDJBFEQC
aDPetsQZbi0+PgaL2t5hKdmPcabPNlv9dVs30dZMGbBThwuaaEvafQX6EwiVtL6GMYUnWi9nAJQR
rkv3FBq0EMULKIiqoeo28Le0LF7Mkh7R2cU6mcl504xEXLCVj+sUMBeNeuCdvAaYhe8MCQ3qZADJ
cMf015H2MOKJgQMn4IrL+lBTtFjO6X2SV8d2LL4rzrpAksBue72/NtLxVr4or90PI1FsVb8GBmHD
VKX3zYLmaeJfTFkLqsjSpXo5YcTtvWAe+xAFUshsX7mv8bqV5Huy77LlcrCd6iRCwhSyHgCDUP6Z
hVhy7Gkz93iaRZn/Nsl6VLjhKlOna5W2myRcfJ8MsWAZd3BRxkNPhQZDk+Zq8yzBsWCscBVtjXa+
eJ7kuVCwZ3FA0HH+iMWXr9UXumGg9NMIhXCbOA5vUP2euMnH4C49HEdR885ZTBQFle8ylA/AkZBZ
+/Q3lqpLP2IwypmtpuGwSZRx9NrwEJn5l49naCzGfJu2kiIV6ON4rbaQtxb/l9uv+9Y8ijYszxyq
TqY27kuSGqg9t6jWz3FfkkDChMAKv9Psb9gcPXKPkGt6yOP+27UzzbbSfYt6YIAuLw4SBS7JRwSm
u9g2PuPQcVfgsXYlkT9mmyCCWOaBdh1CaIpWle1Y1IwVEaX7unWZao+suL1Q7Frf5qD+Mw/iW8/N
SyZwlhHI0P7w2lArEeTjnzhMSCbW08WInU9jrJ5Ifa17HX/1pvXozQMjr/4IbwXfg8XMuUA/ooZx
00HAHA2amINh/CIlChO35fbhfeCgQo89sinHhGMQu8VKRtaL48rjVCbHiMaboGGeU7YfRSWfB04B
Q6F3KYs5TXMHfDpQxRyM1cYeqs9GeQWqqzwoMOwObygxxaS0NKYz58tXAeZLC8opbG9km/SVUTQ/
Y9g8epxCTFopsBYZFcmzZjP55Scy8L06iuyrgE9h1PXFwbfPmpWASB+wvKViuhQt7ZW2OIVygnnO
aFeP+esoI9AKFtSBhH1ZSyP5RJXsJI7UsnOFp8vpxs8Ok9gDIfqqw+FD9BL2ssX+scjhkJX5rZrL
k+HcAzljxPma87sXSXsfcE1FoCeqeBNCtqdHgzc2oatR4ndfoBMtEAYYBQBpGlKhLjRi+CUprbs1
DSJ1x95aSeMpV5yCQi1eE+clgdASSPSPgn8+o0G3Ob7DqB7/liLhGJUELwQEpxWm1w/lZz3fypmP
jqbuCNYYb6j62+TOtZUAZypU7c7vtnbb6Q0dl+alKr4ndDACSNvYUc4+78hKud1jNWfiCOVHoXEA
00ymrYDT9Cq7xyYYaUfx+/DYBuoSMtXjVI6Tfg5z2lzjG2hJNqaIOXkVL5N+ll5LWqQT8mFPWsc5
WoqUzxyOn4Q9fuEGgFaB80otpIcQUcXKMDRNFBQhnp5SRhPqQACi3/dmmHNWjDYMXpn81shSouSu
MzqIj6aGmRvwxPMbzpi1woEQkwikLKGYzga3lY0hljEkPvbUkuvGK8VRWPjyx6xj48ko18j1b1dF
w3E04fBkQQymCsekHKG5+B7eMzuW7nlM9s6IR8E2DATzDIHfA+3uswfqoJP18iWyeJWHK6H833n6
h64V58VXTAhqoL724jGGamKtZ08OR0xAOUZckzROWkOF6mvqWrBQEhohliq2il7rTd5rZ9fYUCJ0
VyCXC0KIFeJnhR89qCOmpSGlK7UsD3Vfd1d5m7s/FHSL9TAXPk+5iW2jgqduTMWG1MjzZJsBRofH
ucTe1XhIEqYXKCqEsRHmwTLYGfDkFFCbaATa81wUB3vssOfRxLsJ5EIhC/NX6JP3dYTVOEgl7bTx
W9KSnpCDuPUsWoFFdVzsBvdmJaBlgvTAXhtf3BrYEl4IZ9328rFsQHxMSnBsSfrPWkXPLTQ0+sgj
1p0IXbWw663ZNE9+Slc0/mJvA2qHvBSHyWMLTRI6CfeVLnlClAj1u3rm7vSDgHyOMNmLOCq4F+Sl
pMVubQL21HIdnOtght3X2oekpYPE9v2/uQ6yNSbzgztb+bav3IOqimkb67d6Msp7EZGcq7kM2zza
ArJrtmYGsBPWbByYYK3seu2VHiFXNBF2IOmfrjDsVWG/RIlXHZOAQ5gMMnhj0fyLlKjLdQ26qlf1
LkurF0j/zc4hybqWE7DWfCg3Rhb+Lrs5RQC01ap3AnB+E6QryJGrpOe8XfWvqP3Y6DoswBP89Axo
ar9pbHgHs+F+CDe/zRQlukUJfo8Oed3P73mTMLAO8qfR44cyH3yPaPaIql9LaO7il+0NT36OhBFY
IH1LiaAQgY8x8rnacaqo8PtgHnA3oht4qQnws+UifWnGOy3y9GCNzcHy8OwmBpGVFk/5RLV2/UTp
31MMJ23lYVJbmZgBsiGEfuI9NVhH2RYg/QOYQcakF5V0scc9HjT2wFkTBwmOMMR6p3ucapFsSLbA
nzLp7OIvJyL6m01fcqovnkkowSoZ+0FreLSxMQVU3URin036Wmb1r3pouWLTD8l21x3HM14NzMro
7kZJEoUIBatyf58sZwMHBhH55zZ7c0cmhzDg2HOZFWEhEGCU4YQBcpezX6Ib9ji8MV0kZOJsatuj
Zrz7O/OS9FJ8+2OKMbjkqwzRIePai53fTtgQHMy+MmszRsFDMbnj2gKF5gXD2TZdpq/EgLPefagl
0J0mWQdRsvXc6FLFza/GS7Y1Tml2eWIXd/61G72L4epNVHNqXZlW+tx37Xspw7vla9UyueSFOLFj
3bfOexXUayYWHLaARvBsjcWwD+P8RIag8vL3wCbWYrqPQUeuI9y7c/9u296ZdzIA9mST1scavWmk
xz6F1YfYRW7tbZZIUGbdpi7kNmWRqtvlfGJipy5mjjrlBImJpTLOwFBP83Pc5O8jQkfr6M3o9efM
JSI8FC+peOZV23CXHsEMbTvmIfUY3OTQ3Zb3q4MUrTN941tezQQbrPsQts2voUTVmjWUI7fjrD0O
OJrhoxvhIRyGA+FKTSVEzaMl48ko0NZLp8Y+P1UPACHf8Pvycjc8AexH2/VXRgsrzZ3vwVJs8bFh
6ss/tHSaVaErAvkPueVeq0kda3/aueB+c7bFK1zJr3Fn71wJJKzLL1XdQclKDJDysNuD4UFrlCoD
XtKqUCAi01S/jsb4xVQRKl9D/ImgtNMluNvo0CrT/jC29UmkzA0afGhqSc6UvbhVdrTTnfoqUgau
qiJ+OcavaM+KlbAGD2ZDinNBg7jXUPxC2DqlU29v8nFBuuiDGUT7fLAPBafkbN7gNEaHuo/ccdty
jRjWdCFft4+1OnZaPduajbfh7OZ2wrReHkJCyriziREwdSkBzpQjUyWaWHy651PZPYWIwC1MO5bd
/ShAJ7Monu0i3mZx/rRc+K2hfxcpqgfPtKK/DuBEe8odgBi+0y51qo3gmiZy27T+C4P29yGBHi7H
EydslqvKfLMGn0Tn9Dd3/IiHdfMwccuvLDfizekHYz1Y+YmtB5E7cbTNep81Fkzu8NlGfSjZvxSZ
fSWOADq6/M34+qMZ/YOlW2bjdrb3hj+5yIHnBmdhzJuajYvBiuq3xudsNV9dJl4m23+h7opTV+p+
5a37PCUuha+ExdrqlTnmLyLvlPz8MiUpprn5m1TqJc+TXSKTB2bOxwH3czIxaMVfEeT6ZsJ6L6pn
V3UbhlS7OEg/bZM5sOs85RFeX9n9QYY5AMucuuR3bZiPddp8ZNz1Rl6ewTq+2+XwMbRA8CL6gHoA
yYC972dGsBgwkTdtMH8JD6DF9UunHqneDc+Yo+9GL7Zj3Re8J47vfy1w4GpQ2GnrfQF5kUka1WJ4
HrN7PT4zX/oOJ/9aRfa1SZNfackwztOHVEXneCZESUzYMfAQO+JUO+V33NPSl/QnaXTvDjeVSzON
O1nZJmZmmpgPaRN/gMW8S2sbPY8Dbsdiwg32Jg15pmOJPD6oaK8iVVlelUc+q2eYYrbDzZnL22DT
WTs7VyOzkJ95XvrRXRMmZ1Krz4hLTzXPlNXMRKSw4OpNtN8UXNqsntIyFzjjXQi9tCs5Pz3mBA9X
gIfpiVq7XXuCz87pq663AEZm7yYnEiE97HgO2pNaLxdLaGf3YXRvhfVOwZVexehXrDPELrwG5muY
I1qRYw4zZ8I9Ue7wsQOWvok+PQRt/mwJf9s7sOIL6axasNmtWRIun7ad9+To4QiwHHMCCn9kv8sp
d/bZiATkTU+eu6gxQ4eSVt/mXlz0ZN9Dofx0RnWI6nKvsvkcMkVt5oX72fzKuvixyJ4DpcKV43lv
k/8rDKbjKMc/hVEySbFsUHTJI0CJeXwZrOr30O36usHn3rwrMX14gB6zJHhVPrdcLlapaNo/kx1f
BCo4Y5F9aRZMMTHcoVMVx7G1ocNEh8TzCCK2TDbwxRBJOA0BWlzGMDopLlrN+zBhj8SKscW9z8EM
zJ03ut4Kz429pIh2FdusdS6ewBlFm96zXphuXYIcCmpECaRIDrFIX0XPbT/MEV99PpnID/BuD7lV
c/khPElxz573e+L/h5a/DYJpN1o3t8qei7TeR87DOMdvzVA/gQqD7sdW3eyQy6EClwCydLkzDIVA
DZXetcTf5fuS3XswneCkKnVRFrpwbWPVWb5hRh4ZyCdhEBWcxwijuwJM03ClqPjFzuxd2xev3rq2
5ou08AoTK+Acovo9YR9YVcyfl780ZtVb5xFtUvG33agWbqj7TMftQ6d2RP5g8adF/uRjKRFk/pIs
+KTyCd6yIx/NeeZJHmxmDnBkseB3Cbo/Gnd+XeCAWhKZNYhfQl10BaIIzX0JU/myBYCNwNwkxmWw
smIx12/gGh9qr78FoYtMKI7gFW6T4RGWc46Ravd6do7ive8QsafnHlrpGE8H3+9uIv6IFilzKL71
4H+itsKwYAYKUtGNvM8qeGFEc4jC9DsU/iVUYL8nt/o/3J3HcuTYlmV/pe2NG1kXGijrVwPXgsKp
xQTGYDCgxcWF/vpaQGRlZL5Os+6a1gTmgu5OJ4Erztl77aMn1AcBmPdBnmz7Njp6BRUc+CV8gLHS
FHbMiSGyytM9Jbx1O7rvBd20jU2HPMvKk572/CnT1tpOzFprt3CxrdBWXScNMSsdsgE6UMUa4jtr
29x4m4fMUA2vcAuLNd0fUOHq1vEac+0nQp4w+fokFwSoJq7tMTo0rCdOhbZaNI3/9jn8e/hVXsps
BE6nFgHhZ1mNNad48y93/2P/Vd585F/q/8yv+uOn/uOvd3nR72+6+Wg+/nJnW2DiHe/ar3q8/1JA
1f5Lrzj/5P/vk//ra3mXx7H6+uc/Pr4zA29iZEfxZ/NntJ5pUj9evuHPLzh/wu+vnL/CP//x+FUU
X0p9ff3Nq34XbHr6b5gBXcY2hJm/1Jq++M3UbdN1EGqC1uP4S63p/OZ4unDQKgmkngun73cYn2n9
5numQ76ADx3A9L3/llpT95bI25//peP3f/7DtvAu+o7uW0I3HeGjG/1rJK471qYW9TasVd3V1osO
ewGA9ZbZHBvx3M4IhNJk+UB4K4Ia3PlIPeYHl2eWAx4SlN/Nwk6Yn1mYZb+eXp5YHitapsahzQJM
htS0/8DJiRBH1c/7P2962HeNzG/2hUMpj7h4NoPQ49wZcbXcWg5tLDBwUBQfd5o0bxOyrE8/I7mX
m31QEge53JRzjh3OQNYfulmxIJgHAuR49EJ77SgtJ4SiyxyJTvnZzpCAS/Z37IboeU3nntzwIadv
iiqXjJuJRTU2pkKfhUZnXeIJz5WklebLFSIkg7gPgiaHpliNQ/VU6/ADm9T91G5NS7wh3IpuRgOg
XjTMKTpTcIg0fPF5azFSVdltI7pLb0X06ED9rmFIoboB04TsYpW1ITGIXSi2CIpofITkG1qI7cMh
PjeNi3ENOasooteqNs8j2buIaE19Bc7r2g3BxGhmewfVYB9bjb2mmicnFAL9E1EYxFICF277waIT
V+0M+nbCyR5VTw3JCXzEtBlalWJwqUfldwgSoMMwJWOKqOyd5z94od7tkskg/FCngzihI6nqgRYa
m9hRIKMD9r/Sc4ppeERw1iJ6BeHj61hgWV1oMtk2DK+kJjxp0X3fJG8ZlcMiniYKw6zMWFdvUrPT
d/7U9ljzLJQlrDR7bwb7YXM3Qvsh5wI8CEKgDHr9adBaO0S1pNnGqDd1ei6Gx2I/ibxrGnPDwbL0
H1qhOZsiNvyTzKqLibzrzkhPdle72xEbEkM0vgbhWjsvJzcxHA1rU5BjwkZ5undxU+4iRY1v9LR9
nPnnsHGDFYSqnJ7j8GbExEWQJKwz83rYvALnG85HWGXjdZoMrwXl0AMoB9S93vQe05Pb6d60Xi6U
6UFlZb4ZIQaJArRGzOad1GHIZFZkfYaNM1IGccn/dTltgqQ6ol8yaBHWe4WfBdK+g9w23dd5RptW
9Pe+mLUEMlC7XnqQGMNx3qTvhqjxNw5s2EPYmVuvcUgk6mIyonr8f/26qh1KA2Q2b4I70LRH3Lub
wuu6tVPbD0bcfctaLWGCKu+aRiA3xOVI6ZHrB41RVRvjMUIdoiO51oOKXrlmYJmO1X1R95SXh3hd
DvgGNdsGIK64EJtD4RRqBRUFkDxtoLSSZDeE6WMt6FzGmn4W00FaECOMlhZOmtsHpxRXSOaWAlfE
LhDHimeW3zg7WHG2fbwVsWNS6iqjTSHxOWloZc3RpwPiYkKqXzu7Ddlg7iEjMpfm1SpIC+usi57y
2gi0o6Hcj11u5dm0hot5vWN4KRK6cB8DBMmgO2kl2wX0yj5a3+quRFVcjeOr6v3Z0QEYa7Tw5koq
D+vWDAFhRqE6omXKdec9dVkc67vYJpFG5u+O8tFf6VG/8oOOaNZdf22a7hf7guYA5RXo9Lwbswyr
3NSpesk4zQ6uiSaLrGdGKLRuWgEcBuc9Yhn2Dv41bin+PfnK7+aFiV3sE0EBLPJ9tWHNmgAGJK3D
7XUQ8EdQI69piCZBr0z2yEWEaIZLAy0VaqXi1pk/pJT5fmKLuY9czFnBTG9ANGAOtX1phfU9Qwpf
hqwi4+EydHFzM9JuWHf4oxFsP0AFC5+Va1ObHGNig/TiCJFtLdrRIQcCPGhkaHI1ApbZdxTGJvYM
tk8me9+JTyPlHl7hj1Bb1zEpckNKN2GWueYZorjofgwDDWl8dmsR+wVylf42iUIkd3E2RliEJfZy
33KeTXjenCZgsYZwJkSga6ZeBIAobHMqe26IqJ9+zNQDfqUVu8YmAJheolCjUNsVrLXsfiTkpve+
rIHhpUN1fhgJOVlXx3bs2BY6xbEKmKm8On+1rR9aDrdO1+yOKIyYblWM2Kj64ZVQwuD0H7Rabw9h
nz0O+ZzoQseG7PEu2ySoFC42hZ+kUBvWp+T1kYki2u+VRGkIpPSZ5PEOBCA4nFT1CLkL39hyVnc7
HF7IRvRtmI1H171PvAi2KpBtdG0KQiCwJgMh8LEYaWnlet5dTagrK5P3MRv7zKoU7eQ7AT/vZg25
zyJadQMkf8TwT2/ST4pvqCw+hpHEANoTLZlLyI/pQQv/BMIKD7R/K1xQkmORZkdC2d7qUvTHmSVh
9BHKujza2zb2aaspXLLJpuygZSM6OXoavW0JSnxTfsEkTCaYba0CYcwNhVIdo9FpEZPVJ384K51L
kpzHYFNHyd04EMirnmuElTga+eNVE3kvvTnuB38YUHhAocONfoD4SdSxXKdIP2+LWWdYptGjxPe/
nYwefbQAW50WDBp9+sMOO+qYvZmhvCNUKRGtcVTIDSsszuN11VImJUCYwmD2ghbWBtwDnG72hAEl
/EFahLb2bfbQRUSPpWBSCdV4i9b/sXZUs0udZCRVga2fjgOG5oZ1H+rxNtEm+5xGE+BddRM7IARt
Uz7XPhlwo3ButGTXqWzYa0rc4kGN6BnIaYsZRltDRIv3juXca5p98IEiYPAwAGBWA8SWYOM2iFic
8cYt7AeunFcxq5xkVQ37Oo3wkeFiWw4pC4lUkSrkYmgm/YEIPuSEUc/yocMDRmASeYnoQ3MoUkeI
SOJUzgczMt5zpvSN8NjY6I27lWICromXPqoI26GL+Y4JAb4O24shtM09YOGBsc4igTrO7UeyHCgs
B+Ob8PBU4KffaF5Ed5FqFSh6r/ioZstaO6vWulQzWWXm+b1IE5IsQaKFicMuu8KAgERicku5C/zv
wagkxY4AaSybW0q9KFlZTxx6TfvGmK921A1uQ7ouu4XT5WiWuXZ6P1qnjsWcRVrGClMx/bQR4Vc2
rlsjHueNJO3sdBMQ1HdsyFawu2kt5vE7QcPDfhhArlF0cidVfb+gwHoSjDGcdlCosOKbm94EtZua
9+il4eA4rskkUckTMkjcpHymEmSG502J9gwdjdo7cysCCqprEruVzktbjAiPZqI7iCvi60U155pG
tx9UAkM4snf9EN0u+bHgOMjKGhtJhlNGtRPpUzOr5CCdSTSh3n2hGpqi8cNIFAlWrQ3ZjyUATX4d
x0cEncbR0fXzeJd17LJhjG7g9KQnvOrrYlZXUw2KMQkSfJH7RrbTmuoxIU0wI2rCIo4Orvbkp/Yx
bxdtKTHr89o9rGjNkWKXbsFCfElba7Zp7tDJdWhkuhLvltQDtAlUF5q4I40kJi4kCtqKiYEA+Aj1
O+ma75YKnpKJxbKy8nDDRSJM7z5vzPrQ02U1DUft0NF3EYClXoHTaccWEqVrNQeUQdupa6JdUzuv
XqjEScFIwmhMnledhdOpFMLZul7+DjZY7acM7PNstnRZRzWorOyweJfdQ554X33MeBHh/y/gLO5L
IwOVaz4NZLqBj36MpWasf+oj1awDSpwPP9ZoVy8GU4//vBgDuiB9xdqcy0kPs+fJb6kd0x4D/vnK
OjDasRm/Kgsn3qWl2KHo+iKBV9tCRA7CFDOHiH40Q3bW29I8VeKxwvl3DOe0dWveRKBc2UWOsmlN
V/W6hd3EalS468JHK8hpRK8p3BZiZjdUlUt9PL3TpC1RvnRbkO3ysEDygqyEt0702bqCVnLM/XtA
tVSh5kMffuKLHgmTBVBsyOLZxAuYr8Sk+4QFobyBJYxMMCJrVdpqb7Jxs2gW7YDLvLGiQN6ZM9i4
FsgatDiyEqCF8snbhEPxRPmaEh3ci2rsznEsH7qePgP8m+6secN6nDxgY+3BnTLtpOLmg9XDcyYx
mGiOOkMKwaCVWLs8BY+GLRswlVilfiU3cMMt2EnOXp/lgspuYZ/M2Pcqz4wT3AnM8uUL1pNhmzGW
/7yoIUbcGdKgETcAAYD3IE8Ln8+xiGQfMnfEnV3qO4KzXfxHx4A0nTVwTsidbXaVDbQOEkfzGVaI
lwzzgavbQ5rPjhB9S2Ow4BtpmMNJ2+RtjgklTmFz9vFpvOR21q77hrdzzfCxHENn1yRNdG6JiDnC
TZt79BRznSTf+fh7QxdTReROs/2Ck8SWQBdQ4VLqKTLgwwCiwK23UFXDgD1zqfxnHIasF/5gMo4R
6lIGnnTrO28EgbxHaUV7YqyuEkM/O5B18ZRMZ/BhLIRsOiPVRLjorO+rBUtq1x4Il++vJDGwx8h6
z8mEnYOwCZr3fiyyweUgBMG4cFHNO3oBnKPz3tUKy98PWdU+d6UadjPf5ufj0qFvYUZdtV0OgePW
+B/D9koIWD0s0sHy6ndMpOqky7A5gRXV0VDJD9ucUFfFlLnoM5FMO4GMyWENn2IKgRDFI8RvqQPs
gJIE4JFmF2Wo5jJNdrvmJWYwIvlaWKcYbdrPW2kPMyyVjNbMQ8UqtdUcyEY6SKHNASUkviN6gjSq
JCqYvmZbackLErVoLxzpHiaExq70AYfOz/06LI9lCSHeoQYqHqslryxzspGT5J5em7sbxjJF8X1n
zB6esAjGT4viynqcVZZJmTKBQsK9kVoY7iNHMDP7brBppAF6rm6ak1V7wGTT8rXXU7jLlp/A3YIj
U7rGV7ivAmyDLbWCPAUFvcpq9BHItu9+ASoXSmUwz5J6xGo3keDPl4OglX4oIDWbyoHHNAOmF57Z
cpiNfabmHJdp7dfDBp0+m2tozGkUivkwtdVj0VhkAXqthCxofQQqDXd6YECuJhx8lUwMvhND8SHM
8eGTHXEunC4nZaiAQIGHX7JVz+gnoRVGiBIY/o4xQDC7ROhsoty6LIdcE99EWz7YjavWja8/Sd9s
mTiDbVzD/kiT+FzWNtRao6n2tWKWUzFdI2xgVbEfmRCcdA5Vw0ITT8esfaoeo9KDBTQDDoKZbQDq
wd1QbWL+ngmjGiuB0xinORo7tQvMVicjdg7Nmy9bpAvTyatbZJda8rg8xBw2ni5yRgoshyV8PelN
cATGRFz2XF3r5upaMx+00tv4yuaP5tMCQu++LnVIDZkuSjQI4VM6C3XrjmEuNKPdgmz1ZwT8aNQX
dmP9z4cMpcgmqgznqRngtxszUnY5QCvA8+jIHYox7GnzSCEjgJLleFyeNxmhT2oB6RcRY3wuBmLM
DMWiyJkJtRgFfz8YA/K0ACyTELjFWicCDLwInpfJKlB86eVWpifZLi3052WFWrIcdfOIFOeBsNah
kAdH17/r0ov2WByOCAP8g+ZU/tkIZ3JXR6HHZztMV4dt8ohTuwqZ1bshc1id+O2Br8dmlrAg8oSg
BkX837XLoMMMQ9SvYxLGCGQNzhdsOP08Wt7Z8xISK4JpNgy0eHHuoxBLg97PEn3UVUmQPjoTOKrJ
peoXzxpHoBzppirlLfmbnEXSAs0q7UtohMEWYil+g7EPrnEagnqAfc5qFXQffrZ4W3tTdOs1MCiL
bl8iLQ2JlF17wGbZ9s/uL6beKLy0pntJOjL62jRE+wOi003c+zRMflCMoEegzYSIXRWhG8CtEK3H
qntKE9TTlgy3o9emKM/Y69X8C1a1Rhx6PGLt9eDf7OrkKYvNr3YsiOKO6Rf0YfTB/uuWaLV96qfs
0MGy72o/WRsUhUCtdrtBMrS6aiAya89m1DwA+EBwr2F1RMIz/DR4AFbnGvTIKqpi/tjuJElRhMaD
xiRukfqsrN67SvFaYBV0vxWpj4wuu8olOPlp4Ov704vduyfi16UB75IkM2orYAw2lUKWiAWzoji3
4ZOZlFJcE01LWaOcpnM76unebaeHQQ+gy2ZVsk0I+F0rIH2ZNKsrxCeUpLREvy1HMhYNjRPUi69M
/jh0vYa5kNDvKEMjWPTltUONK9OSr0FQi+t9eTVQx12bdf6OjcM+GHlADlqWbZCZ3+hKO4+mhxWl
0R4o0D5sZUDdvNJfO0W5DstCXPQfgl0RJHyh7vMpfsVCbNyriq+tZELVs8kpFDKNx1n4wAIuMa+b
Ec9OGEcPCtDa2goYqcjOWBdV/ugY4bXLWqZTTXQ9zP9oOeJ6cpP1UKLXshzj05XetHOb58LPnFWG
vJmS/bNtKX0btZa1B0B13cP9Iz4aHTNlQnrdHjgGjCEbO9HhnQbuUUW6cSgC/RryFFUOSKXrVuy8
enhpkxgKFTGtHgwo3QExWDFmIUmoUSLYG/yggBzNgUwGT692rU6jHS/KIbOde3Rc9JhBPG9F2G8n
3bl2KKEohWciy6v6lCt0YEA379LgusUOjNiw1rcAE3ciwBQ5OigWRgK2nL5HOm2n0Al1YD0hJfrc
JwnLML80v/luGtGNUZRE1mtlxoLmjciyqMXdMMI2odoTroSZ6jN9nMID3XjPdkbSvvsrHVzxkjDn
5oiDWQBJ/liCQQWXila/27X1Y/gs6O7AwimutVHYV0QEvRTJJzuMiKJLk26blLMbF7FwDJba1QU6
ABpgn2qDpdH6VNWjsjhB3OlB2sJjnWturNAqzm38XrbgSYcegPDkvJIK3rOtMzEoj7jd07DetJhC
qhSTclWOu65nKwfFC9GtMJGlsD2eLct2Dh/HeC2TpNskSGitxvgWm0hcJWh8kibL5yKnxKlDI1oR
/Hmu25qMwWFgiUMVqBj1x2lW5I47kiuxqbbWYxD79SGYZUtl+pharUUHcSo2DtgKJ/e9XZQgFzCg
nIQ6KPLKdqgk1NPapOK91uU9XFU4BLQnG7PfkbSHOpUJy6KsH1eHCYL+xnO1e9wWzUNkGS/l6L8V
aQUaWI/8fcOQriLnxgjiH2Fi0UntUVQjx5kX1gm1fmCqObjqVRIqYntnCbCblRZBHtFJZdSCkZ1p
x7an3uePib51zBJhX2nTT9dhNTGxEWoXa98UXWM7AB5P/MIuiYlRdQfd2no1sY8uiF9b++Rih9MJ
kw5T7exXMtgUwat0jVszP3c6V5pMnlBK0QXGyI9rmSKzCvVnF5z+nr3OcfLoyBY4PeJhLryg9rHK
+ir1J5wK2S4qxltleNua+Iq1MCPF21xPrMr5Q6QPsjJ/GDW9b0rdnDuoYFzM6AFZLMdcZtfRY5qy
3u/Pjl1QuZcOfwaft+iiSl4HWo+qKnsXKZBFLW5eKP6SVmUa8Kp9gRRXO0sbyZE14Z4wIZxkWXOL
FwQeCpgWbF2lu5uQRSJ3r0CuYvvd1TVZAo0LMW3Avq9JWWJV9z+bAG9rNFXOdZhMx26+oBR7+0BD
jebDgJDVHBZJMFzKPKEcSnQF8+XKNkJ9pQb2DmOrWLsKd+s5+IWLAC+iQ60YkDiOs3eqUp+yLNCv
xaA0+qNLmPFjDOZcFxBhTP5JuOY/47E5A5kSR2OCBzLkR0dQ2/fdcOt9d/d6kYt1VrgQZJJ5q99R
G8UDFglxS7jEB50RuYsbNFJUXe2NpSUPdZk6OLrS+46gkJUYaLQUXNLoFBFAZhXwtbSAHuIopENu
ecrzOtl5EhbMENE5ikihR/BG3iaphUflesRtj8SJeuuJev8prN1d5gbEGaL6DgSWaTnkhyzUXyUM
ctaCiE1lB/mXxlSfFR9kj9mZeWNU+PjamqhC0uSPNmiSqQeBSivZWUUFrDOc7MTueuoHY4y7lsKF
pz105yakKjwwZuz1jopZNLVbhFLfMCWe3YkWXtLX7NLRPgUIKfW55FN2Vpl5+wYLxn6Bff06LHSw
xEj4xefF73JYHvt1V5v0Btx+iGJZFkpfL+CpojHDjEbXHNlGCC1bWxuDJaX3aj3mOU8xswHYn5Of
/vTzdWDQt8yzp2p5+fIzf7r58+3m9yznTSCsWzKL57eYUR76pE90X+YPnA/La3/d/flL/Pq8P731
v/z4z88be/yCIeH0O8LZUev+EVEVzm/e2wmL7OWjdSfSD/kkWuBs0IqfBhIoEn2yNvqHZhBwGc6b
Cb9HaPp/3Sxmcpr0CIDHBfYezDuMhai2HBLPoQG/3KTJ60PgmjckkeFLqurzTSXc5JTblNdQBpb5
+V+fX97PLSgQ/nyXhdO2/NBycIzkv97p54MW6JrIKVnwMnX++rlfv9bP9/p1/+9+5u8es7TGO7pq
L+d6pa1GeLdUdjDijSZB4dyN5tNL/fHscmt5bHl2ubscljf4dffvXvt3b5W3AHYSeHdUZ6lFz9Ec
cq6Lhnxbzsv5/t8+aFY1W4Vfz5fzi+JfL1ruL087kk0LHuHexNYMvGTSaQ9yMyjd8feby1PLAWEV
FQnt+Ovl//IRy11T9Ob/dJ2Obv0/dDrDh/qrRmd5xe8aHd/8jaUV7CH2DiDQ/qzTQYfzm2Mi8Rae
bixctT/rdCzfsXya2giX/6LTMezfPNNGXmOxbQDFLpz/DlWN1AfUQH8OzdR1w7bQKLgGgiDHtBbq
2ufHfVyE6p//0P+3aDStkyWTmJXU3cFR3YPsCIZqQhYVpcuy2UdPaARARgg7XvnTiFvPx95tI+Hn
R4ysujIDMI426zPbo0dh5x/YOAuKFe6hKqddJLpH30IvbPrRHS2gh77Rr5Cz02gD5Rx0hEkVk/WU
ag6ZrsJQV7ZZfxS4xTQWCIhgUMMhu9aZdmP9pCfUmdsqONSsDTDbv0wwXvHrFldQHROM4DbVIXUD
5sBbl0XPTsIfaKhLLGQtbIVCTfveS3f20JyNtgk34TTHRH5iPQ93Tmq4q75254iYFVATg4htOLI4
+LaTe8Q+JVYAyaqtl077VgeoSoluQizHFyv2mhY/Kp+9W+/C8kXljVS2b1Z9PBh7EY4k9xBaF6h3
6em7trau2sWTZkRH/LuNjhIRjKOOIArcMpszmZ/LXuMXMELawF1oXGPXhskMj3e5Zw3SuF5u6TVE
10wAuHEt/WZid0qfLgZlA8uLb2GpK4Ho/6w000EfMekbqtbabWGX4QUDW3gppUb2Qz9dkSORsCRs
BvxHUlzCycbmxaj1825bBvIy82xFTJy5QWhZbMfWo9tRzyrdzqLq3kXXXRm8hIS03KKHZz8Wsix3
NS+4XQ7I+rXbyigfOvNb7g8EdE8u6SpQtVHWhiWkidzYV1bOY6KWCOD5LyexlmBtzDFJT6kqN6Zd
mqyaDXYTVeGy7+f0Xjda6l31LLSu6hGfFMXOs90N7hWyyZpRLgCMmXXRZajd+CbuM9g4LRl0TdS2
61oYwz7ri4sPe+LaSbG1qzGO9mMYq03r2s1DUcMs1omO8Ck+6/WT0EoO4h10afCw3DFslol92V2I
gV3BenWeutxbLZgcFovZ2RQUr3C4JK9ThQWDnRwQHWW+DqUaHwOzee6CsvuW9Dmwhcmy7jo0xKdS
FgOmM9GjahMt234IOVqofUlH4wQeqptO6hb7W9LGhQiJrMXY/Wg45o3vJM2NI3qgWLXxgDF8/O7J
/Bj21GJxVVJUwZ/+VvZc4plPr5ZmF5x75z7q0+SdjHKQT3rpPYwJi2dEStFO9Y6/8oqO2mSCd1by
f77DhNit49Sz370pPFY0kL5R3VwHdO59IjieyKqZDtEsRPOUqV7TqdwCjDFuKd+0CMEgCQ5Ayzc+
W6xnjJdYdPGVbL1ZzZGnJlJuOxTsonjW74293sJWSizXO6RVO764Sn8ZU628KIuay1Cr9OgFNl4j
pbrv+YemV8E9AbEmSgx5zvLOv1ED2pVQd3zyjmIPqBaiITxrFFodlLsJH50pcugokHQgimp1cjrj
yTesa1pe4UeuxXJVh9Z0KXUxXkcpNCQjR9HmcbGd2S65p8HDj5Nl/vBQav3wUBjGobUh7RGbhXxt
fryP4D02MQzT5ScQtftYCTFt0sReAxMY7wiAG+5sq+mvizg+/XqI/2W6D0VMt90BYzQU1YuoTEQz
XqlBW+AuKbYItaOA3yqHrdB32QuQsdugTNUdGqP0aQRS6KT9u0Ox5hp7RvGoiuwmLlR4u9wbwj7c
oHRBZc41MYxo4xmBQL/lY3hFpVm8oJPZeLVtP45D315q23+GS4Qo2MlwAxjZXVOSNdorJBgOrACc
6fm1VQ/ZtUbdpDRbtim49SkID2Z8DoxHyzBB5saeuyvdwH6oLKcmVCSQX+zDCa7prjrpGhtHg048
ZWlxXbDqv+X/x66r6yJC+EgDEH75HFqaetAKPT+3TJebPMAK61ZVfKgc8zZEdvbd8/RbLxPa50B5
yDlmbji+aAh6KKpn7M7mu5uS+KFN3UrjWCsLw8xcyYv09MUivZrNCjobNgveK5J4HOycXisarObs
GStfYcKZbv0KTio4ZzHCC71qfnQa15Ph6LdVn3fPjgYQVMR6fqy7AFm8r2DUEPCB3cmeXd10M4PG
dTdeJ61LPSqSrASXsASmv2r9vABQUAcHx4qqZxdx9Tp3m/g8xMVNUFY+4D9ERlHohid+5eTJtQEt
R9n4agQ+ZlcrjB9yUbZ3XpdjRxPRg+wtxurAqYiZoWBlJM1VKr3uAo8CHZuXtC+1rVGWKIuTAyPv
aVB1v7bcQh0rGSO8ryXlXcE3Wp4lSQ8YMysConPCULREB7j1dLGd9k4PJ3A4y2PzXQy25bbKxTOM
nob8SQ7Lrb7g9+k7O9o2A86WwTXYOs63wE0gdCQydEPRBaZIyOw7FAxPolbOxoshiMaGUVF4otyZ
Q6G6ZNCv3VT90IUgn7aDZU4yZ7lCoMs06JDGWgR0f1B34Y6wkHT63sGkKb7mxMe/Ld9MONjHNA4P
USaodZQxLpiEib1HwWrUbnBVkVugFw0pT5TG6ktO8/5OY5QlAxoIseZ86RMLIotJYZ+LCa6+oeS5
S6ts7cTioQ/ihOCKQD9MZkDHzqv9XZlWR9OUb6Gf7wGOGduhS/uD3dffGISJEJWafxuO0IQw0LxI
N02uO2v4sKS/tlpEMPBy+3WbOu66Gh/iDnuz0WFnM5uGj0WcCWeRvqX76Y7J45RAhxzTda8RGKLq
4U63YUOoWv4IYnYHbS02dEQbamf6hSIkfUej+24OgLrrAaogptBdo9lyVVqJPHiJi9/WUq8TkkRM
4cQ0iszYuc4gd31cBSBRk03lV5+hShFvYGXG+zdhJtmSPIN8Ocy3fuw/m9L41HPtunFJARDBsG6t
N9KW9r3u3bUlCKYk67/c1qVKKPOWbpHzFLbqOXXtvUK+vZctrvFq/EorRd2EcMW2GV7soPrsSugS
PjYVlhqu2esbMYoNTItVH0V30MvhAuxET1ZI0AXvJWTNVfG9jR1O5qZdg9lV+7ANqPjWOvAUYFw9
ZUc7s9W6i8NZOJis6DDewbKmifWJbup1stAmZd2+GGsILzEhGXp2krMJZ7L1l7IRDzTH71Em+7vc
4XoSP3qQV/34HIzEvhhsd0MbD5R2CrvmlrD2Uz26G84mwBPheuoug/LWqP9GTlbtvjO1j7RXdyIU
R2waKF2dw+iWh5SReOUZwyOSDSSBWgV4oS1RQbUK/O20BnGMtTm7R5zyaBDcs0HuEG1Mkk+5+hFz
es4nFH8C1gwuyTo5SsNWq5lwgLhgDgVx6MHDUbIkHkKgtD5zPZjWSt7KuSdWR+qK9ROQE3bVCK9W
gz5QGu99NGy92tTdOgoQc/oikMhF3VvlV5S9zTm4LTgbklvzsjsGC7DNw1fMfsVN5ndvIIjOEOM+
i0ZUe6WNj4LrcdPUfcKf0TzkxnTVV2SW2JIL0ScFlo3YLEcZL/qIHA9geLFuPKC8WD9BOrUPY5qf
c4ERv/BEvR5NlNBBre841SPKWGBLp1A8i9K8oThIBcs34620k7dJmphiMr638sK1HyPw8w3KWKp7
Vrn5BkYVkYNuv6H8vDFb+jKjhxV8hAVocY2YmvzsqpjqaIu6zHlyc//d9fRvifedGeAS1BCZqGLb
mAVXhfJ+ePn4jfbKldHgYBVFXoMmbS+psnvmSQIFNTB8pvc86tZXB6JljOWVVWEnQeyYlzn5ztHR
xqo0QzY+Izu+A1mENsOuPvTSKaELjkxfyGMFc1EXV+9OwrnMPLD37OFQRtE1C+ZXepJz/fZeOc6N
V/l3Gf5lCDkzXml4Ex7WdULlLUlGoDUh0q2j7yDlaQtwAmIHRnFVql3XJvWKKu1tnTrndkJlYK8c
jZqWm21KT10IlOCirAtOkslu8V1xT+svmp5cksp6twVEUOZfRwMSVg4TtV/V4jWyDjjuQd/CBEWN
nNT5pSNNZE+rD4obNsE6z29Dp2XIgmSPHhEJeRRuMGJSVnq3UvQ2WBS+Wq8HBgIeWCGExCoVJUGw
ZtEAeGJy0oPZxwTAGWD99O7iASnF5IbXrz2WmosDotPlOlPwhIf4upUdTt9G1/dOTMidJcVhlNht
tfIDpVV7tCjxrwqYgzfs9yGUVDXrjdJgtcT+WPf4G/jwaq+J911BTo0ubh1Qba5/pKMC5NrB6jGz
XWBZ3md4nzx4rfkAYyB+TEvzJQiY2hElaxst6E+drfIdqyx1tEloXxV+iyraKG4t2bzokQVgEmAz
ssER6yy4wXoDuiKiwdpf0x4U91r2GGMcWBl2RZiSGSEw76AMStBNI6NJ2JFRK/34ZI0RxFXHC9ay
S+y9NiAIbpFCR81/EnZeu60rWxb9IgKMRfJVOVjOcnohHJljFePX96A27vXB7tPoF0OWlU0VV601
55gxDWGvuHGJWd50PjpfPXCPKf+1o8Y7ZY64H60uXFd6dqNpxK3UjnfTk1eNliHfiMRPKFoaxnw6
IxCPpX9pacObaNx2zz5x7+C6BLsFNAbr/WuclOahydnFF1IHp0NkO6xTuvk+PJsKWDsF8bgBBVu/
yLzZqMYjj2FQDwxoZ7ONeDctclTCkrXvzdHQD3uRPe2Ux75Z8M9f1BbasTJ276IxYEZFKGvdePdi
nteFjfWkm4LTZZNhqWsEXCHvBmjs3RiwwLuZfpKtRsBLEnj0RGEW6yva3wpphs0GvRq1s4SBo3V+
vGr8+MXJMkYdTn/qC/0nGpEItyoudlWah2ujttlYh/5GtmgjGoGAAik3sp7f3y9XWr54Ts3JXV+u
73Pg0oKU+f91u8ufEz0+sBurt5e7NnDJyphmxF8PefmjHlAR2sMcZc9DXq7qa3TiNV73if7wMrDC
4qi7cLNQQ7Ms91tpOfue6MNkpJFU9N9RTjGrRv1lMFlb9lKDzGdqal9KdWOrBsOiiahWdSTCiBcH
E0haTd9uMn7XFkL6FrmxBCps9f33lEIvIc/xkZPYMY+WRJ8BrGMwxWjH1gH5mt8jmFQkR6umMk7l
iNSm+5omBksZeCpcx8ZVTbqqHaNIYCCqL134OkvpVQYrJ6KmdP7RjQiaLpemDPhY19fu0mzddtf2
+uryx8uPSKl8A3voXKfwHDszfs8j5qaAnXddb89BIy4CYdQzg6l8KFCAZHUyOFdMhmi5m6SpYVhH
CHr5vWKPf6haiCnZXYmleisT5ElMWPoFSc2sC1F0SEUGRdKhOpvM/Dmzp2gzuQh4a5wPiyJK3iYP
j2tnheZR7yy8LfMP87+XBP0/SqmQL/EAg9Dr8N8wYlgUZvKQzag/aV1rrvNlCnpw+oMyw6esD4+S
7EWAxgQtNZ/INc4uVguIUo45XOdi1af5VW+B/tEQYhrAbpPpZBl9SYKBeRVqxGgxLDNbfRWX3RZI
CfsZ4rTZ9HBssElBnD/DCxnbzMYKkMspfp67i8h1hOou3LXytTeCzTgzuMV1PPhf1ejtieBezCWC
A3Zn0SBH97O71nCObjHrmO4wDKOIgdMJPM+PaXro2ptC8kLvjxIfyS0MhbqN3oxJP1k1gyM5hR09
OtQCeqNoNsCWLfx6Fd0XqRnsrLa/9nHmLTSbQirbTNI+ggcWMLFTrbrCEoOhHP1RWxuc980bM0hu
0hmRNiStWDQgmTo21ExEU96myxFc1NljCe2LidfBYRflZY8j+ZoL2wyeDa0j0y1hfzEcfPPGdhsY
hZn6CDymPU0SOKu4ym7NZG/pChW9Vf2kFaxXJKve6MmjqVo4zHQEvILNz+CX1xUL/2KgakFJtzeL
YVxkVVftweSsB69C09he1XlwLiuhr3Q7RWdENF9Z3Yx24W0b+3UMggfiAmZkTHQok9vWQc+nZOUu
IydyqBsNtHZqSzIf9aVMNn2ZPwettx4MC51wHNFhjeLHyt62uTsLmNgFUHBw6ANrqhrQaSBzPR++
RiOYuEt7PCOnZR3pGvTs9WtE28GbwGx7RFk08tMu3YPCRYDuJvlMytzDbUbFmo79yuxPdpq9DUHb
HCzJwVmEDUStageUOwIVj92zDKKvcbTa69imegR+P6ScxjLPf05SZvVB2z4mQJ9c0U70iHqGo/Ey
Udl3L+SzYSO6TadPhZYSQVLKgNV0WRmCHufCQ2YSe+jrLSKaAbyZrp09F6+RHZWHaGxNsGPOUY8B
lMT3uavfIMpcFGq868JK2xvqxbblTlPPrRtjfqjWfVvv9cy+T8gpXequcU20VQw1P56F085Po1lg
RYJ1WSc3ZU3sRB6cskAai8kaLXoo8CS673rCP57cWkb9jFKhQiICL4BAWWxgghXNcRTSjujK74Lw
ta3KT0Oke0tqV4Pd3gThk8cX0eqoQjwgVpUX3BlIlVchpYgw5EMt9WfbSY5AcB9CM1/JDEtOlh4n
dH2ycZGzN3tble9pDZlKj0mWKi2UuyptXyPbR2432R9BIsAUwK1Z5k75GEXpQz5VPxELhTnVPxXy
G7Qad9mMx3SNq0EGLi3MjykePgIWBcPIf+asWtVWByDpb2NSvbVgjlinVtIuymVV0vvvjDLfoFBd
uuk0p5ctzNfGHpKdP02P0jMeUHnagb3m23XGVXSXed5bBQ5yKWcXZc/Mkxc4nYhc2fnjuc2VtwnH
kgB5SlXw/j9KUzhmGftbgXVuOAW0oXFj+8z50IQujLHYlJO7GWO2gskUnjj1bei23WUIWDTn0+QU
VmGk4gh+tYzrlupNjMV1OfXgJsM7dLD3wqYom+gUt7Q9nHol+vQWdX/PW9HIO84P0kEuSF5qbOBD
iy33oU5EsmzGvQPegI6vR3faeO11/z4imiv0YnPtUhvqMyevr7F2uRlvF7QynzYQ/CUkomyRrUVI
wTOVw938Ebd59ehnPlJMVoRURBtTRZ9EaqCRquYcO95C9JpM8Ox9WawAU2E7SfyzORinXvAL4Zrr
ZmpYPaHn7p0sv/Xiz04644m8MCT7jvaSxdmrBU2BrZW/8qb0qQkxfvTnvigN7hbfXL5IKuPQr34o
Ps6ExJfrcMDYppDK1N5tLQAU9iOpmqlmmtCtDfYfDXHF+vDsIgdiikXNrgGgoiPFaTKdTqbBvkik
V4zHeCzSqCyOGM7o9RK1SLONWv0jiMijTaPbuDc+MCawyPv1bWgovvfEe4xlxbfS5ANsEjrY83Yb
TwQCwtC4EpVOQzD1r/nv77EjxUsPiupCG3BvhjZto9nZEnrObuTcsRSuaGDxn+FGvw1OTXfHOAcR
DY6u/6HGfWqzBwc3zSYeyW7voeNzbAFEsWDAMnbivBJ72qqFTUodOZJWBpGJTd+P0wsdQZa3SYfx
Pqx4frJq2g1qK06opvmRI8aF53AgviU4OW177rMBgZpeX0+IIncK4wAOoqOZ4ZnOBBvtWUOQt6ND
y5W6VNJ80r1F1BHJ60xE1qDPIfCX0WFBrm5sGq+T8Y7s5WlkBLPIU/Sb/rxC1qQKDd27sLx04fUR
wSOdceVl1KGZB7iGQ4WIWMJYWUfVagg4t3ZDQd/dhCWPNYD4R4nYhFgTxl4b0cIaaZykYCCCSJ8G
d0inDYtxpVD6wiG7JadXIEtVc+sV0KMi4b7PXMLu4oicD2tgxWpAa/nPE/Bnq1efbe3ZICOnke9c
eONm/p006ZIq60HVw3Nl+dddyCwjq7UXOrbEqYOAj8pih3lJWwgQ5WbBCS2Ox484GnfxBOyQbd7P
JCbsHx17VuZ8y5HMHjCcnAh6P0EB5pAOGn/Qtnf5Cs1cfOjvlvkq524Kp42vwSMPJnf5x0Vpup4I
awwN934hJFo+fElPkd2uS8UL6CId8ktDVxn7z9rIy5BUJ2+FkLxbGOU83ewAFNW5ta1x4W2U4X9S
3pzDiV2unLRV2E6E9mTjzxCpz5zUJRW71K5+bJImguIrCDZ6AV8Pm8ST4bN/auXNQEJGGhxhiCK2
L/sbrYysVdvNPurWR/6fnl2AqAvSCZNta1+7oh6OnQ6ZLcPmcoVole0DQsAnvTLBQPWhv2bChs9Y
vtuTgPnXAZoPulMx2GgRPUBGihAhQoA3LM/jygFUxtSGDZaEKqANj3paASdgzfNLNmhphHHVr95t
k3FSFO5VPtDE6r6h6INQZN9kJOYCM9kZftu4iWtUuV2UbByBCz7VJ1J8xuuxlN8FZqaNhsvdps9v
VE+GYi4tYpdmXhx/VMdB5t3B6+A944l2khuRA4lKR++7lR79f+Z6xA8BhpxXgNxmBN0TyDLmm7zO
CVHscoHCC4VhBeOtMH3oeHziTdi9F+1Icq5a+8bs0bRaHW06EFvp3rGhfYyC/h1EtLsYlbe2YPlv
lW69Nrk7bgPVhstuaN5kRn/LiAGSRgNSb/w4nJwMAHDkhAQ60TceK5+lQXSq4k03RDZNdcIXmKas
zYBTOiV7tZOuzxCnEZSgmberJnkYW2dY5d3stRdfva2zg3EhMrQWMGrdEKsEef0KefIXrpFh2RfJ
owuQe2HSCVg2EFYXqLgbntlkIrCCQAH7RpNvDpCfxWBRGAMdXPuuFy+NZnrChRGw9gBt7T3EiaLw
xlWrD5+ty1UO9CkPctfSG7AE9vmKxhjXDvfKaYnKiJAZROWx88mSQv29CADULA2jwcuOdr0yNRSk
5XQ/Sj9YjcYUrqq6UGvTE/mqj/VZVEAx6TwHrnVnD9i8g5guoWdglnCL1zLECt4+tQloxqj0xx3+
RuNoNWgA3XoD15fa9tGtUOmSDT4e8im7ZnnYxIz14cllfJOZPFm7xNXITQttHVdHZ+F35CRTiWbk
/GN8x2z+ltHAidZ3Nk2JsAf0QJ9n+3Qcr6Je9rs8m7J1Zot9T3gVq2Gzp5a+K1uGPUkfnQjGqfZx
Nuzj1GdGl+n7MDPQeXqUIYJEJteclqQKB1utTRFnW/GmkJQIdjNsSFQtOcEoBOOCDfkktZeycbEw
BSlskZWsyyMU9WGphzRUrMaDYDKSW9VlHR7VdGItKnGTjGr8AHUwnTK9WzE9Q7ic3wMZmZY1MKSg
TQeGtHwx4JCUZZJeFUH8ELQ9hQcIC9qzdO2IaV0wqt3FUbpJmE4uVNPes4/dtLru4/9kUksaUHbo
inI7xQdpFrdOwWChYp+90Lzsvu9C/5moVno4ZeVoX3TnCMwRWxIgUEBzmrF9eROYQCnwG8Rbnu8d
ixirJixhhVR7OdgoS62u+IBlvSplEoJfcFljNUutRzoidphcOzjxOYXeV67Ydy7Bqo5qIUnYsEAT
Qb0ZYKteci+abe4n+p9i57Q5GVIRNmmDc5QopbkuzYChAx2fnnlk6BofhRbKY1tpNzVY/ch1z96o
M3MPsvRGS5ZOk20q3tIuLMMIL4171GyoyVNIOwRpxD6tzSWSownbeX47ttOV5cbZiuHOQlfyNm9S
Rh0WieK4cDg7kCfndmTxtCk7psad1uREPVheYS3rEABVFlewTYOQUaJmnWu/vO8ihQkGNzermHWO
g3ozzew7m6HjvjPw+zU+Knx6/htdEsgUFNNtpl0jyiu2HHcnK9WuERWg/Biaa3Pq6Euwh0O8EyPW
m7T3OkrO3gsN/WOmPfX2uLdKtnt9CJjB9Dn16N9WD61MyewJieylF8TEocUMUR5EhUIIecNd12Go
9lP+k5M1ULl6uVjbAj470+jnzvQYvxXWZpyqGnHLtAPMfteNobmIQh/iag7vwiqFRx/Ju569vRup
U+2ZRXTKm8y91lKXsAMHEZQF7CVoX8ktircjMDsO84BGxYkcs1e6g+xEFAx3YS5TsyUsRnmwtIi/
Y/JhX2cd3kwSI6Qndm6eY4RmuKxhGumAhpp0sjndHpGNGstKdh+itLWFY9fFyupeWNsr5pO4maRX
LxM3iUkl1r117renfOsF3apvol2ggUMZUurftO22fgYrr6aMbWO2VDTlawt6BTPLYsWezl8SaxWs
jZQV20HB2XQ0vslD4vwcEJNpFWihkzA/DhWUnrRFyYnUZGe78ic0Etpc6Q+yc281C5e9ToC/ruMD
6mp0EQX0NftjjPsb39EOppEQu4l71Iu7syqTh8SmbRn1Cf7I/jzybsxOvY3xu3JUtYbwCRlYx+Qk
3ILcqSJbl6POod7BrEjz5F5Zudjm6H+A6twSeLEq+K+x3c8fUhuqXjXh+e1KF0hqmX6ZEVMeXZSP
QTDskE28tozfoZ+xEPk1GLUk2lFJ6+7kopUmjRag7w+Dqic0uSzlPD9dW5y67ZNrDKc5JGQTjLTr
+g7xd1FCs4izdzHi9UiEefRN/SsQBRUttT/1rffYiW3UWWJTJv3tONbXvq+gAMbRDmFNuw7ouBLl
Ycqtl8qvlMQNNp9UwJlOgGlb28fYBaaXq3RTu1pA6pn5oADKM1VhUKiTih4Fzwymmg3NCv43CvBz
CYotlVh/ck6eNh2NZTzAifFcRVgRpyUvGlj3AW9wHkcKn2yrvJNrjTOmM7CfrMgog3opvxnFga+3
EF6FBUMk+nTF6GdEMFsHQY4pxHtGVRaKENFxwPHQrAyJtLfNUbg1nQ7bf9CijHipTn4h7WIThXlh
YZLZvR0tC1ObhJHlmJjgY4pNw3iadO2rCQf7IKty3+h+eu9dwXAcooIwZOIxykTQ7wwfhPUtskTe
lslESjakFOzbwRAN18O04CvCjkuCWrWglixGMcEgwbYw5d2pVEB3PAscWeyF+qIWCnyALJ9xresv
ON7vG8v5KJ30Jcyh79vJqG9Y1Tr33qHBurXAFByRRtVMcig4y0I5J5GzQKY2nHpEvCvdBYUQOt5+
qJ5TOQ04uuED6U79UeJcOOQVfL6gvVWVpVgYKDHLOX2xajRguapahaGzjRQSyVFW4bqu7UWhZdfB
CLjX6MbxxnDJ5gxhmQRxo+/FpN/QOKCHnUzbBthrzWJM2mK9UzbIljju9dlKzEkdpwawH0mB3csr
YpyDryhnxDbUFYYIf6uJIAOtIauVbmrrth76OStjOzjBtQZGaUaiEF/dJdfjKB6MMrDu7azc+z28
5CE0HmJmUbthDpQcMTaVjjCg+haHjsH+gVDLkwbNZQW342zQIXTsbtqkga7NxBTjYFree1LRdgRL
nW3w9TI8xB9B5BO7Fvhhht0SfpHj2EDflR59PX4yJhlBzVXvMgOkGbHSFAKn2djQISPEbotXTC6N
zEazhpucQDFf7tGB6CwlbxmSimXeF9qG2XuzrGLGQFyCaxzrt7LOQXT0IOVJcOic2rgBJL/u849A
d9KnLMju4sz6cDKxVhWB936G2aMJ1mntb9qov884FFDUqmaOgWf3qwGLFV+qUc9a3frrWBSbwIWK
lJWmQ5wVhVHVfIkwpzD1MRXbCjqrMjlTdoe+rIBnYxZnnWI3VUTPBC+x+lpI+3ISOYd5x/kVe6q4
tuP4tSo5L+e0q+ETYcKW6SHnoN5Znn3QUSbtrZraui9nwPTaJZIXbcb0ZrEZBvuzFBX+SL1kihGr
l8Bs4rWfqldpNsEyoIWH0UJ9901FcpAsIvJHFez6mKZdXVAgtz1OUNfd5BrH69S3IOIRkmR6w4s1
C38Zwsri9SeMIdxjxWLjzmjprtafdar7ldt1j3oI4rme28R2ibu1LdVjHvsKm5oY6Tk5KPejljx5
FqcuSYPD6ECxJFPqXJgOAZklUKfKtAipnbRio6PKR9IZ1evQGt8blf8oAg4RSrm3ZaPbW+FPziar
uDnClac0pgTsp+Kp7fncbAs6aOYClNdrerwmaate1T/qHT71egVqfAS37yFDkA4pkGmwj/xw4I3a
0dEHYs233MkPl0v0UxBr/v/Xmeze08XvDcf5EX4fpqIUWoo6UsXRSIqaFD6e5XKbqhYI7S6/08f3
xuXvMwZpxZ8uv8djxJ8ud/jHxd/H//MXUAD4xPb/56v48yL/PCPnOzmt/3lNaAfJyq2xfhxFY3F8
zK/x8ux/Xsjl2UycDPnu94krLaWEuNy0TsXU/Pn8/jz45drfR7lc0t2h4fvAQbr3u7dwJjB4uSz3
sMPNvSKCmmUmrg6XS1jGyj+Xfq/zpolEn9/fE0RWdNX+e8vLpXBeqX+vk9Dw8OPYu8v1fx7h8tc/
d/59rt/7/fUwDkgFiIahsTQEfXRikA2DuiG8+X0htakxgbg81j8ulpJjdf37aEVT4K4fnDMhX2zN
u1QfN14Ly0mrsTTNP5IZ2hHNP/667vfXy6VCuVcu2RREifznrpdLl/tfLl0e5PfXiSqUvU+haLf8
53l+b/fXdZdfMxpZdODnW//1WJfr/u0uvqrhBEknWtIB2f4++Z+3+/veiPFMpuVfD/PnRv/2sJen
Tyf/4Mu22hK9rUD2UJYZtgbqfv7VDUB4OvOPv37VBwUs6q8/9zqQSm+T+HPHRQcpdbnT74+/riM6
EXj0AOLr9xn+eprf+/71VP92O8MnOxRV539eLfrC+tAcpsvVlzvYVc8M8K8H/cff/3qSy69//1nz
82o3EoP8rx/Bv72uf32Yyw1/X+vlNpfrIhRk696FFhBj/EXni4zQYIS2KHrF6APDdKNuQ9XHmz/L
RW89aQ4kpukUmdX5shqUMw8qSspyD5zYhew0dx9yjLmpRkuRLZuwtPkkBurAMN4VroMt09/mCFiu
OTrzJbp1jc0WW1TrzkidLe/52kxpnele/qgTnLcjJ2ubDt0j8TC0HDVami453osBNDzqhXBTBd2N
NMoTuYcoy1pqZpmPt2PVfdm4fgmYB8OYKPYezGHpAQJjz8YRzFmNIs3Ug21u6F9+NjwalZ+SQ44o
Ih9KxEWNswDaGq/NnCopTE/5HGrZ4CjEPVNFV4Qq5KdwnsOUJCr0Y36dG2gBGGITNiIKBAGUwkzR
K1yvKrir6pYIntEF1Tjpd7YHRnoiBt4SbFcH95nShK2NSg0k7BQ6podXmQg9KjFm4F3OVp/PdFWy
V2Gnd2ObsMOY+WjrAJcd5SBSULwvpISeLTvbF1V1QqWLvVjar3VfH8pyxM7fdvHa4dxOhXIVhUyk
YK+GK3bsJTF1+zFqr+hKsMdIaANqOpi4MDFw0zMFCJQdb/qaz85R1i7wougRHv1yqkzc7gHxhBUb
c+mNN2S+/UiXD8br/Fdm6oxHO/8qhMmyjDMeZyamGBXMOmZnV2anR4ieEvYtTfRcdz9JQAGp61QE
AzGZ24B4Fa1SO2Uy/tYaD9yt4JO2aadXsrfX1MZP1JLDRtZ6ucyU/HLj2zycLZpobYlgo5W8tbRx
vDeJOp8ZCFTm2bR0g/RNdqQDMb7Pd5VGg6BqCa7xJqPf2irbeGg01qbNGw/RNYJsuxtmnzyADf1q
mNB8hlgBgLjxj66IusVrzAwS63ro6YwN+C4pk519pP2ogGyKZjjNR5CZCHXKoumbETZlsmQ8UNtv
BB4E16XZfta5OSxNvn5LZIDdYhiRykURuUS2ntjsp8h/hxG5avCG2FIOK0CHG8tOte2UkrQkFMnv
NGSZ4ZjqOYhTxPwktKFZ61APGrxgnkugJFsVauqW7dCNOBYddHTaJg9lcDcaYPdq76PKIOSHQDrH
TtuQSjYnUVCXGdaJfkJ0jIiAcPzoC/swdI4BuLExTC9+TeCgsHeG9u36ILHM2Ir3lqHnM4/8blLE
A1tjBuKTnCYDqAAc4daj+i41Oq/E5S5qLf1MazInp5rCmMZjtdG8J/hS4EMT0qiajFwguyvohWjl
1TTnDfeKUJ/YMG7Cge5EzvS11d+d2qbswd4NV/lBpvUZMX229OlUCr96NVR3zQyNPC5LbTLVPZV6
AItXJnTGA9hUqODZbxAGuvBDcvHUyLgjcaOdY88pubUB8M9+IiChtrGtZRl7JJnX+ooIjoPlGeQo
ggE1LASXWTY+Q7F5D8K6YWpcfiXTy2TCenNRh+pxxOzePHt1dMZ2XhyLWIFPPsJQ1kXnv6uh9Va0
q2BtgKwsKchFYP4UGXpqXbwmvXONLvMZS/4VbMBwmRsQZnX0d2qyk/XMPFCVvArQh9CaIu0kAp0U
T0W0Gz8EYWNB9pgW7ZvRFsyF1HhrJxqBS3gGBZ1ETBKs3TaDsBrAkFG0NFibfhVyTCybskUdl7xD
o0f/UyGEwWaxrwYsWNi0iG1njxjp1Owufh9ZHq1q0+SEh6BGUes+gDczj5DFkK+somUh0Og4ZNlL
D1xtZfhkxsqGdoSU+XPlGNbSUeMqA1+4ApE3rUSj05AhDQfO3bAGePAkEvOuG+bm9HMnmPrWMUFX
EkFEbH6VWgol3vyUtUWXo0HlrhOQ17o5jpmWco2ER8ALCGm8OQuYoMwXA5XCkKPrJMflQU/q61oC
DSnGq6ql0SlpWJk9LzgyN77Eeqcrs1kPmqCvSeoFcyvSMwiwstyQfWs47ImTiPiPFKkgN6Mm1clR
YMkTY98wVXeli3koKwm3oLFlufu6Fu8yJrp6sG9BmeUrW892keES7RkotWp7UuiE1x8Uk/VQzBgB
zrrr1krQtYM8WwmN2Q3ivhF9QzGsAkv79GoGfEE3bC3C+OyxR6Pkwh8dmkfbmMCe5Pa2tM2tM/Wn
NCrOxQALy8gQokfIQ8Y6e40dDjOtfPH1Mjl0yzDyFk5V36MBfoRm9zTOEBS7kY/AQD7LQTybJboa
WsM5iAURDifwfy5JCfBWkLIaQpzKChlNKZmklgxlhC0J10OhEottH4OdiFGqvTK1f/PD7FFU7dUg
iC7SewSu2U7a2Ws6cEwkSm7MltrA6q6iCRER1Oq13tDUSivzNgaubjV8P8llc7Idu27UhxmzvrgX
SOzLkcRG521Uw1somQm6GZJQj0Q4FTPxzdPP3o3PVj28AmT9ThjSdqEFKDnet3b+yHyViZxe3le4
SttYYzqeGvywIiJvEaSUU9ytQSe1ACGmre2H79KT+7DFlkN3c114OdIP5X5LW05kUTE4bxUShsJm
/KQjt9AISKwLvVgFs0dIFXcp+XkLA2HEGlPUdgCI9JpL8p5qxprlwJgek1q41Ea7JGmDc7NmkqXc
sl8OZv6Va+5mHXVdBQXxM+lROZ96jvFI719aXtRer57JwQO7NGZPfqMdWfke4iYAHN+6fPThtUHC
eumYW5X0u6EMNnIHn3gj+VhYJJBKxFiuFj1jwrdoZDDYutV17M3qBUWOnBzFavCvSHd9yFqwmQyF
MKnw7SVy/DvLwNmmPbyjoXlGFXJl+uq29bKl2/Z3lQrfnBwxQUv4yDLps1fX99EfYPZcyommlmXT
G544NmbSFCnqlA2NQQK6GgBk6Fd8Jbd2O057yHhBmV/jDUBtgxkIzwxfl/ZZKNpyU0bejQzLmyyh
QYLLh0/TRs9p5dAZRfZdzcaVXGU90uv2HNOI3zURUxUEPS6uBTwG6M6LsDsi3YrA6ARv2GBWLLmE
ZuX1xpXdyWr8kyJRZ1UHaOmzGM8Xo3WLGE4m9895ijqVaGxtYU0ksHQWHzJxxEvXxUGQo7Jatabr
LyQedvosTFbzB/TURLCliJnQUC8c2cT3qlurQKhHTnBUknf+lz607RWw2CWMDWfnBepRs0d2c377
huZ3MY5ajF22fWukvwk7j6lGPPJXJHMkg8IuA4xVliDudY0vD0VYjSawDhmfMetDkJqnAC86b++B
S3Yp6ivO4G1XoQOnNoZ3ha8TPk0SkzlVbruwvxn8hMOlju8Nlp+VbPmuBUHKmLC+Il/1x5Ux7XGD
cXlqnQPpXSM4+TAGVClTIym9MQkFsbdh3HtqQyCYFIshTTay168pQRZJ45zMOH2i1n7yhFUtHbgd
yHSHT7pSDFs8Umo9n1ONGFcACd9Dkm0TV9xpYUJ7XNRIt0ldrHo4+PRunS5n2iSIDbaJY18KgqmS
MP4hjNJWR6c0mgVzd21hDP3ZKfu1YYJSHnONc6vLPli0t9hQGfZq6a1Fb5yZ6wctsWLLmO2mJi2V
gpakHHS5FoDFleEVZxREH+yU66WT1sheDSb+LgeN9mMG5ntcpvtAMB2MI3Ws7Ou80iEzRYiJs5xC
dHIARsnUW/qYcpLJOTWt/5hr7TejHcu3r+IhWCN5J3kAgSVWo7Xqwhk4ZyMiqV+HJjm0xXQ/WTRn
uuqttjXUqj6iMYgt58pGMjpUwdkDZ7+o9ZC6E1M+WlkM4B5aDh2EAOIUxivTDnL6Ii6c96TNiXTs
R3BdwtzY1vho6piXEr6BEZ8wifbhLDn7dhCUrDLwLewRI0OgBCFobAC5K8+Zy7c0z/t6nRt8TnZv
X4dDfgK3jTNOeCblmDzJ1HnWYAzY2MiQq5LnJ4+asRH6wBiAfFm7hOZusx1jkSoxBnr4QMcnb/bu
9gHk6pSFTbOOEJheu8j6MIU2bgKze4Diux4Veb1jmAFJbKgIHZ+jv9RGf01hAqUvSimoiLqKkfSV
qfVjMa5YiKH9Zqh9WTchzDvmcjT1uxh1PYl27ir1md1rPkeJ65jvjud9x8yXsAqWe8vsd91o+kwe
jPva8ZFOGT6iYmhf5Pw68x3WcQzoFAHWbvBSBuPmuDQQRboGuQIEVVZLw0fCg7gDnFi9J2XxqCFQ
rEtEfzKrzklWnCJdHLoGVFI552oqkg0xD9cLkc2Wv2QFPHa6phXwUtlfI5KkKp8SwFWIySzZ3rlF
/+rK/jPO1W5iqC1M4w19J8Q+UryXBGgSAdVg65t6BgIcPJX9QGzbXcswdDEm+anDsaQxoyRt0H9N
HPQn6J8eA3Xf2qTF+WzdoZqCbtVhnDJUOmWOfWUbTD7TUK3FNGDU0N2bil1HB1iC4Az91rf7s9lp
Z90nkzyMxnscbt0KtMFdTrZJ1yUBQMnpxfPvPXrtiExyF+bcbFhQCQU2BaZw8SUlZrkae+eAbGxB
uuxWuRH6IVzP2bnGAXrQQdpxTC6bKrLWQ2KwE+sQvOE3ICbEFHSeDzLEdGlIfH5hPK39Fu9p4a77
Wn/RsuwAD9TcBsO4LYdgU3YZppfabZFUqc+ohqLpWHvqCzzhFBhzHAFVJbuv/kZP91TSzl6blSdd
7KOQ6YhplYQVZD5AVMt/KWoLDZ6XfI1u9BKpaA1dlNSDjrSpxDcRXY3Ppf0/lJ3HkutYlmV/pSzm
yIIWZZU1gKBWLunuE5hLaK3x9b3AFxYvKru6rdsHNGonQeDi3nP2XjtKPZ/EejAkdt7DU2twtegx
rT21e0lyOuw+3U7Xj/nVLL1GC2ORTVyThmUZG54WL+IrPXkaxyWDrEDQWoK/c3q9dSyzKYHrdTki
IWunFl+lbwR2EpanNghXSqJFmF7HfZnIH4AgyA6LOxZt6JGr9jMapqcEFRvEUssieHA5iQjQqxQC
5fBmNqd8WlnweCfyI9B6ttDFkoBWaOGDmPI9Ne1LO8Zk56Y+tZAo+ir89CAaaJpYgmks67WSIOlm
E45Fa5vMs+26kL8GBVNH+gR+N18jfHszULMYM5i3ycq2iVJ+FfSAVkaRfsUpVt+hH1aVHJ7mAKFq
xcXC5bdHcT7XobUxQK52bxyKgPzz90j2V7LW/4BkOfkWPi+i7I+SUXtZbzxb0rifagElR8UqviCu
oK9VdGV0/wy6V4klr4WlFB6W0yFFdOmlUd6tIgSMOs1mYneGZ45R1CBSichlIBO9JlWD15F32QUu
zLGtlIpPeFAFN6L796zKaEeGyr9rwy9rvFamckU/82hkHbNNqCsaOgun8f3IRtSBIgktpcFqgQkv
xyaa3aJaV7W+Ul5FsiMqSXkes05gg9b3BRuPoqByJ6TJ5Laq8tLD/ZACsI0zWi1+GSs4YCF4DGZ9
Iy26NzUIG6bCRE0gGDFZw2JSxN/VkX7YFrgeezL/wuCu/Gbg9SFbDpVyGMP+LlVZqek1lOt4ANam
ii8hAF97kouTlg6PIzqFFcj6SwyyULHQkZn0ZFXasC6LwMOAzXuclAfpHSn1u4FzuRHZMRPt2Qj1
B1mHKBtEx9Ca10mLBYX8hKbmaAmwTpvjplHEl67VPgQDSQjfa4upaoUbl2JMzPkfIDe4d7nfVt0p
qfRjwwBgqcRn1K306i+LV1MIDnONVkMqDomsE9vaN59lNS5agee0q9AyhMi1BoA6okjyduaztzCL
6fLC2swibiqNDnLhtx+52t+VYTfDB9BY03QPRqruEVmQsSdgYgmQ2pt0LPlgAhHWWfzNBECiKSO3
hMIWn2EWbmIt2dV4i8VE+wrNmjpVXZeumkrBaozW8lSeEj0ZnbpKt2U/4icRwUgW2nsiNbtaphNr
aYRZJPhv41b5CP38ro40j4+w78KzAQ2hmYdDLkC/SXSkGxH4i0G591sBd4b/M+fCo7x41nDsPArJ
W4/GQZtlMPJiyZxLRtuZla7SSp9G125lK3qAiBNsizz5av1lY4fp2yT1VzDCDGEKTuOm4DtHw2lK
hmMRRw9YKN6ZQryLi8zZKPqVVk5vXRkMtilyIhcyKwFXSGLPLBvIm7tbpXJcjwyZrjJRmhUjeYdq
nWpC+EasTrT0VA9ZGuxRQd9n5qDahii8zsFwECvyRq38KDOEA0VZt0WBxGCQUdW0XjREL1Faq85P
pZWfmpJ++GVJWIFc3GVCZSNhY3DRccf4mD8ghs354PnYXnUqemkilXslzR4QQ9q5gYYkR/0yDViY
Qsm/xjGqWK2D/AIBcB/N5KKKJWJ6oQjWepUDYnbaeSRN04iS1RwYe6IV33W1ekM6fu4z3/Qi9lOO
kCtuB8MTOtfKiyMpy8FarmPHGEgOMITcUeL5JPjEsaX9vK40xdM6SD+c8gRPSx1T5uhCRdlvtB6F
+aKnHk0sdsuXKhXrfjQo3oBpYlXOjI69OD8q6TMEGTdMi0sdti9hj/Z12QXnqZLtnOnRKtDZUajl
n7D7EVc7v/hGe6Jye/YbX2SVAE4/rSRPi8t9qmYPbSi/ZqNO/kQbMq0dyrVJHlyotpwY8+gB9QLn
YZGiDMXjcsNq7AHI7kvZxp+sfh8Hs223Bn4QJZ8XnHr6opWHuvRfmR502zBkiuJTqD8IpurV6KgI
aNQSUEzyphZUynoxxLpYroJDNgmHwiiFE2vN65hR2507Y1WXJBKitFjiphDiYKihMq6mySavCasW
aBDwBjCshE/WvfbU9Y9q5JubcRZOJatyQpsSiphkv/bRwKKRODtlagSnjBHdlzCGpyaTSFdHy1wR
BksnwmChZobiOvOl9TRZ1VYTTOT4k2U6OMCye2Fq0NRA5ljfbv66j/DdmONyCdIwUlLf6ryUOVe1
Gsv4rFinIYEN+fhiqtGRxk+30g08VRVBq4WRkU9tGm86dWQJA7VtKJ2w4fusZomJaqf6VPokIqQa
/XlO62bdM0OvB85hfU0BMmofyrF471oQUJHO2WcmuEiVemtt+D+GQZ7FlNIaqqgbz03VI5dERdDg
TRG6qcXCxNReH6Rv3MAcNMywM9//UGIVbI5OCR2qkmphkSfygO+kMyyZ0PqGZcoWCog2zY3hG5+h
JWN+Ue14YhD2O3+rzNFBVKlYtZZ8tZJThxQBj/CxWv5dtHRgFF0ily58Gyzz2VQhYpj5hvw9ZOpT
fJhF/T4rz2UMhgFlDRHHONwxMm3rUqWkaZzxMNq1YX7VIwhiNYDkpaV3xOotUMaMsuFY71Uwybgg
FI4IKyc3V2x3XY/usQoIvy0mJGsI3TislW3eq98WQUorEX4KOvEqCamE6n5nS0bZsGcphi1PGO9A
SJ3ruH+BRMx0aIyxNSrZzxDNzbFN2nVAeVvUWCkrgcUJFvKwhavKs0LxJZqMoxX8oIKK92K9eBFY
cJaRmTM8xg/Z8Owr2FJ6kzVaGCCPJQ3YHtsClXCBMsOKWTsbyPJgyKzjSJSuicVonbRA6hJKLNCg
tLVEDERH9UXv1RNr7EfSIK5NZqaeAIjX7SUQFIEAK8yU19EihYtRZPIjBizaxY1K5ZAiFTpNyp4Y
f+eUXgmW5lKodrOgn0YtSdYog3iVvFfoha1EU3+fMSRmA6VKv6e50ge8qlkYb+3IGk5QICzlqekk
ui55/tw/SmnBRFWpcBZD+rEVClZa+ZXE1aW28mGTTou7KMUzIqvbNmuJcwxoTDUzxSfDSN47inyc
bQoBsykVs7QIt0HcLxNo+VXT8b9SrQzWPLu+iBmapUFG3ra0nvy3igoLxiWBuWt7wDiAaRBDZZBC
02MycueDeQEyR7GzEwVr3Z96UoecMusImci1mjk/bQ+9H8xtV1Hxi+ZuoF/GDmMpAfmBIekeTO/s
sU66u4p8e7fRGn6aoSBoLj4GGlwFwN+HMUWOPFDWZC5VbuMeCw2rqXVYqWAHSOg8trTdcZQyiBmy
gccmOuaqeLZKVVmrYlet+olUhyrGoJHkXrgE7c0BJ4cgUJv9QL09MbE0xMn4rOf4QMX2ia4Zv38+
A5ujIutH5B+lBWV11q0ZxledFOR+lYtK7QxVHh1ag/5pVS+Z2soo7Gv2YhhgwAJb5J4sIF6Ia/dy
bZl/Fq22n/utljCSphFgbBj/GzxnMUNYMe3UZukJ1aJgd1KGb8tIaua1qWYvmG7S5tgthEGV9/Qb
s5YDjWWWrj1nKbYxQ8p9h7iIXIYSoQ0lvlkO0aYk60z3z+nIv0gmDmElrcnmVFUFFV11wF97bXW2
LdFaOpS9BA0Nh72bjc+1zjeuNP6lnGAwGwP4yA0tGd3sr5qlEYuC4dukKLkPijuREgp7FI1ufhUv
TBoojyARPJ//LZXTSqkYQqVllmXQ6/F0sgecOOg3Kgt3WxQywZM7NV/TLIapnK8sZJhh2PP/qndR
V9v7jKi2Pp6u4BgOZW/0UBPiAj0l1gqyorDBAxAYo5knCT9qRhSSpgUfpUKsm2GSwUEPlcKhJVs1
AAvK5nr5Jbcpm2iKL/3i1DV98zkNe3ODT6n3AvLL7BYNqitX1abL93XOnqz5uKY4kCCzlEd1IgSq
GHMyEmScnUwrNPY5tZS+CCF7F+Wffpy/ury6swgG0LTqMjdkvjcRxvLGf0e7x6tVWcfQ/ehDlnLH
kiEzZcajC0N/Gugx6/in4rD3mlB4tWpyzTupFh3GOyQFqmAQwWB+hgm5zCFtL6D0zHRY56j2xIyV
de1aLhgrs3FKXE7b21jxp52OFceOWPqoecdkNijGFWl467SMHlohFVe1eZFVgYmhOD33I4CqRqQq
PNZPbU9HRB/w3QV5AwaIMEl9TGc+fXAMm/YVEnnTgAvvo4vJap9FMGfFvh+vqsxyoMOvZoeWwJx9
UxdaeA4AaAuFQtuAucrQoOct+lfgEWi6/WPSESytdl+DSUG/jCnB94Hw2FIUIAbLsgM51yl+KE/k
alBtTdvMQwvyLrB0r0NjghwWqdssju8IvV3Y9NBtjLkknM+ifi31rPmgxlH8L/NvURk+2l5kxqIP
G4mxZ53kBazP9ANHuc9rMZcIJitj2ajv+UYxexW+orrU0nWogPGE9p0I8SYTYQvVvnKpGiveFeiS
HaWCj4QXcCpJEMHJC5Uer03YDsOpxJql1ghZRtBZYfc+TcWZM2zMLJhIxLKIYKLm6EDK1RQXDQmk
rDuwYJUXcS6/4gYtSBvGD7Jo+U5YUXoNCw1CX0XhBANdd851J8qET2rtwxtx8XRfkbEL6qlvaLPN
Y/5pGPBBDZWlUd2cqsWZE0vivA6g2p2j5UKj+pYJFqTw5RY+lc9eo/KwpABwKjAfAReMmwyBuJ0g
gaBAlKxMwYIsWPeTW1aMw34pPcZdFLMfiNemDAdXkmXDCZSNqeMZU2frStAEUJmamnbRZINX+yxk
smFmLmTXY1Ftq7F57I1yXssYkLwemNKYqAG9Y7pzsECqNQcPLmITi1Jr4v2V6MQxhWOM1VHZs/JK
Ck+pm+7Ul+Z9mrNB8xm/ainVp9ZqiVGLQFLyegTwQkt7oxric+1PFPkpM+Io/Bg6CSapQVs+7qRn
Ra8M1B1vZZX763AJ+ixAl9XGOaMjRiikipwY5bxfCqueFquUCo1bAC2LMW35eo81nHTouhvBiVfA
w/wTULJjoLNWYVmGDraEFysA3i8k9NBWSR5aNH4z5AJjM8yLpNR3VZdQhtEhcUz0P1XOS0HashLA
m+n3l9jHNR5pSu+2eUZUZQr+rZLMH0Pr8R62z2OL0kwlRNAxJhS2zcT4rMxf6kg0mAKdNf4xdHbQ
OUs/K2DtFD9b5n4Cqv98CsinLp/qBDFFy84lN49j0uytGoUPPk0PnfmTlMA1IBj3U+1rfPKKBFrO
khWikgyyk0s7pf/i9YG+tZD87Mp4fJJmLHwBQSNaWrABDPULbsC6I90Ap0gK5tyM3SFOHyFE0Dc1
cPIjI0dON517he6Bpvqv4QUFCqOK4w+z18mtK/T1EfBYukaWsZ16/1w2NIgNahGJRNgENb2Y4X+6
Zrn2Xc/jUQVvwCyV7JFwjyE5t9k7BQRBzSpR8Wkly+yMPspZj0Ms3UmDYbNXNpXWbiWISV02PgjT
LB07tEByqXEaiDZwKTQm78q3nCjgjGFFCEU7U+dKOBmw3WSyhStET7UZ7lt6adTc3mW1bQ/oPxnt
TXLG29ZyGzjKlrrA56O7lJBnJ2CsLwhgVqWt3qecygEke6lUkgkbYa0bsSvJwnegde+Jmny0EJXZ
++X1UPG7qNHgwMRJVvrcgKulCBnHmScIMR00BT+fXIAEUXGxUWGgY6uxmXs0ywifGGF3cRs/8fvf
Gx81fkk3oF5AmZaif2OJ+A5ZVmnB99iM941sfJdpezWn5oEuBBTSWCB622jpO+Muq3yWA6q0qHfo
owp4rnUVvJEYWqZN4lzFkp+MHWRHyr6spA/JH8As5ejElm5W3pLZwEoNWFhebvtR3/dEX5HCanAE
5aj3MgZuXxdelC76qWWc2LCsRwIxkLX5uOfr79xorkTpUo3Oi3Olkv7FmZMxnbxPa5Op/XEEKIF3
dqB54nVmhKROJCMwYKJalUbqaYvNhcHni0wzGpqmF87WcUSS5uaS+plmwR1m4XAHQ2g3avPNUH4s
AYQxcc8OOqDAJCfguJ000UM2RwIlhZ8uJyhwGIND05bVKmiqe3xgnqiRIlMm6q5mURq0FcG4HeiB
zKoIGg8wksXfIcQ1TAvtVskFvjc4RVWnisP0lkWYHpAZPmCBCK09lQ1nbEibN7WI3GsjfwzL+qKQ
/zICdeBjRO6Aj9Y1qZY7NTU/HWCuXdEud6IJhp6hJIdYr+4CWLe2PJZ0rEaaGCOBLyin1uQPASgp
z+0sSlCb+xWuCfBqCZOystkUOaiPjppwlEPeaQlcN8P5GMGvdsh5yT2xbHeBGW8JbEWojuJIAsDo
wa+5RiwW0xG/S98wBWgDOHBM+gFAfAU09KoYsIIVCJErTPK73lZnVWw3GbGqXisx301b3CHMqwWC
CQtY28OlDZSPUt0HCqPmGA0G7bAfC41DoWoQK3vr25jad4pfamU+00FZj3lAryTZKyxKw4BpxBjI
ZyMezwT7nqOBuOFO2pZBmq0kygN6pl9GGTMc5al6XVbiDq4MaLNavjYjvJuKgqmWgVlp+9ixcv2U
z8qDr8T3KmPKyjS6dVLPa6skD5AzuWrGTlfQICOFxItjqpFY4GIsEnI1Ki4ySm6ZAZOdEl3MksUt
ttk2KkBVE19vtC2zEoqNVj4iARDSgzrWX37cfyUNvQqCn6TqPq26joNmwgpTvKC7/4pG7bvrC49w
M1cR03ItCiP9MoLMpIpVux5+UJKlYY+BjOKZcFaK+THUjOfYGDciqaCYMitXaOVDRJwTeFk0Oh0n
RK3Ba3v4QUvtVWLJCaOpnd5SV1rFGVYcPpCsX9LkQ1UWwEGypah7hyVM5vcrrrNvuTXoA6xO0pNV
1KiRrNewQ9pOp/MggEmwEdp1CGfHg5aZD3itKHBn5pNY94fOL85//Nu//9d//vvn+B/Bd3EpUlLa
8+a//pPbn0U51VEQtv9y87/W38XpPftubq/661m/3uSvm7zozzd139v3/3bDy9sIjE/3XU/3302X
trd/x79fnvn/+uC/fd/e5XEqv//5xztysdyNiHKJPtv/Fj0AElK/fcNfX3D5D3++cvkK//zjqX0P
/4cX/JlVIInWP0RN/J1WoP7xb8N30/7zD0GS1H+IuiizvhOJJRBV46+sAlX+hyjJum7qNOckS1IJ
GGhYl4b//EMx/iHyp4iaZGjgLGXt/yerQNZM5Y//llUgmhTPFFFBTLMEFegKX7b8/J1VUBDFGhaT
OR11CalLmuAhpzVtlru/XdWNjmVrHxHt++vqvz5BTddU6IxuNTSIw53CmC9RuEj3rKJdE9vqsCyw
nvuCcldXqKiFq4jFpnAJDQDDdWce6loYdjCDTE+Q5p+xEKJLPs1LMPJE0OqYxKuiFnRHAM/GWSWA
YVjLmBeM4JThg9ph834NhfkFXjO6TTJZN6WKSDgZxrWcUbbImFAxC5CadVrpiZsBubWbaICucvsm
YAQ5ld2uCpDa54fbVRWmQL8352JwWSBRbhRKZre3hyLCmf/cFH97m9tDf9tKt2fd7hRh/ETNLK0J
MehFz1hiFyVaTP3L7SqO/HSlquGjtjxwu+t2kQQkM5IkXf6P96lDi6/m9sQUX9CfV1WhB0hze+Xt
odvLf9+83ff73+S3F95u/29X/+///fcHvF0LolLbTlE9btuhLnfizSG0XCM8Fa/QXxe3B5pE/PO+
388LtJLx+PbE3y/5/fDtJbebYBpDWjugxv+nJ0uaTiP09sjf3vHXvbeXa8wTUSQsny8CojBX4a8P
+y+f6ff/+/3Zf3+u233hslPAuKS28tf3KQGBQL5bbiNhJoK7ZLFQTssyOb9dRottaECTi2tnuYrz
Pd+hKSOFsy7Wt7t+PZG6Jf6iv57y6z1uz/71pOXh3zf/9nByswTRnWGZdLt6e9a/vN3t5v/54du/
+NunDFo/oOwQUbChfV/Z8WI4SpYPd3tmFQgwh6xBKF1apWAAb7eLxZd3e9Lt6bebsxDGu+H+du/t
jt/vNOstb3K7TYwOLqu/Lm5PzG9urN+vMQV6aF0ms8gNOY8uZeKWPDk8O7+vQjMklRA9zO72+Jjj
OC01JtvDYhbDma64fWeo7iAIvZuod5mmadsbOdJfGJJ51BzoXgjMBYRpAyLNKeec86YZ+dnu11WU
fOQ3szUpKy+Rrb+u3u4NW2OvxiQK327dLm4vvD3v982/veXtztvDtyf+ft3tPl9ewP9xHq6qYEZU
Q6ruRz9VwJX9ej8v0eJinrKO1wwaIGn7Zi6D+O1CaUYGddJLuKSjUu4kpIbQbmrCF7tx2N3i6VXD
1zc54bWUNk+zWj0WWkrRrv/LM6lrhzprpi1I32yHdQjH2XLt98XtPkh4pVuAm6CHyfaYazpyrNOg
cAi1clXjilBQQ9I3YV0p6yAcRiLSuUjpxayiWXqMfsVuByS+owBjzardUelj6rqkI7dRrZAUUEXu
7WZGYiKyR0ppfYewa0zIOpaHlnmTKZF708dA4KIlmVXGs2jUlUVlpoO7VA1bqXtmhf+umCS5Zw3a
Q5QZzKuaOnHABXCGEBV/NUrzg0/RFrWyuEHj1+wsET6zJhh/XmvMWqXk3DnKMkabEcQJTW+Q0lEy
+hWrS9EYAcgtYff3nVEvnpUhnAmL5gi6XYRL+Njvm7dr9YTwTcmWehMH0u0iQSuxNnJpC1dioiWm
i+JOCM6V2AprvdZLVygHDoEpa6gqBk3jCGBh8rq7yFY//NoRleWX+7373a7d7qvSGt9vr0IwMURq
ikW6hvDSkCAPRFWDNfInWfV2+/bIL9zqZNXTxlRSF1XFuIPPuvzCSsmABz3Vi263Q6Sau7Hy+VUG
uUcUbbSq1/hLhjTFJBtqtEDjalbH3a+rbbUBdCxvw3le+UOtkrRnIpYvUQSzjLQJv7bw4Uvmrwt8
V+owcULuYjhkdYN2SyGnjd5WTTt5iasbZ1hDpEgKtKwJPuBAHqmNMaPZSNMdeM3pAeO3Aqv3YXwj
tpjQBZOgy9yZn9ON8MOKIFBAezmI/tgVk6+INegFQXsZvFDSLEdkbJupe/E+FcJYqbg2GxnvRej1
o+x4Bp4sufG0gJRfY8NaMZpPgXiRJq9Svzr/vc+Wt47hJyAGI5NwdNtnqNq14Inhe6YcOrhV6M3G
fWdu0oCkSReYn168gN/K5m/kDTFtuTKkJbrSgi0Nz8XsD7whcXqTZaT6hG1H1chE2PfB1fjWl1Tb
JxAXRUcrfFPHxwLINNSy9EAFChVmNu1VQEHhEeZBKW5MdKhwLHqHCEF4dTOAgFJZN2xOWUCFqNoq
H4uOMhUQaysg9Zod4WeEbG3Adh26l3p0ARXyjn55Rk6c5ZiDHKE7TOY94rihu2aogLvgUrZfuFfq
nbk30FSDMkVMG2G1pcvp5uk2FDQ0cRu8yOAZg+TewO2lOr54Cvqdbm6azKHhrrwPwUwbbS12xEls
5eSQNdu+cgoRuoyDAi9k+yogguhi2yB7KAEgO7GoKNotEi9HfKmfTWE30oX9iVHlMV87S8escYV0
42ueTkITai0ib2anf473o+UN5yBypaf2GLlk7ARgJlADKlRzt5O+HZV1GVJAt7X6G+zUnNLeOZqJ
I0UbBPf6fDDlj3hmHskwuUDiDqJ1Vwhuoa9NOInzrjYuSbePSa6ZOS4Ue6RaFSc/RfCsNseA/WhP
mAvbm7WoGKzJV6d3IPygoTc0lzFMYDcdwx0x8AGcGH7Afj0T4/QDIllFMYS6YnSx3pvtTvop6rs8
2SJrUFDBVw7bScA8CdSJvZNGYGVuY8GDdAq1FFYdb9a+kS6lUdQbV0UOhspBCaORrRmjPvFAEQzA
r8w9xQRpdMVDea8JwCXATu1mWr2h22yRnPpUImHNFft09gbw7e0BnQguIYgoYBVs9TAnk+2Nb+NT
SLL8RrK8VLtr5e0QguPrD6htIKJjNIwRy6I+TpGFbId5r7PY/o7fqD/q8Isoq8kioV/3Q3YwaBI9
IqZThVc0LJFxjl4QeSszmLudpDMDd7JXSyF69uAHmEYv5ZJKEd0TQwoFG/OUeCHCQYxIJg7xNa/U
jgaIg51nwH4TuDgnqKjXyY7rEiQA4CMAroRDXH+02ToJKMhLj515pltd0+mwbEgp+heiFesJbprm
KSfwLICMFy2hRYACM0ivJDj0FU2JbuDUxg2xWupGtVO8YM4A0dCh4yVQuHJ5lwZVJ9a41GWbn9iZ
afeflD2OqE2BwrJd4fqliAAyA4woSavOaDh8kgjBeuH17RMLJ7r+5b570ZSXqttQqGs33b385Ste
Um/4aJC4SmrhoJrqcs1n8kHoZAdZsXVkBk7wVF4p2KoR3JZ9uhch7UBzkR9opbYEWzIUS8OhHw66
uAo/uug0Wy42FeE95eeqWtGehHUTnahGoQQjDTt6yq/ZkQjJs/ooeO18H0ZwuancvCnKOUR9VXS2
jnaKfOnY7au1kh6l8SCox9rfBxXdCRKaVpVJKXQPxhoB2Uir+y6in6Bu8PphtZjwslysK3Us67N4
RlqFCnuDPOiBXIRS3QZ38z5R7Zla39XC2TSt8e4MiYc0mwIUQMf4RYTLM3sRiK3e2jQp5zp084j4
3WQRBtrUusJDKTxqhKjMj+pMLetuYFHavFvioYUNQnwHUfQaPzI1VmyQq4DwDJSgxcNjFz5O8840
qW62ToSaPyVdAjP0Awnyw/RKsjwaFuA74TVrCApuj3KASw1aHDdEWGqOSOnevAe2n8JM9w/6uOkZ
WaJdCTS8eh/KgyQAIV+zhUDE1aYNEyACnkzJL7SJ0LLwinJdsvsvaG2xfQ5fInXPuyd7FjShgj8L
VaAdPupOtR7uC8iHMoHqwPlhoRK3sU5dRLn0yNsPybCLdVivSVV5FFH6OPoOlaAdrwy0Me6nFjvl
FSeDfkk86MZ3CkK3Vezm++mi157y5m9aVPqIXTz2NMPDYil+0QiNnwOg0o74YJyG2OOTSw4HQ3iF
puwj7cYf8KRezK9yQ2/o+F1f0blqpxiBfwBExqGLKLDHckPwBAcS133jjo6/yRy2qR06kh2utPtP
+7v0uk84jO42FG35opzyjXyZGBSYADxh6OKIya/xVVRs+v71VbvHtEBtPlNpQns+Njd8Fl6YHnnq
UKyafquD11krFJovvoHI5SmldxavqRFrPuZegortYHRCl3gTo3BBkJKzvkVVhdozhLr01qzLc+SN
BL6J66C5Z7m0VNJnJ6hXkxftVLd38JTJVGJxSeSneacYuI3cD7TYDvQ1md7OSrpuVawCb0iulQPp
IRsDSP1J+BSfJXhSGDTfAw4DxBl32ia7E5+CXXLE24kOhhQGPz7R5SyeinXMp1pHd+YrnQkek7A8
oS515g+DT+2hrMYBFxZb+EwBIEymbSQIsG1pZN6haKDzQd6NdhU5wigTsXp6kh5lsJoP8jMqcTdf
9RcNvbDdX5K97ii0cexVR0YTG83RDsqhOfWXeuuv32DNzYf5UJ2UFVCzYIPG7IDx+8jhjSMvwQt2
GEnSeWx9zhk2aisyoPIHnlHYAAxO80Fbha/tViPi/H3yzJ2/e2vex0N2Gl1Sd8w1s4+DvMsPWNLn
FQV9J3EEL3XRaNudHR99hzq4izrwmK6sFUiyS7vVTad8TE7lo/AS3Y9u9x4/ElXwSAPjp3oevHKr
2SWAdbt9Da5oiPGYP4KbRoCtxS6XWWvXrrTirHFlJGPXYQtj+k0xLaP7oIC+jOHDZb6vD2SElNvk
JGw01zhoj6WL3NvJ19Yld6KV8Up0uNC64REDwPzaObIDINthhILhiQb7VVA2aLg4ubySE+6sgzWT
km26Z3d4jh/bw/CTnMx1f6jeU2Y9VL5exJ+X7BTdT57/E77mX0Bm2BKMMdoedPER+8JC4n3IH7pj
Ljur7k18iu7Aa0FDZrfioIrsR/E7p9HoiKMzPS2x4faj9dG9wfVVPYL/7rKN+a4+1a+4E7D3M2d5
r1/jT9UZTlAhx4dkn+zlJ93pL9Ud8aYe/VdbXMtHLp3ZFfgHHyVy/jW+bSeHpGJrB2OjO9DiX5ad
biNcaU0yvHVUK8AgvYE76I4IK7lztLM7aZOfOSXuqm/21eIJo8J23ser5mneB4wx7bVIvOLI2Sn5
vu337TU+h7ijObtwFLnjPuP3it2WRCMdObBDUEaJ8hTKP2vSb+JX2iuPcTBFnatLe5M1CpsGLCwn
LDaTYKMbHz/mj/hB8J04oRtrQwGURFud1hotYwRIT8KHeGRc1h1tNW5p/HK0XPRdsBm3Iz/IdBq/
6lfcOaRMrdjfc6SxjvKJ/n5yimfhTGDMKtgUnJFiaYPiTnwelBd0ddtgG21Hj3NxD2bSU3bCUUGp
GnnGffaNw1Br3ND6StCLBnYmc8ocL8kVOq5urcK76V5cG+f50JG4eKzBYsG1SzhWxFdar16/8S/f
0d3ApoaCDbkBnQpT5V18ju7m63gbAG+jBKIQBhUobM1T8R3Q6CZiwtY+Ol6IyhoIOOMHp8GP4agz
EDy329wdtxJLtff2XO2sjwyhGZq7e2Th5jvX6tfwRTvQtB+XTz0fgthp7vsWqQTdKbt/MK7iU31G
KUD2bHa3zA/epI/qjY9IqwgTVPXdT4f5ygmx/5j5GdF+5MtgzMDGFIF4H4alyYOFgPFyN3kfSLAQ
0djjvXJCaWvTRHFCJ/DqM2Mpp8m3OTsO0xof3JkhLz0PR7ZrshEdcln3HXqMs7wLOUKZAjnSm7jF
16ofLM/ccuCrQDYd1PtuvhkZbvS1dRbX4qnAjetqj8G1XhGCSr0KFxMHb7D5CN3S05DCc04b7/RD
bxec8OIzn3usPIlBkgSyFauxK1qM4MP4ml9b7J1f0qt2Njl3xyvrlF/Lvb5t92HjWPdyDEbG62KP
U9r/4u7MllsFsij7RVRAAgm8WrNkW5Y8Xr8Q9h2Y5yGBr+8Fri5X3ah66NcORxCarBGSzHP2Xls8
MB2kDsNO+zzsTYbn+qBWcNhOxqO7q3bMUHnm3YO7tq/MKdRvd/70iJ9PAGT33e+ecWKf7emirYx9
vI0fo0tysU84iK/bGkP5q2AXSG4GbS2ee47MC8es/0JtkR/Q+m3SJo42+sv4MX6UD/VTcs3u29uc
URDu6zl8ch6Nc52upoN/hFh57170DWjwH5/xWrtCx+ZwNvfznxygYd5E9Uq+iI/0QbM3cXmjZlP5
TduvtDcc+mZ0kzCFWmGqfXPDO840+kvj37rtlnnxUR6JbdyBBS4PrBcupCzdM81krxXPBBygu0CW
pg7DU3C0Dt6EbXYr3M3k/NbHGVp/SeTIrwih2XlqnwBqBkfJflRzxBZX75U38YmS9KaL437bzZVQ
UuaY8QrHZG3E+mgpu2lzIXIB9Cybr9tIcTFdIakV0Dxw54bCcsmYS1TLpa9qlAuLo1DxhVUIRShr
Licvm6US9X11uRSMyr0Riu7iUoVa3o+rp8cu9Mq1coxHCA7DIaRZWvmK+EUMoQYw+QNWZNxp0anR
3nuKOcYM+Ez7TYXNbo9clc4wRzVyVDhaqMacpNgTvHsW1OR3dRqwAJ43LF0IEpaHoIIYhuymOC6X
EMlhkwUFJAYaDE08V/VxS9FXqBvyKJeLCSkGnAUUw2U6A8wAZYjIpYLpPgdujao0QHwKjO5aTKgz
caGw4J1i+kmjiSLYojYYSSoOxnzTQNzsMQwNmLFj8onEk+qLmAE7zKjLIaBBNQzzpDxbDUl6N5aS
adD8jqlq0RHQY52udRIRb+iXsB6n4l6YJgNupZ2p0e5rfOwMnLwnMzDR5BSvQ08MSpcgFLa9mbbm
zO2R5WI3SEoakQVacSnpLjXepa67XHKWZp2qqlPmB9kuNil/L5tx7t+JmkL5922l1kVY3/Ec5GNP
ScVQc9aPXR/7ebNcXTY6zmBSE1iBLXXQZVNqWiXAZlIXlT6etA7VwlKX/arVilkLL6qIrQolfOmS
HFV9jlYa5srw+K9LdhdQ+5xvWzZ/XV0et/wbsUC0UWB2vBtuQaG7+Z3oDQoSF2+/wwCQAHfTdM4z
rVGcjFaIo1ffp23J5xooUh5HT6+PuN4QsBfI8vwD7ph4LTrIqJVFVbycuzZDQ2dvuZS4iD7yMFnH
0/CAiiBHQk50OrBHFNsnQBDnDjLBFqE2AnVRVkd48yU1UvniCLc7fF1b7vDwVqyjgJr9v924/N/X
9eViP6D0djALTdRcYVRzWqGI3AY19eMGsSS9seXycvOywZrFsT1vvq9+31s1PhXXPt0tD/u+/etZ
zK6up9X3XVLlF7dzWmAmGIN6snVxQej2XYQ8juw6RG5UGQgpGCzJ18sxuPDyNIt8VVyQP4rUrneF
h2j+X/ctl/6m+aH9A8233LVsqoXIZ6GkBx3eC9gYHDHLP1G9bqfVN7sPDxI/799owa/r30zA5Un/
KzLw65HL/d9PurzcctvX03+//NfDBzvICTvsH//6l+UFlVMjWq+paX8/zffj/n5n/3Z9ecG/X+r7
emUjuxMeEM9vjuLXxb8/3b+BFf3lscuT/NsrfV1cbv36gF7HOlMCNvo3HOP//E6WDwPCgR1weYp/
+16/P+dfH+a/v4Pvl5jep9Z6pk33o5mbGjBps+M0cziXzV+3/XX1vz2EHsBCs/uPpzGWptX3w5dL
3y+1PG2xMD2/H/N993+77e+XWZ7ir6f9eoxjTteWftu2mz+fuzRgg3gsdhXOh3Y+kQMvYTPf+9dV
bBc0Fxmf/3mPu3RRl4d/XVweX1BrEq4NLu6/PMXyiGXz/TRfr/L9bv7n//31xv7n0yyP+36l5fm+
bxvmLtj/35Ih25TIfBBF/Q/J0EtUBwj1Pv5DNvT1T/+UDTn2PwzHFqZnSwECRrgIgP4pG3LNf0h0
5Y7lObbt2p7p/ks2ZHr/QGVnGbM+SEqB9uhbNiT/wQuYru5IxxUCbdH/k2zIkvp/yoYsZEOO6TDb
NHkbOiqi/5QNwZ4v0B8Hxr6dqov0cNJZSR5vqEK0EZPXAJARBIedU1V0S5wTq4vE6slyzTBA32Tz
RGucZ1XKGE2SFe6Lnpq5GJgFzrO5oqyTfZ9wboHwDcYbjBOgZDrxz5OB24JIpbXnMdc2yVXqdDBi
sl/7xnB1Ior0nXus9OZRiufJpeXTIOKmmMaamVgKJ7xP/kxT/Vr6A4bUklKpZ9AvDYZ31TxEL7Xd
UMFXJ1hPGg2s8j1ugs9hnjdlNJAY9q+RkLdu0xhrgDQ4ZA7jn4gqpuVI4kybnJme4/Tj3nG9FYQ+
56j0gLWtoCfj5/Jc5I44NoWFeN/p1gmZ8bRiwgHojOUeJotzq3SQywYl6TveSEEjz/84GTiWjH+u
ahgUfNNqPWLliQeKMn0SX2v9JfV+mTY1pKi/iyPvGTco1SkxtMe0AbvKz3eN/L7eBvNMEAQ3H8a+
ybQYr7tNwlCdAZMugEbRS6d/V4QTS1o9R1oqEugZhIhTzfSOEofkusa98xZrKthOcbRrJ99aJRHv
n7ms3AjX/PE14C2Dg5bbQJK6dpt4D+M8ee40sC3T3Jkt8+dy5K15AexwGRrYHK3g1EeDMDCkKlqz
LiS1QeP/mMAUc+AfOlX2tndw7uAr60QRBiJe7Ag1hJx78tFQe4dB7iOcOCs31YN1hgd6jNPftvKe
FJFVKih+Ta72CVWs2CpBVK/uj+5NbW3iFI1AU1IUts1d7ua39TwLFkZOMFjoHl1m+dHU2OtsrPnK
8+RaGIa5TQK4HRo4G3SezECVVRyGEfF7bVGCr1NjVcjssZziZkvQ0ecwCLWJRVwfva6/DWSf7Jx5
37YHS63JCsWsNa/Alk2dQUicNDwVYl6zSYDR65jnJ3aPCNV23liUs0kAs/c4cZg2Q3OrvR+WTkZ6
bWvIsG+srP2ZuO4uaGGAxTUc3sZiEprVeDXzmvQl+Gl/sijuvvaRqAECVED1JxDuV+pkr3Wmk7qQ
bqD9N5uBsG4qzY5+UP6cNY38Ydn4WnpA/6N2dsO8uAmd6pjcaBNc6iHzi7WjSXsVh5qG/B/4glc6
gA74YrSsuouz+jmJ231cD7RdE7vZxL2cjgs91Ichu1GzlKeIiGcp9OZSdxKqVCzvXRnLLbiH+6qy
kTzQ7dLK+MGpamxINpUKBaShDQI0LSZpPsKKNmmbToe28LZtoM9d2e4cxh7Zi8KibVNSYR5VRhlT
IZEmW3rvdBolgcbCWmIBHY5719zW6DUqXC03eEYQcnckfsyUUz+yH1G/KmwqTE1znV/IJGbRrwZt
E6rwww2bbtvwIMMhX7jOknGvIurwv/TEG45i3vgTTFHkUIouj+rmNgLxZPOCynTc+zJw+GppcpE4
kB0GcOjN4IzQN9hRKs1I19Al6Al25ZFsgGDnaDTOtPxDZfiputF4CFQEtqiMqM/kzSeGzog0G2fE
CShs9qXqYqPcX3t9feOW48FnlD9yYsNnGVjdJynEONq1kBzSzNaP4Ln+DC5u38yQv5Vm3gL27EDF
cBxWeKDG0g4eHWxi+wAsyEqOGAnheUd3XuOm94lH2DoLqGEfT860g6egrRos2I8heS1VaJwTr5Hr
cZiMtZCedl42FPc62wGdiWcKdBbl0QnDGW5nFF1iKg+oRmElBDnGi9y/OI2g8D045jZupvkqBLK8
sa5N7d+2qgXpBafogJL7FpQiCSKqk8+yC9NtdF/5U3hIU9HfG1UQUQIt28Pg0ZsdWCrBz7OCC9ph
6nkCtEmt2/WpGIFOuNL2d3afRjuMTdMqNIPp0gFPPhAG8MvIKmLHbB+EolFmT/gHqUHWpfMca3de
SvavYNQ7IN/XN9Ioq11rqJ8yoQCVmC4lwbhPH1mH3b8ToWt/Rr48NHILjkm7VGqKT3WYvQQ+epJw
svYmQeEH15foUuJkvLWiwrgH63IHi/bRdOPg15RFLxaZX5c2CTfKsvuHcgyfXbIhD2JVIhUiPCdu
CVWIOcX5gMFvtcL5zMpU7luIbntcUO5DZ14qIA+0TvTpzTRCiruZdk+we3tWeouOIw+dE6cWTlV6
Ud/1JmRjs5kdGqmAeloYUCbk6BJNwyhQ1Dppbx5QKVWm1q0+xslzZMa7XI/I/YqAWpZSPgpDgEPG
5PXkTy1t06GXDE2Ymvpq/JgKl5eqo/qMqernKJWPPq+0kFo28sTQSYfw74tLmsmyMarxCYxBufu+
aXlwPv/zclvozc+wXF/usSLnV2SIj86cplvDz+ydNd0nwDJeQmqdlvMz6UxaL7nJrMEOqbt7Nm68
TDPvpIW8RysSZPXTHUWx5qxVLoDkNn4NUDPZi8Y4l2rcVqqCFOHEmEokYii81TQKewGa7v9uRJAJ
0GIGDCcjPxddAWVNGmI/lJ0FkxMXR9tqwxUjwyj78ioL5PORGYLfCLp2tVx1uhE0LUd1NSA40uts
69kYo+HxadCVDInLNRv2xIpDWw66y+A0qPdUrO/JOMUyBZ6GhCCSPOoOXBDu6b5wWxQq5tooDAYF
t3kavRHXb0tnQhJcutb7UGwELJxNTq7ItjWBfWLWils7fu/gPMOCy3HTdgq9VACqo7HW4xSuEjsm
tUOHDpv6mrWRz6m2GoZivCXlmdKqZxa09hxJmFL4QnwauMEUzZQILWebx8ZN+Qk7c7jAmKaj2/e/
DODiIU4KoobtvakqezNG1u9K937b6SCQemQ/cRB9GkBP9y3e67UgOWuFn7BF6QgTA5l6PVdVHUJ2
ztQAH/lUbxZuy0MRnVzmbJd8QmZR90dOaoDNDTr8ST/iUr2vRD6++gERrVOFWWisrOyamSRAFMF4
0EiY6fvuBSB0ij6GQHY7LHCNapDeNAWip0YRNrWuiy6IvrwnDoHdtD/ZrCcaXQl+qscwNuF99FtN
odpxnLo42b2CbIYEbSiT4BxFzB+sfozIOSLgQmt2icUXNjIqQk6sf0gysW5wPwebmT7IDjhdcy16
HPrYBU6u+bvubWzinlM18v7aQOKr+fGGWSzqwpzsMW2LcU4BLaFdGrQlva8WXhpJzvuQiKlVxkRq
DSSbyLRJuUT5oZjDB+OteuOjmrJi8yCc4bVXdHecoUCc0Yl63036il90vE9CKCQgESVxcSnAYNmV
F78pXFiRuAqE5p40j7RExtbohwj7g5nJ9J0Qu401Q8O6qCJJzDOjo+swzDVDRUREhXqhrplxNUPX
nA2deZbLR1rL0P+FCpPWQS2zlVWPLFG0LD70cXvJ3cl8aDSTrDaX8JvBZHqje023n2I+sIw0fT3Y
Y7MGZhTua/YmGH3UOq0b7H6/s4Czu0E4qGE1PcBRL3ywgk7tVFq3xFObCkRbZN/hBCk3DkjoTevS
kZjwJVXBXZoD3BiJizIlJcBwxBkPBOwW+Xtxit1815hdhm2g52CW0bbrrMdIoV2sWnGqUWL1nv1U
VDBxsiMNrmQsUphJMn+vIARf7Iyd0mfREZTbVA0tKdhATrrGOHva2ukoqqM4RrUJVD9ETTgGd4Lm
Qgafif4mvblm9p2TAzqftTk1cn4Dp8heRX7vp9bTT/KqV4Nc0qobP0jdfK+Dblf7NrSQOj/XCpRu
OTH0eLSo09585tvtqah1Z1uUPwbf2uOU2qXYNqfMMiGn0t7KXZMQAGSqZvKJVmLApVTb3kPpIkQR
yry58eflXCCbP1YkQSEWKBpJUcQSousM5+I8LBFx9o4JwIl1IFMf9r6bnEBcDuLnQI0QAqvnkDgj
xDLaM7wkNG2k2rMWQjI6hSGHWfeDPPBZ7nUHJEsxSSX4MDUluD8vom0VZ69K4J0LSoKuyMDRKArb
KttVI3aqHCkEBloEm8X0Q0QPYQiopEzf2BffrQwvdJ+b5B3I5kcbIqUShv/i+fHPBMf2DjTsqRw7
BXLPWSlSf4UFVpi0qfUkRutGxMbVHpmQCTiWUpIqlZAl58w7rRUml0S7Oga6SluZzKrq9CUYAf0Q
QU+G+YAgpM7EzsJjD0g+fraK5iBSNHisEIkMLLRpbfFFrg0NR2dDHFExCk7j/Hx6Hv/omP+D65U+
UQAm3gs+bJtNf1LNvU2CiQYNIhVj2LjlrSSMEYAgbsEShVlDi5P1yWfnDp/EALAspMNNTh7arFHf
15lmnwxj0xiBXDtt460wsq/qofotI/99kmCW6yHhd0rv0f06xFZjS1QbwBRHx6v2hmWfBOC0lTUl
t10gaP8zeWH+SjYRwBd2Nbgdfav2rrLR0BfNu08KgGNATNAn6C6G15xG6gu0pfaWd6xUT+/fAM0c
WCgo4kIwhT3VZfkzcJDjThCaa5Dq8JZOnpo+9TTTIBcxrdJjdJIq+gwsBRHbBQ6XmQ+xPhoHlQXu
TU+gj9UxNrmOeSu5i5M/3EYSJ1ZJ2fz2K1udJ2SImRH8VHhN3qQLokuHmGtHzk756sVhBr6ytIC0
Q38iSM7kq63LAepT2VXvZH/RRdSc5NyOSEgrjUwVl8+G/gEdic2KdvQ4Avjh+jWAiQOdKYEOhQa5
ClyTzoq4B0eFHpgCgmZ2L3DH8TQfnKrL3nVTi9eZ9keLRXfsJva4dDCDg20SGa7F0Ro75cggBSBz
IlQHpAzWELvvnkNvGLACNw+eA3WJBtFta2ruUaRMnApU+3dpy45QWWb1ZIPYGQyNs0U+kibA/1g9
7PWkARQEpxVzmVW9kpKESgSV/mYceg2l7kSKlYb6ffARsWJ6BgLcD91eS4AieFl755r2rZeXFy9A
J989EF/urYWmqp3hQJtq9NkZ67lgGMLq0JADng+IqcDtXuXQmtsJAYFZB2LNAuMiFW3eghyTiaDT
zCP5K0hp3oTKhcOisYKuCu1hjnVuwiuZKgXrteI8qfQ66eQuxsSJr+L7rEYBQjnQIjQNNztxBeeg
wuLf9NO7L/TPTtBRrQEPrEL2LYYbo/WLnaanKNCaz0AZ6bYP76K+m0/k/bh1ApsYuoaIixRa/Qa/
eL0l0NzZNex/cRqkt7me5oecOQEKf29rqddw9Pn5mmDTd1N8MBVN6hZ2K7w+sktr/48fTX/GxLIu
tk65BhzUJelYBUQJJwXHbPaWxNTtQP/i6AFgb9fak1O9DyUnBnsK3kKbdM4GOVw1XAzSJzeNwG9c
B/Ypi7SHPGkO7QCHPtWNdm1hBDb8yrz3RPnJHpGBgeqZi91ZGpNt2H/JXe4xi2AJhfxuap9VT4uC
/NX21kzLAxDctSLXAu5DNa2zon6JvfYqKzQYbkWVK8MgQqUHAZpMP/KU/E9W3i9jgRJrmCpj3UWj
2MI1k7dOSRpT6zwTPmLcJH4Bs5bMlH0dAaAicZtzHfhnzfv0iky9pfp7wcwfPE/Y7McK0GeFf2M/
TX3I0NT4++rQSbVKS7UVifPqquJpVD5OYa8ZXpUiPGGiZuhHiCfEuyp8G7NR+Gz0JNLEhpbsa8dp
YIeK4N2o3Q0pC9nZyYI9db4bfgiXQL5wn0dvPVPJuxiJ0ajZ43qS6alJWfD6bn07ZQj6yXBfeeUI
mdLsNpWpdTcg23kFcdUYI7dZZTzFvs/5qMyPgS+PY1hhQvEGFCboxiuLVyq7UWJ6KH7ntoWGgIzq
MitR3CLrLhJM9MZgEY6Y0R7lGyOzwAwE9Tkk4hm1on2HvZgI6W6l9xOaKzAfVGe6ayt0cJCxu/V7
pP2Wo35lMqyPWqaPF9k6l75h3KoGkp9rGLC2nCEZmqK/azhoc08k0XUXGKLnsYMDEvO4OjlAppz2
Vu4e/MkmYUKJXUBtbaWCbDzYTbkt4z47olF49WqERxbKw6Yfcdc7T/1UPIu2e5Sxg6q32QeJ3AeZ
yg5BrycPZQ8EPGY6eLR17zEoex0pV0fOguzvbYbVwpTamdqWLImxbYvbvuUkqzvRwQk1pFms7E4U
+PO3XGNgMhi8k8Z9GLLqgel1tVaheYAzapB+qye7qORcxQo+sU1xmxFsWBMt/sAxzMR39n5xolk1
VsnsAnOXKQd33doj/KgarjT4sLXSdbm2y3s3V2fFouaGE+tYDgdYNJfe1BPCl6u3DgI09EcoXe/g
qLDm6hkhnl36CF6c7y1CgESu30brewLvBWfyQoobgzyMYUKQS/G9Gj0y2qcMjShwRd8exaU2oi1M
h4ACExhzK+t3rsbP0+yl7z0l1oBeEHBYVnf6Vvn+jVOnOKgSbY694JwQA39Aa09UbrlOS+S2VWg9
Bx65imXHmJGYp9hh6qUj0NKoeFbgfUCbDKT1OCnVFIa60J4XGl4CxwT7bxNcIDEwthNWsoMlfjd5
ApHliJh0iraU4RBt5+yYYfsZl4axdsIcQYfS0X8zQhdGo+6V99mXwIrjaXyC9cak2FTET4DetRLx
Ox2ZxiYT5cdQky92/KeLzd9qqm8JrLY2A+nOGzfIAQuVPek0EZSxKR4I0DKcixM4B6jkQH+Re3rV
S16zW7Zm++KURg8Cwz5HRok0P8rMs5chzlP+r8QRgGBzWztUmgOCQgGnI21kU9lXw2AcbWB1uJN7
HXxMXSPgzNvSHQ5CKovFbg/jpy5+Tl3MsmFKgn2P0RzaWbsrlcmvwXQXIglml2746AmcN/oSeLnz
MTidvWrSD0DyezqQ3k3q8B07FLewUeIM6aIJQlRHtotpop8rNMTCGZYEQYph3Z9d3b/wDW4RizzY
oah2fUKwbuevazVR2QuMfMX+m6yDoX9QXlWscxuIS++VOIsSsR1rbHuTSSpq4exAkf3WktcKc0vu
wHeqpXk/JUO06aYCDS1hL715KY3wDV9S4zssKBvKmQNBJB449X1vP+RuG74NU62wxhCF0aaIxnSW
9Ls6V6wSJ4VRsLyPQY9pmC6pAypSZ2IIa6AxkbNfCz2/epcJQsRzT36mLd3yTrb2vW3iZUjsHoAc
i1jb969J5ribnJWuxTiEcKtCs5RUWMoQMlb1mWosGOw2vBpRcOdWuKGQqEBwtJ1jC9ePKWy8EZGX
HrqoefVdd2P1lgKgyA80MSdZ0+DYAfmfUGFTfw/xaBU+gkaJ3c0lkJWspIDF/iBv4ozRtUibDYAc
d0MxZw5LcG/aqlZ7DePNOIrq3Bfhm6IxBZr+vUg8jb6Vc059+1IZ4lbTzWtXEbNcWOmdHdCmMARF
nY5UDW/4mWUB4bqjoO9CmqORsgKUet+uTfIbYN9zvOWcjrRx1bVm+ZaEI7JhmoXMXZF/dI3qcZnN
IsuRbGX2iF2t6x0ugq5ch44ydoMLqViGErqpo3rAUhKzTA9qXKOswGoPh1k4vjVuewdLPj1VGZqt
YGZAo8UNIpSGBssuaxhoMaXogyRJM11Uo7A1rPsu83A15YjUhxiuZZg3713I4ilEuFunznNNCXbw
afRhjgU4hK9HDR48/PxjvjdSAJAAWAGWP7Hw2pAGQobbS8w7nxMeSkklgoAay6qhlKnL0DYvugD6
F2pPRYslJi3Fk75vEhTlYX1nmAUlusTLD13cQLuUVw9T7JOf4qAKE7BLIIS3VRVuAzfr0dWT51EG
PfrxPnCQexsaUkPeoDOWdxPu3s08BRZOsM79PlqzNB/PvQzRHAcfeHGjlTnCZ5LU2Tpy1tuhfxwM
JkmBZwH91lNQJbrEStLYsBiS2MOrQo+wSaiMUzmefzZSwg0K+pgSmukhCbo7R+X91o/CaC3Eo01b
ZxOUnNYKP7/zwybcDVSEDxHTrsxAVEgrJu/pOKqkOOsOQSUDy3sVpNOt8IdTwm+ysl21dYMwuzVz
9aFGDd+ARRGmcYfi0LvwKKHuUDffmCZZbRaatJVp5PhxEo6zeo8zHfGVN5Wb4IefDK+dnyYb6LKw
9t3WWwE9SsNOcpY7QRS/C0dvYHVFzXQ+amFBz7YBwpbBx/jnlhwMveFnsJE4T/OiYazg0JCQUPR4
qka9l4ca60Pd3UvSmWodmoxbfwwGtAnW6+kGoFR9EkgcuzjDUuSnv61xireWPvwKCRHsWaqZcY+/
MGCNbJZ9d0E3V9IE3RcCjHpspPsY1F1f1N2qLdD4O/BDE81UmIN0uoojqVu9c9Utexcx41qHgON4
dNmvddeIVpPdnlEHRAfhR0y+XUDv1M9N6mEc+Y/CnEs3Yb432/bUme6uSTuBhTXkOBGlBS4qjTcx
hDwa41pypKT3GPtNBaf6uZvgXM7Jh5x5SXIEka8347OX2c+xoEQ4xqQ6kg7XOxSNUjzrN43z4RUi
3Pef7SjfRgVSIII8dFCRcU0z+K/2SF3Ei+Rn6KYG7LsKMGpBC4qUWM0iGi8H4JOCeoDMxq5eZM/N
wEk2vkNiW7kGlh4M5PvOmw5pJDc5nTlmWvkE+zwekGxzkjgSngHBtB0QEgbw8nK8qQXHE6mf+VuC
KLzM4185wqQa2O/JhF+J81/uB05XDbXPDWviQ8F08WWs7pp67N/t0MaalOjoFg7MxTwu98Bz7eKO
MvYt7nrWAt5j7hUXsxPNrUDc59d8ACuAEOsFJotPbyAUh3S1fdGxOzHtouY8lsVHraG1LmqxsRm9
Dlrk7Tr8qW6MIetnzvp0DXbTPtglSgiZiRBoYdoxCNCrTQS5lqFd34ZVwlTG+ENuDH7VqHsydJ/y
gXTeOqvbRZk0HgytMx6ozuH5CigGm539Rtj6tMKfb0E/s8lDUwQ8Dr39pkcwzVBD6wFL7hCUkaXs
H5kRqXMqLoN3H7W5eOU8weeO0VlH2KRGe+qoqbhiEzh0SxNQEhurrXC1AJAu+F3LhBqs0XSsljwG
MvrKeNdi86Xt3/2uLE4TKWDkm3WXSHbZTg3h2kGLnWo1k1NnLtJW3FDiyp7kxq2J+KxY390kdfSK
n9LQ2uy5HrJzS314myt/m3Oa2YR1gKpDgngfgeQCVn2E8Pww+iPpzylc4iy9jtK966v8R+tAz5Re
TWdCNCtirnO0u0yJBc46e0Ri0pbpeNOYJgwx2t6Zj4vZqX828YwmHldMw482Mk4GhpBK6qRd+gFz
a1B6z/WExnQozK3dZmplyTQCIzevDJBF7vLEY4KVDZjlK3Ij8eaDBGOtp7ADkNIKU9fY6xYWhZam
1kbTGfdGez862XTIQp/JqrApKneMqT1dsVXrwIzghH+cXCwIGmkxXUx51xL5a8K4SE3bP5sBpjKl
h+OeqkFTZ3uio/K9nIXkiaSeIT1SefP4YBCQGXrtWW84JsxpJnRWtnfx/IzAefmZhbgyE4Ebrs56
xmW+brOm3CRYqK8mB6hjGWKodsLYuQe5AGsLX05SlhgZ3LJajSGH4OhZdwR/ACj37DV6C0YCW7tr
quy3P+viWUkP+g8AfXdDNmHCr692N/an2qnbg5bibadzhqtuIrXO5Dc2sW0Hnmvt055uMwXcuC+g
uvfG2oZR0cvYvg/bHpECdTROqSzgctru7HY36cBuSVzYBogaqzHQcwA3nJtxiK9ljtjcbPxn0XwY
s7Z6EdgQD7kElZCJFfVkP1lMVuiR4xVwKqIo5p5+HkWHyEqJ/o2N39OIey4wZ+3PzNSA1nVT0dQ8
kI1qH7I6BC6qyS2KKPwltV4/pZ5It0h/BQ1p9hcox+LYIxAIBj856tWwTkiJ4wzSRts0rcKD7bVo
nNEoT8DJsGpTnBvCFyt6dAxjOnSlfzUhGm0XCUdelavUb8TedgeQd0RQrhYxBWeCszXBNfTc5ChN
QdSkFwF8qKM7Ss8UV9ryqemRcvdja+xDvVnb1C4dCXTJ9ymA3zTApY81yHvSPYPD8nZ86VCT5Cph
J4+qRn9N78ZaZ0Dkbr7kVHDUAfX07ZVidwViF32wJnDv6r2vr8mKV1jWqemhRJl8LO92d+n8ErcU
k4AxdlZV5RYrHZ7dTZPxq0qSRVbS8CiJz6L6gAQvgKtQ77oAnY4e/SzdYq8UB4fUAMilYYRda2yq
jef96husUSM9cAm+RMURhckmJpmeHbHJsmvHeRiN9iwaKWZdjebkH4WeiQ1ZungLestbT24fbwJ/
/DH1xJ5WrfM06Z17k2WoNVZGHVg7xy72XZhlm2bS3slU62iv5BeZ2HgEjdbZcNjeIexCtR6K93zy
9CN9IjaVKg4RvLcyJNPXCpjDeAJyom8lTLxsdy3FFXG7u4ktAAs0C782UOaPHHDDDpzMeFRJ9CZz
+zGURN/I6KRG6tpdMBzjyNgOdk5/zsRbzU0bMxrOYDefJ+fDdANcrbMkKPWsnWmDTSihTSSG+BNo
vcdpFvx/4vnGykqx8KFJiqmBVUT7kvrANDNhIukn7WZ0SYSxbGRZaCFeTGFApGCQ85w+P8TU3Y9+
4rsI19w1wSOEwsBFXVGTmrUy4Sg/UyGsjQ+aaEVaIfynANOXaMsPlriv7mDgNsycO06AEZFh3Xgs
ZmOJW8TWtmqrK9IotYky5+qxHLBZkUCU31GcJ34yp6o5jngiy6ba2pQZawD2xiMC35cptAqSXrQ3
2YD56CIfPVH6sSiDHGYfX1qmkSLqzoq9CwsHJk/jh53Mart2SuakpjOo5QAiwjbvAJlFLDMpYlY4
/4pzEMwMdD8fVnSZrWNON9rjd8snsQUNV207TtG0t4y15lHKLG273tYmqpH5IDd8qiFKEP1d6uFJ
s/wHk+feLLvlompaNlNd0KL3CaZAV9hqF6dCuElFXEd+WWWYlcaX1PBIXRmoTzoWhrwqCbajHfoc
geDL/E7fqYbgig4oAA0bAOb8Wze/27rA6F3Ne4ru6/H/4e5Mmus20qz9Vzp6jwoAiQSQi97ceeJM
ShQ3CFkSMSTmGfj1/eCqqizJVXbUt/qiN7RsmQR4kcjhfc95ztmBor8xE2rjozssq8P0KbKAyhhV
yI+QaEivlJwrR2wIqjs5c1ypiuAVPcVN4CbxQTAnuX32mNp8vxWScUHnCsJl2YffAPezztUJewxB
03lws13vUlRLbOPQVsvoTpzT7yyzNgqdgz1x2Hdp/hDhTsEsDPYVUppiEtmR0KINhTms9AGwySpC
OXeKFzpP3Y1fKZCz7sucFiML+vUFxELUrQybCFvfoFgdhw4hYMskZ+unzuq2SELShvgJS3ZkqJEe
Qk3ssdc0VFWfhlDRd14zYu0tG143pyA52NOcUf+PK6hN2/5TBfW3Oivyn0GN8vo9/xBQW39zPA58
rjABKSopfhdQe+JvcDBRV7pEzZmWdCEi5rCugCs6Eu4i/9l3pGcKfPL/1E9DZPRsxf4UgbVvmRJY
4z/k3T8hL39HYP4XOV/3RZy3zf/898JU/A7GPH79n/+WIB+lpWhuCeEIz3HMX8XTFk2WGAXTIXTV
F2w3K0GTG3ztKgkrsfrhg/n7tX+8llh+2A8XI2feEvymICaFMvk80Iv/CHgMur6yRREGh6m2NK/1
Ujnvydq1Kmjg1czm4WvTmMcO+7453ajcf62M8ZhmpNPGffZGGgTTZUGI6UA4OaKRjR7ZPDkacKqf
xy9k/Tyj4pJr1xXnmOyMTWlT4epqerUOld9x9LDMyvhShP5haGAtG4RIIJ2u7//8F/XgZf7hF5Wu
6ZuED1gej/fnXzTC10Kana8ObCEOY4uuQySUE7sYxQHnGG0R/Chj+wtljfc0FodyiemIc/LKAnD5
cdnuQiJ0IjN7z5zsklK/2vjsiikRyC3F4Ww9uXG1tamz20WDSDkjBKWLcF+BtkidI/Jn6EuoYubQ
sZnixY0X6ps0KdFZi621ANoM2yxIO00+XG2F6czhlqodu35SCE0WyGiT1iScGp7iTh1uu+05dQwe
4gWlORJ4Yfs6VSRWRGF1iHzrJQctTFZYRElZJYfEp8IN7VPyLfG7lUyHvBzuexwBq6gRekPNfpq/
VWl1r83w3dU2cmwdP9HP2djD2HPsWPpIjv5UVEuQK/HmuACTNUemYfMXz2oZdL8OSs/hOUHbk7yh
vwxKs3ZKkbWzOpDhgyKiCp4Tod9Ui8iZqGpytXPSdfKOQEWHfLS+Mle6IKd8duWhMQBWBF27J86a
xozw156O6Gp47jYYbHtjx8OpjEg2kJX/OjbkLCL1ddkwTpg1E1phbriHvw31JG0pkU4P1sfeJGDa
JgxWJqBeypjFDvkljbeCcV/1xrYeBrWdHfVbGsEoE3X1inDi4pAStjJiqA1+TICI1OfMLj90Q36f
FQw8Dz+oRvQRW/qtkfk9at1mJ09FPxwn293YVnqbBAb13/aCWjAds5MwG8hKfYkomXMlEOT43clN
asa+ejAtuhHBRC80SpI7paaN56TPY6PfwSsvds3HTDFi/uI5/YvH5HuYCgDY4mGwFxfID3DYxhFd
N3mDOsR4eqGcgc3yQzntLCoqrf3UOvr1zy9o/auX2PdNIR3MqhLvy89X5DTWkCzAFcUIvdx172ef
9qWzvAxu3n0kiOtWIDkC8UfO5cQIjslz5ohs621Hpw8c8XtjkTpCU6P79Of39q/GLIYTn9HiMMUI
VqgfPwzbavKcgwYRkfZFNUDhvEVKzKpEgoz0JDIZuFg5Ler/+LKOaTnU+30UhsL55RnAQ7L9dDD8
A7Hs76P0n82S+YDN63tTdQG9ZU2unf/85xfFM/THRy+xEC2GIZapP6xRSWjZauDFPZgQPddxeBcO
ZGZHA1730uzX9KZo09LBWTskO3vPmtzGVTUC98Mn8G5Z6kywEDkxLEu8dtmNmxTnKmGSCUxNxiU/
hs3lHu0JLfxkwiBtetSAUuC8qZvdO7gOyX6PP+a18ZA77gkXOfOvF6Yb7dLl4rqA8jhUp467S8qh
ZWzeu0j+N54L51yn7ONcFoBQnHOzcFfFWzjhQ/byEIRZxLGWveaqKjiwuX79pSVjs6RaDIb3TgUV
3VOKtYRxeG8ton8tubOBet9G4+FjWqQkgz3qHXn62QLKuUlihBklNRpfY9FHcu8ucoRl4knH+eKE
LAamg5AOtfcKOL2BggfWEkUikU7Poi9eOmv5f1laOWtOj5Sc03Vl9CbyRfXshLx4geLDlZV4daGi
6GpZHSaPLX5VoVRFYuRH6AOoQ4CIN1cjFcVVSoPxL0YEB+pfh4RvmlhbJNFPvquQMP/8AgR2kHbR
XI+HUNn9ilZhkvd3OP/mvYEmEyD5g2+OE8GG5Y0QAVqUljPXQHE/rcLjNHIC7rcphooVUW41yQfm
wfIhBFDw7XYZgY8lexUyq5BI0cvEeNRhSrGtF9og1trONBlWu44JfdN2SU5NpVcrpHnGypBfKIRT
MkKGT5IeJR9/wP+TAhUrPAmKHdCUALmhC/Jro2x6b3P3hBvC3DhS/VaYxzoaHlWxpJH2FrFhTbu3
tVPfEEX0lZQWwrCD6Zm8bCKrfcmhi4AesmnL+UmYEbmu+aNfwTFwx5o44kLD9rHsV9WlVKdQI5N1
D5GaBua2TYyNhMewnju2WKGVHdvZIv7LIqgiRy4S9cZH15WII6MJsJp4IbniU1DQcq0b+bGeFull
Gj8lcHFX6FgrN4BBFngXP6Va7TbGbTV3R4w3JK2hl+C6zTrw1CHsaqLMEDNV0fAkkvJgw6P0zSyG
QDTc1FPSbXw+IS/lowKqMqTIpqr+Ma/kO5Ru4iBIdczRe8OsJ1jH9bjvIIkeIjbWsLBbyufa2mlF
WHU6UxkdI4wTAblFHhU5PqsNGSuECy5NeofUsi0Bx0eD9JoSPuM4ZoxkvndNrs9ntmb+aqbhlrSc
ztidWjvHCjYTyH1K15G/8aMKH4rb3zVNGe/6GT6nTupNlQisVx5+wLxiSAB8xRlYO/FuSPCbCZEB
eFmsFaFGEptLNDDL4ixipERp1G59p6T3b2Wv5EmsEI5EH0g0e0okSFgqj4mLR6XSExl1cXQAJX5I
K7GB4bAbPLmnAkBdD7mT6YGjS6DeMOwOyMrZPfkF+uSJemjoAmow+idCKSjaWvVLxuuK/0Y8RINn
HPtGn63GnskNPrmaH8NS4u4B7X2QFeVis9IoICM8VIs5zWR1QQTDLGiH9t6MyHRG5SMLaHl6PCdW
jwOqMMWqIB18tAn/nRX9XkV1eZV11t7LaIg5uK2QiQHzIpp53AFBMUJNtC1uh9UwRZSnZ++uiMvz
HIk76l3b0jA+Z8VI4R15+KipzQtER1TTaQ4G/afezh9Dk+ef0bA9y3o8NTjF7J4dqmS3Usgyo75h
PImAmZls1DvlhJSp42idJvEDGmbeJzxQjbFk/3XI3B3DJmSX3G3X4q0ms/0w6ZhYodX4SfDaQPLL
qIxA7jSG5EYnCVM06tqq+FQL6h5NDBLaJceTNjj5vdimPqv2FETd14rZ5lgPvMc0WvaNDG5TKv65
L48Pu0FFN4BtiSky8hsTtZObwDn1og86679VlEZWvRkcmNluG0CsbvWprbpn1dhvmtpCNZ+qyY5X
sSqSrZ48AhXqnNKgN3xMqdx1bcCmu91LDW5shGow5x4AO2JNEa0V1OxoTaQ9bMNUfdZI1FYkKj6l
pBqtMlgMLpJ2Olwoy1Km+tzw7bu2TufNtBgrQg2Xm3LBHgy53pkuVNY0vfR58Ex8xHoY4Vz0DXrR
0k4/kdbCc3c+lCYkTKwz8M/c0iTGc/iobFYTIzH1Q2moHJQVpXgsvQ9O6Bq7gtMBUdQHY2yzTUeL
kXMjyoEJBo0NDSh1Wn6+Obz4Q0P9SPSPFai0xOFlLgsb8JzTvngqfzDa8k4LSpe532NnRD2CrWFb
NehGmtl78TjfHOc8w8IzxsyRM2LBLAs0ksXuiFQDe4Ry8pWKks9B/Fw3FLSHiUkzEg95SLTiTNPa
FXv6edGeJiTiQ2bSpAbSo1qXSSFoD2WhiDXR8Cd6xCUSCRZiRwHIyKfEPwwvpSLyurE7nMszelaa
1EPBcguYMh55VlpNvxnxG295sw2SIdlIpT6gnnwYLdZqKpkveIb2zmjx+OmMrR5w14RHF0WJrmJv
K6Kp2ERlhXmm73ZmZl5Mn5Mf+0gixToyaGbxWirnk4+SG+EWGzzWTSSdZxyAp1KEX4S9oWD0BS08
srmKMiS7qZe2pIXfpiVNBYnfMWg+mob6EmTxwS1JzJ0C44N252HlWcWGs35fbYtRHzrTeUXh+Jwx
vcDB9O+IH8kJMk4PqlcbPXCM1NB9lPeeJLhfpV9zo33xcVCLwYksTexet4WIXoPwlTTONCfSxtSU
QxOh9lY5gkqL7MP1exGShqTWYIScFfJc8hcFHaLVYMlpHUncGCRUeyH6U+R5FFf9ZNUnBqUDD6xw
3c0vRodHb+jRNqo03Yz8fY5tamr1u+xR+Ht0+WE4Wx+LmbpdZcqtXTkwQZ3mRFsN1ZJNEzX2/TP+
4PdxudjsY5uyw/QD6uF6hYCItlX4Etkc10SyBvXzqTUKNGzeqx1a8tWoH4g7fSRPrd4SwITV2UCn
OThM8XmdZZ90Yewt1txhShIwsv64JccAEYuyvkUJvBmsD3nr3g8IoinskXFolONriySnpY7ao5RQ
uRHBtzRepslyaDdRCh9KAsnZ8OAIwizNMpBuOs+51+XZbvOjs3SZDE6ujbMLXAkHzIia77weToH1
SdLmhyGakV/myge2qzNEYpDX/sIS6mZUw/gmkJAjvTj+Tja6/un3L+HCPcoSmJ1m1w+r0QvmU784
qkHd76+sIbGwltyK/XcLzOgKX4+qFgI7dWy6pzMdDd7yk9/a3r7Dw1LJ8OCA1EG1QusxbW8jC6W+
rvIPtZ/Fu3zhu1NDZ+Wgcr2KvIhuYAKAWdg3pTRvzFxs8sFGWd3aN4lNc1ZnLwxxll1HCzy/AGq7
kN2IhE9ZGYD+Tbs903HZVQ0J5gRPf+vq+H6YMwFlLv8mrfTGix6Qw7DTn8L7IBhv2CaNdByi+6Fo
XvJGP1U6Pmdd8a0exnNsOxsLY47fuW8OZFaOn+i+SCAovtlpeG8DubWoTnP88dQ6odHALuOm71zW
9e5l7NJv7KHOfbVsUxDKJubM0kcxzDdLcp3hOBqTZjJtucocZzBhVfbGuW9CYkq/YhBdvu1xta4K
EkbhhFKCbu3cOfakRtPD2V+B8Vcul2uPwVZ2xYcr+r5dGnKaB60beQ4zXlEjxubdTH5wun5BKmWc
zFjfsu/G8W0wZNG37510kHuKNNWpxq08Iymo3VVVF8+Jbr80LXuV69O9/uk6VuJZ0p2dAvbZIuyi
fbAY069Asuuf0Mdibq7cbBth/WpqhV+nBhCXzb/ZCLzX2o2OcW1+ChOqP0Offwj8YJ8vBQ0T4nVC
EgAHpoOTYrwlDxf1RPiiRBfvJ1dxv6Y8xCOrG7pVCK8dXLGJ+k7YDhxce5povATHhM4ixQIwqhVb
t7UjQFabudxKm+y+aThea5htQuuPDiltEIJMC+QqZSx30LlfObWxPTINDLvzjRsQrsxfCObN7eBy
PEHKsarb5L13KMhJaXzDPoeBq+YXaOGky3K0iBTFV+CwxTx5HC9rL1i4VBMELfddL8v6Uvq7HhID
EmdLF68ALv4DqCsaecuRe4bItLJiF/F23x5LO/M343K5OBAvFjh5zAeMD0p41zKXkannykzfqhl2
YYL3cmWmyZcm0O8Oql2vTY/uyO+X1LeRaQhE0UQD2+ai+mzNx8TGQxaQq0zw8B2y32KlClZXFPf4
rZkPtxDyjRJIFOSzedfl5bpv4TpaLvBj174PCDlleWYLl8TlZ78NnmSdH5LJ8da10AdQTp8zF4xu
3NvHlBL5xY4vaZf6ONppovnAQyPsXAdkHW77uYGasVpGzDhH7qZa6pjujG802vUW1YO6zUAd4gHE
sYf5wsQXfH2UhJWRxYjP4ThK3vFuKSsORQRYexgfWo8oL5eKQD5M59IK2a/3FCrcZFFYlnsPKdda
msUHC93o2qkCahh6ONeOHWxISeWACjaiEGyaqLnnUBU8jOwGN+Ua7f3YIww6dxYv9/XxRMw0qOEw
4AbJW8uD2PZz/sE2WcoSKoODLO7Q6+crbc7DxgiGx9kZh1Uwl7weWtwaAoShpHASV+ymfeU/GjH5
tKOiKtHyqXgJVQwcmJ/iLn4wAmq911GnRxQLlrkgu9idDOPifDJBn7B/gBF5LYTomsEzkxXL8CJ7
dKkvklnznCYQLJLl7zi1VQyooy+h5HMpES1H6qUS42Xyoa4J60OhvFZBiUrQ/IYL8jZ3ntBkooWL
FEp+PtIYuSv9YqLz9DvJYUvWXgz3lZ9W6M/sbQs2Pn108bDErj1j1mDdTIw0fbsdWv2UjeNtQk7h
ti84y2Wx4686M7U36YxiOMysm7TUBxLOKdmwUGxnBvxqbHmu1+J2TjGOyvZAJBGkaE2Fx3Az+qAk
bMIGztgvgI62RwrDRenEB6tF3pROIINDjJFdO1SnYkreQocqjGVceouiRJ2AXMucx8AnqpXyPcsx
xndk3NGW/MB6nfT+TmVxA24jbw8qeIqaJt5HAQKcJYCM41feIe+USaGxXHJSmBUM03g61oZ8DWk9
cCqA85kHkN/0b0Oo+6PuUHCm/vyemS/tMoBlRGHNUPotHtDu1AHH45yLaOpmxBo/DKW3zwTVOTOh
rDRL8PicKlGXojD0pVzn+nztyaRG8k55hcc8+M9xat+mM1krAcOWDVSTZu3WQxcNoI3G/zLGZicf
NmMiyHusJl5d9GhmVz00i5A4KvS7OTPTdvWNYKqEmp9Bc5uwanSWfaY5b2wo2JsZWcpomRGRQa8w
G+pqBnEUmgh1M+LRqaL5EgTBzVLFDfSlrabHiNAKM+OlxrlpbFLE4Kpvljoau+Cw949ugHtv4n3m
N2y+VaUGoR5HZ0nCHqcSgezXoUCqEiTOzCnrKJpR0FHKRP/aN6talcF2iB+1O36uq/7EErsJnOnI
gf+iBjK4TSqG6EHZJaK6WDXOFOzt1rgLCbos4mNRHWrTrlBv7TSa7LAsiyOdgo+x0z6YzXAoqEhZ
Np1pitj4jTh27C1CUVYszi1hCl1I4O3gfqqtlEZHOr24s3ewMu9z7xtfMI4g7LEMB+vpvKvE0bXY
FsZJTClKinXN+aa0k49lSic5nsY3Tw7kcSA+7EV60ZnFuSbHb4doIFr1bnMbKBQ9rf1c1TkYvfjW
rNJbMcUPHbKXLULgy6zQbgRpfVC1GZ6xS/1mdelrG3JYjP10q3oT+WfKePQA4eMqxJEdy1crmMPd
0FS3hnJw605xcs5mAkoMk7Wu7YgBUro4jxPbFLd9iB3qmau4O0xzNm1tKb4Fs12BzwmqGeEHtxqQ
iHi6fglNPIY//HutKGtWUF2Mxf9dV1aN+Sp8rLkDAo1SgkIc5pB+NKZzg86euaTaCOYlXF306otI
YCCc3No8Xf9dRaSpCzQnuvNJpc5EfgloyGJRz+nVeVuTYsEqwm61zQdz7w4pIllDWKdWa5LuWDGt
E8wT+3T90/WL1gYdU9ZukDOTfbp+Cbo04oxLmGgbafH9v13/Yo7iCzX/cRsm1AnrAkldKJ7CTpDJ
vglBQWS8eRqTKXFu3SEP6E9SMuVo3Bw7liN5NhUXKli1EegvLJp/fpGqRDvsdOOWaNMc9Ud9uhaC
/6MAx8P2cftreCOws39mN/7bhMef/qebp93zrz9luY1//pj/TyIgXXfBm/17ntvHuPlC5mWc/wR0
+/5df9cj+O7ffNO1pSVt6UP/MpEE/B3opuy/+b4F500xPmmySf7qH3oEwh59YTu+xd/Y6AW4jb/n
QCJIAAfhmRDiHPYKCBP+E0GC9XMKJOcuqvlSABWB8GNbf0iBZBmIdCcj96zCoj54QTveOe2jJFDt
IKtx2vlFH91K0h1KLDjHPCzHdW4SOeAJc985w80PH9+/0CxYPzefvt+OZ5N+6ViEZ7oWv/ePrTbN
h1JSBZFnIW1a0mVU7hL7Sz955Z2Zf2bSLinys9c3+vJuIJnq+xBnaP1rfQacvB+603+/vOPy6Sr4
ev6vbU8mwrmhJuac6zH4VPh99yTH4IBjJD8PJp7egel705ftpZF9vP+L3/1nccj14gwVxopEzOCZ
zi+/O80IQCjacs46G+TnIpg04nnqtxPAowTv6bORhGfqwJqUzZORJF/dLCUHK8nOSeO0e9EQcBtG
ZoSKrZkPf3FzKGB+/WQYq5Lx5gMx8azl5n9oCA8V9mLTqJ0zCtF6mzTVJ5lW5a6qgiVHDVtEhx59
hX4cKWbuE0GU7dNu6dr19lNaGNMxJ0JhGP3dn9+X83Nv9vqh8TZYypau5bs0q3++L/LtmswbiSiJ
+sDZh1UwkloFmTkP1Ds7P8JAMOwKO6VlMkNca9JeoprM6MbXLVunQ5M49kE0/Q5f5HSe2FDsAN91
CCnC5M60Tkr1GzyL9ZMokFlOnmNiG4it8+COX/Gpuiyjn2DbegelnUNMVvQmisPizW3VC+5455FA
+nteMpI0oKGYbWI9uGayg8RdUmabHroweG9yp34ICijjcYOUBF30J8O1P5p2ri5//mlZPzfylk8L
eRoJ7Lg+aO9Siv3500qsiIUpDJxzXBQmqhegO67EeQ39hAJ6Slj2PFakFBTEKhGi9qUgZJpG9//b
jViQLgXFW4sX6pfedpiQkRxNk3OWfjucsLTdwJ0Tj/iW9qXdPk3IJCUApjPJsMeWcGZs3ePzn38Y
fxw5iMDo10okX9I35S9d/bgta8MFDUSuTfRu2AeMudg2uunoKHXvxITy2OVfTW9/nG25pmujAeOf
LAm/jFazTzAW2amDjVwexrqQG6OxnxBI3RdBZuwSZc7nTCa3dss2Xs/eDRL/FTse8YGz3V+8OvYf
5xvXFLaHCEc4PIhfFRd+ICwMWJY4F7q9FHoQF6FAJCCWN5NUPZr+9EV6sKVoZNKTpxa7Q758A+d5
PjYzoe0iKq0bsouJcZmkPA3+xGbRTR8F1ZUjB6iOupEOqOEXdB2aaafJZJcWLlhet+4vtBL2H2du
13RYx8xl8nRQRvw8sgOgYUHgauc8OFNxzucyuKvrUBBIEWX7MTEB1CufUCbKO5RVnSPGNnqSk/sm
EL0+NnhOBnoZq7LTOY4E2i9iqKGQlaCFukGce2kbtwslITAj5JpwozgDaYwXU+jtUg+fS+ti65Al
5zGkRPXhz8fqz+KY7++t4whEE8tw9a6ajR9mX50qfP+a+HWhZXUYjRL5icntDhwqz1X/ilq7+M7e
/bdLobWM/9+VWt+viXTPJ2+abYj96/sxln5d1F6Ftk8q2GJhON2XcX1vlTiKlKwVx10SE6NU+Ofr
F589q/uVum72F4uy9fPaw0KPCgX9jXLYoXh/fFPLqC1o2JXGqQ20sYst88lJVbr33BCm0RgT9Qyo
bFf6vsvhDvSa3TSshE0NbdVuuj12800Y1uETx6L6LxZt+fOMutwb6hw0o67LK41W55d1sYQsYruW
BydGAaYwUm9rSXKrdA9q1Q0Ra/VY/tbc243p2Q10ethHWQAPj3UlHFIQaZVHE6kXxnmQhAy6Y3yQ
fchhW1VnHUi1rwuGcZ5L7zASn6LYla3isFHb0eYbk0nSNpqC82h18kKDOCSyqbJu/ditDlPrY6t0
ggczpCcX+mqbN/LU1lixG2rQpIRwSPKXfZ+Osnif6XFHpTfbsj3SwNhi6KNJsbVQ8x84vZn3wyG2
iuL850ObR/jzSENS63qs4by4ygQXy+7v53c390fO6pkg7DMEF9hI98WcCUktYpqQbp7diTEYWLQ7
c5MYLdJF7h3Iqks6mN/j3rtSYZOEdaQycWfFvgTEVlTTKRMT5V8DsdByLovR9OzYdr0h8jzOlPUY
O6jZonIUIIldcVKe+4DzP96nmra4Q4ztxoKNpRecb+43Ca654bYKk3BNCcHmYeN9iJxwWteQmtbz
Ne7hSjFOiCqYvxtNrv8+Jik5VsqjqnBNxS09H0P2DExmJiaSQn6/HUpRnOOIBiuIAHUaxgOapOk2
H4hBTbvsbA8AL1vbbXdsDxhCgz63FVreeSIaUyjSliDp7CtB7TnOP1Ic649zRLyFLx+Z1+CWsi2i
1/w2xeN2SqMGAidIqD6i6KNQ/VJ1doM7BE/IJTPnvmUOvRuMtkCAOUdb1ywpk1vzvkqihmRNnzY8
adpbjY4Ju3GjLgAz0c8oqm2NtMeTk3fBuppToiDBiWwgRuYnQbE8qexXz6TeHIdduhb9+JnOqfGU
pm/4yl6FPNA9ijmFE0/oAQW+NM5AsNhgfoQSHR47S37uWgLxyiYhk8vAoVHgeNg3Xgoz1DPh32a9
OBFLWYmVg5iTbK/buBPuTaOS/UzGBPirZp22ynsiLlTRUgl2ld+2ewUMDe/V9AK3YrhQ6jrY0oyO
ZuZ+y0c6SU2kqm3qYXsWBbwnx+ro6UVteN+jWlyZJGmItInedD7dOX5+QIrTP3o2z3wQbOTb7tGl
0nXBpUKKrQxynNkAunQRPWPT8VDUBDXBMGw8sqzG4Oi2uIeResR5+t64Tfho9GB4TJuCldTZto9S
tR9b9NiNTOebPPygSxpq9Lg3MZix2zbIppWNYeh1KGvkK/lNlQzeOYgWWEgDPE8H3rDFpS824TTV
zx1KDwUTsyN6SvjN9Ohn0R780nhroPQRWSy3c2niaGdYHy18O5gJoXX45a1dzfkWBe18YKwJsGAd
+xmLZyNwiiESyEkU0kiIq7Arv4/wOqcJnwWMVMWfUP++q7huzsVcfFUha7BSc3EPxu6WmczGJziT
3CzIw5KNOQFQxgfYNL8ZvBovgUDXgHpLx2hGBnYWgpP0voyc5IwN/WbpHg+Edjw1ItyHzhDctyTw
JVODfzshGE+532JAEFuZ1Xgdod0ClOyLYxbOYHMAjDhJAmB6TsKHKak+U6+B/tOo8tCEOH0Wy3fi
qtvecVBUpwNu+KT2jsjkPjsqmM5tVryTkDHchDQDiLagOmXyVFdYxOLnUDLC8vjUUPz94ARPtR0z
KrrO+4oamIr4Y2EvZU40T2uMDvUdbHHUz1kGIilHFFK9q8EyblLZfG7SFgOb16PwmX8LzXw45d1E
3rAWxV7H9WtMlFRaeR+bon6LEVQ1hYzu3AK5IAxZaJu+0jd4fNfD4AG0abjgWHiI4iumwLmiAIC6
/baju0KjmadlZgpxCOVawBtGcikq40PNcXgvB69a16jHmAiKLxlbCgidxLVYVnkPhrLBqq8vFE2D
Gzsi+86e8ydzjEicU4Iu5vwWyUlskwoTuWV46bHqnU1Q9W81PaQua/Yqb7w1Z6M6bFfJsOYjdS/E
fB+QxYE7GpsHgTgm8O2d26IjcmSd8NoRfFo3LcdQ6tzPuXcIabw/dxbZlTJFdEMv7mJYOvhQOc63
cJEu+vOkOUZzJ33eiYe0LLHnuQM6D6qYt1DricbCPrfJI1TZLNY5wHEHxV46L8SqjyT/qJXlhDXS
hY4MwV49R4joeN/6vRgt544aNE0hGneg7AiezeX0HF5GEzBD5phEJofmbVxQ2e/Daj1YSYjQmjN1
Nspj01RoxVrrvgoqvt3pLkHT+DfGfFP38BGuh7Ock/HObgGQJnUd0ZTx0e/VXe6tB3tO2S8+zQ0V
z3F0qqNidnrQwQqMwLi1KLCfJz3f54QnbWsbWUKWxTXW1OaZMpdH59hHdavVW5C5xWM2q3ydtAno
lAEETm6P4mPvkFRXJrjwDSYnqDKsEHaDsbXBTjWI/pgHRNsanIZWg6yICC72A2eGTRQ507Zw9cgg
sR9CoyETV3KWUHYQ8epqufVcssLLPH32jDG9iOYy9bVxUEXVbVZNGU7nbi45LZbjfQPJip41FJ8m
kJfSNl5UbRF1YvQIUsKQPLQOFAIMBtb82iPFsWNOgYMAU8CAj2l64s4edLfSkLbwsKjXqpleITzX
hzHDJY9g4pNRsc0Op8UWb2Xu1gzRmOQV0jA9gy4pl8OF7wzN1ykBJtR6sXnWZEutunEhwTn5e9ZA
GvINKS5V5D20Lpgsv7FQpLXluMs6/9L3bf3APnzmcircqkDu0rKOzmnjVJvQqrG/yl2JXOdkQKk8
imkrzVnsQF1RfYbl0Ox8YW6HSLvHYRo5XQqAasro9/FsmbsRqagxEiZpt+N46WvQMm2S1DxHZKbR
0kJvHOo3VgUuDNLpCe9feaZLm67ruR9OzMNmzpFYeZPHeRyDjFu0G4Tc7l1dVDAViwRpmBMtnHXL
PNt9equ6+iv+o+ktJoMQecMedatxMzbO1tFJd9sEoEcCS8O16tVtUgkKfXNZ7MccV6PfUvKyqaWy
+NsJcBJIA8Alln2y9g/BYovvMzgCfgNbhv4DsjORBbsMtyPxnxQcVlVFrtv1ikkVdWCl6ZBr+SkN
reGSBMpcU8lDcGEn8kJTLUZxVtsXJz3hTXHWbT7JYxTl/jboXH0zsoLvhdso3nefBOHU2LEyooWa
1Tev9d+jxdjR+M5bn5PqXCYcd2Go5AFCQnDAv4E3iDmSZNFmMPr7PmsxUtcj4x9VX1mLehvUBICL
/jbHN7kJnfaTbSioeABzGN+ZVX5zpPUmlM3bZSMTDsZkb42gvQOHevoQgQ/JXrtCRwAoaNCTrrZq
LPcRnPO4o2FA5zyP3lz3vBTDxkjgXihAYVjEgeczrhs7+833uo+y0UfPdHduTJBuWWSE1+UIIIaY
RvvcPI28stsGEiscrrfGL/X/UncmS24jW7b9lWc1xzUAjsYxeBMS7Jsgo1FImsBCihD6vsfXvwUo
q5SpfHXTaliWZkwGFQ1bdz/n7L32Lh1Idx9TQDTl0BwSx/e2lZG51QgZygu0i1ESt9tF9UXRyQBQ
M6SgGmb/546RKRpS8Uny/1HjZeub8SsKWovQhYGRMzrIxIQe53f5GziytxYdKD7p7+YGHDzRsmry
1I3ovAs4GGujMPZp9YkwM51QNAeQnlkzIzPfdfTZ4GqqBHhKCQgzAdDKiwG8mCO2o5dMfomph5Z5
RU+JnbcEyjgmMdr8oi5wJii8LOjm+hHhSeBn904toa6M7UaDKOAJhRwQ5MXqSIYo7M2gCuNNYJfn
cpB48COLkWHvwz1KSk6/lpvDU3cTxGluH+ZX7Mfw8bqtrQPCqYbmqS2Yfyel3h2INwk9VzUcbV1r
qPGMPrn5TQfmcRr2moX2deoKag/f3ARmQbHT1PtRj9lkIbwpnRlvCjj3lME9TNaiNlZa1FTrcoCw
EWoKoqNd3oQ9Z9kkWEcOs0lreihjtAbxlzZWv6YBqCjDGqx10yqQqLIHxa52rac2iPxZ0KnUXM6I
jLprkkwlApW2DD+oeKHtIamuDC9zu8r4xMZw4yz6bkyYNnpEgpFvFy7nzt41FPsulRDELTI2UZnl
zLd/TDJ41yLLyk0sgy0ndMau8SHNGbm1A6ucre4LpfwYAaquRc5ctyleK6+H6kkryRQEOTQ+3Ofc
15/UmUuCtd5ZTSTMGzNwJxXxE1XFcerrnOF2hnfFy3aZL0bWMWvvkJXgRrWAVFpjbkxaO9158Tv2
/Y9+AO4SCNXe1mO0Gwf7OWQIviG8gI0g8jZpGgjX8v2zqolyKxpEk53sSJlIvXtaxNdQ9o8Fh2DW
DxTzBhLNDkDqqqto0zP28bc49i2GvkNpuaIzn0RvTMzlvZe+Eu+iSPOTaGmcpzbR8WUIb0/fDlgK
ALZr62l2JPg520/dWOSbt99EdpuSgORNRzHdGDKuYq37iQwQNOS5m3Ym5Lz8W6Igi2kyv97H+nvc
YaJ2ciLskwk7lUJI6JjVAN1JGm40NN7wn6wmOfscBLHXwAq0GccaZmGz0g7B67RryvoqPbhnXu/4
68So77rO71RmbQl35GB6PIqaFIhVR4L4HLJBGmRsFNUVfyHVun3PuqAGmEUMtqolR9P6YlaoE0wj
H5Ch771I1zB0mikaC+Twvc1zzFtX8vzHV73zCbLRKMcNmlUbI0WhRzXBUvENjNkA7hbw11uC5nxQ
IH2lEnqebInJQQ7R4OU0TEDBmBKR3SKaJ+3h0bAIGipi0eK5Q2hd+9Y5qthdU83cwVV+FVqFT2LX
+ZW21zPiuq3urTI/J3rzzsSb40lznLcwfRhb16+NUy3CZE2VI3b5pJ1DpK3rQCW9FXnF0eiDPSzP
T5la/ECLhFoQ+FHUO5TDplw3JGj47HKeDksvdqyb0ozFVgDynmhP721r8te66jyS9gHANevOtED7
J9/JtQ21BUkvDl0iMZXVxpRZzu4TRxttTjfVNCw1YiT0wTG+0vEEzuGRh8m4wHODrk32mi9tWliD
SgJphvgCUANADRu+bB/quyEvPzDwaRfLAnHJMnzUQg7armNv1Q45nI7xCnfFEF35PdF1uZYMWXQN
/PQmxmA6/Lq9bgxsCNOI5cPKQyoqFVOozudi+XK5oCgpVJ5mdtxCAN5ojTlrt+6aXQfh5FoIAWWr
gct4JIP00My3VcttYxO8Y7IN9vlQ+dceKoCvAjmwy8C/Lhfmf12zhEcurk8K6+DLF9Fbn41EdPvW
Gmg6wVR0DoGvnJn58KXdl+e4MHkLxevC0ZgTEHW5KcKk+Jps86ItVrWSpPssRD47RiQNZXYn160S
e6gN1K9UxYNra2AGnQIfC4gaVfOBUBTvdRZhTSFHAHBhd5f93smof+wcgT9ODNoraEsxvGqnsWb/
Vi37yEPqMihdJvnMtLYvldnjJkJqnzA8ZOEkjt62lHcYEefJCOoV0QgZukekHGaLn8h/QKWg7mAP
bPm1DzRl/HU4Uc3hh09WK6a08TaMkPJX3fhcl+JtDDFhUZ78aKdZamWUfIDmHmMgOP0DJU1NutSk
KvOaFsB4DrUxBY9S6861LoJbi19DC4NLb2S7AWn2RdRWd55Xyn4cBTu3z7E2i8QJmY5JQwRvuhlT
DeYT2ao0PdByF21DCFeJeq3NHuopnMjKSQAi29WwC4EnktUcKsCAtL2Bmng2DumHWh3MU5JO76PI
gyemFxdbb4KzlKUCLlvhXDB6zoNFYK1ZV3c1xjpVcbRYTalmP2kmmwmEys5VUJWfajN9AObEZk1I
wR5labqP4xEgYN8MOztD4zsWfESD0kdaq0UH0MZrRUHZT6Ylapw6CHeV3uU3lVYZ2uocPZ1Tn70I
Xabev6aB4ruMN8wzhtMnqwSIEYLSyueMI6BWl74Ig61EHrLKfF3u2Dd7IGy3TK3tDQI+7W4Gj3EC
Y7n3Qv+1qwlBLrTgW076hkSaDyrRdovSFK6iN4Txev2XXEmSPYY5iFtDSRDIiAoot18iu2F574fp
wt9KYi3fVgP7gA828SmJDolukDUR5N+rsqof0OaG+6mTEECx99u6OXx1OvvTpOMVKistPfHQg12R
6t1mGHxSi8WRg2q8q6RhUaEY1mnIsq1NcRsjrr/0402fhM2nsfdRo3kOhAwL5neNZY6JYE/cUzU+
FhzvGzKqTrmfvyIkVtchFoO9jZvkLMvsyRnjraPk5VZa7P9Nk6TnPKV/Ai9x0wyO/1oV3hva2/Bo
5fJx7I3qjODiRUtM7aQN+rSy6NEdi0l5UUk0etSEOFBuSzcvwfYuxaee421sOutCp8i/tbUfkFDr
sVALnyRs+ocXpLskthuRdqlVQJfMY50twAUUgcuNy/f0mdld5FM2cXojZOUeGGrw1PcxxGdmwDSs
OAKsyffAbJY2984xmgNbIYbPIQH/2OaGec69QWxSS4zQkAyg3R3+1LNoe7ojGeFQ8lkrlOpoRLQx
ppww+CwfNyXlD7gj69nBlrcvqxTbHsEVMM2nXdGXDukIzMC568y19B7nXET5nHjI6ExsYLyPH5HT
fVaHzxHQWFckM8xTxOdaVTtegwB0TjEoa8X3AldkHD1ZsFTq0A25CwBiTwn3lkVOT0n29jjZyRCu
kkUOex68h1AweSe5upFdGOfDwwrNbJviIW0rTLqthaZ1THDDxcF3ojGgaSrKCKrIWreB5exlDRHL
0FvroPqfMNyMx+WCz9HjZETfgViyksqhZNml1YI8jzl8D2lquZYPc2RzEen1JqNvgCHRz08EQU2u
I4hdGGxr5Fxu8qwkkpZmMCFK6wio4TR2nDRiAbpuHspR9/ewKklPcDupEbzQkUPtI0Mm6jiiwKB/
ImH+Z3w2VJZm1VeGrTPHQonAJsMtSQ51RRGij9bT2Fvfax/ZemQt66v23JeDucOueu+BD8IOt8vN
YA4PYYS3LuwQ8uKCrwRY0LxFd+obrF+16Kn+2+gYCJSXtmjqTdB+kB4wHGyjPilTz6yKo7prIX+N
Y7rRpZ//MKtYObH67+nCFSvRGuM+lmCpKflGS/S7rK2So4RjV0x2eA9tbyVN/6M1Sgv1LPd4MJVo
0zWsjpRkaNAr/6JZwOKKFC1npEScsjKAc2nuiT1VrJ/Y4apk5UR5743HoATQGFTJhUZTvCFQgMMh
rYgVpoRPolP0E/aFp6EiT4owC1vxrY1j09yXfuMzJ3Me1JgGlZNUXztqyUMU0ljXiKFGikkG0Yh0
tjU27YDMearVeNsmyOT1SF2PfVwiaqENNuojHh5tZYzRdBNoR3u8g3T5d7geHmE7k+o9tSVISYQl
mPkA2jqbNlIN2iBWsEsV5hgm8MyIM4k6zuwoG0uPp4gvxEmpOyWpLo1RpYdk0OAe594uKJIdIwW5
DtKCSEWoutJUqNZo6VkcQ+kv4pYyaFSW7ypNojSxaeGWc8tnQLEbFG92rAfXYLhPZMXsp1i9aT4x
CShnsC9k8hriHzuA3vTcVoFblPftOs+JHVe1aFPolb+hGdKtsjB1g4mImY7QTKWVAac6AGBZYX2U
RtpubSe+C+psCh9wXkr+arExbH1w2FIzCGDwvqSOCnpWc3ps2R1OxhhJZs66tJ4QMW4G2x1G6mp+
GcOUGAmtWeT3LvbI3Si+1TTD95aDfjZwMD1bj76BXrjRvffKUj5MXwDi80CncPD7GqLnQWPK4dpI
GKWVNnVQGNhHtSyMLQvES6ClT6ou/Y1veV/61JrcCIfBFj8YNq4aXUPMsg/0mTlNk9r7BFaLk4lP
nu9/cSoBmgUE5zrDs++OY6i5uROyKlCtBhgok9hjmCo8t1EIx5YZiNeJur2uhX61x+hTEwgmHnH1
GFXtd6yfvBV/9CGnhZKxE5yS4gR5xmal2MqIpgh5PZP6eaoAmBB7BxszRt5ZwMCeHDzbCmZq209x
Cysb0l2+O8Xc4mAi7fYGIRJVme6U3OeYDuEuUndMhNnxkgFxljaeNVoUW2RkL+aQJW5fJ59MqyrA
KRJ3kpocmp0Cjysc0JLUGOs+KcbXGWfLeiB1eHbZZoRNtXF0Ua3pOxNB6hksFmJ+eytQU0bVraoy
2Vgj6Fma07Q8tFNpeAIl+sgaP5bvSMT4eMj6XYUt6A4NHocmCgry17GPazSBeupxx+YAPnU0MlRJ
IBr2vzS/O5PcOYra7BeAYFlgYiyMcbiB3cdnhW+3DzDyhSEzUrraDOKGCgmYFj0NlPDkubkC7Ryh
qUBrBUJweMxOjK04iVyWVXOtYGI7miH4b6OcvoDYaV7wepsPVgDcoHP8O6FHe8fs42cy7BisVnh9
zn3CmuCRPbkjNyTa9qCg16kBfLLnbAdtmfzn9IDQsjjX5Q4f00sm5ZuV5MVejva+jBv7oUCV79Cn
305hFW3VhMIiBV/jaHXyEE4dxjMxPKWMDFdJ1jxPvuKdAiOTZwPm0IZPfY+Rcje1hrMrbA5KRVpH
tJwEdbBOdZQW2CHAFeW1xTh/xL/K3ID3X6u9JDhgwH/HbhYXR6Uz/CcY+B8t6S4uRTMs3Hy4mq3s
d6Muyo1apN+zqaPEiOp6T07LG5ItHXKpUD/pPjiDJhQElcb1voDZ0WJgZuA+3DIOXMcgo/NiOK/5
POzwiK4QQ/6aknKwYrjm7zmVftdzHk3eAX6QacrICOPvrolsXBpNg4/d0m7kN6m7zE5nuD/HlbBQ
thociSDGNDhbgiXEtTQrYAXSalp7Ya4yCmZK1PGHnglwf8/t9rsBhHfXeNrFzC15FmG3j1GTHCpZ
FGswIJAec7GDyINXxWSHZoYkickj0KoNCn+f8eMwiWAxAerDK6XKmp7VbKgvxTfm0c2a8eBdshbv
hEzI3rDg1al1hf4wwzYQQVRMoa1CvfV4eehehmbBhGsw7vjZd5agEk3L+Egn3jXBlG5a7Jt4d7Fw
MlrE5e2UDYdezJCh89hWxHF6PnQif5BAjgZvDRD1kpk97swxPqLVIcRFscEZZy1jSebhWpDqkP3Y
dCGk21sR6l+8jlcuQByR6EOBziA+qKycBBMwFKWhG5tYv6bZwuZhGScCqgY5yEEd+UBU771SCY5i
AwhLBab/E5pQtCW2Z44iOZObtYouFZsT0Qml3Y1sNRbJdpmvbbHjtgAGkEc5k1WcsHOfYrs5kC70
ubLTbNfNs0EDRwrk/OjHGMKKLnrxbTABK7dyOhrJSIVe+r7b1OOu9MvkXBFdt5KDAa49DPyDosTK
k1fuZGy6VQgqinZ0+kCkdrXOPmwlg5FaGOe8Gcg1sHVjlSmzdcbUsYdvYbkqD8A4XE1UbN6oZ4jO
AiEOiInpWU+zFQwUZNpVU9eQJq2Cd2jQcCysMdmoSoO+At8F0pxsU1veXuR416OYgkqhLPJ1RuIK
OqU1vXEKBOhB2zCl+PRtY6NXsXOUNIxviKieVVRpoASx5PSGspUNJ7hIL72dVmob67M+pBrOdWoZ
g/m6MkRfqLIlu6ujbr3K/AGNRNtEEsmgFu7TMPWZgITztlGjpHb6IxvotYNHYFCWkjVIpoeiAaSu
qmqdWD4S2rY4d1YF9thrtiIfT0QuJdBFsNHWk2bTOSDcsUFLjnF16FyrG0oOJTVxBOqoQTsuX+yR
j4pUkpdCbYtt4PX0y9X6NNXYrHN0Ga7ZmdO15ZlDT9McDZs/XdQE0U6OnLAN+QzVwvaALmbv681e
OKVOhatgKeYox+iB2jWqSDmzDSgejo/salbNA8ZigjJWPvZb0hbAv4633oSGwY4jN7Itz6gWGmjg
041IKBL1qMLWul4gbLAbTP+1kV6rQht33QjXoNLtwW2ihhJUYJaNu0/R2qpV/cEmBsIdPLXe2gMK
kgByQ9uWAtoLbfdxYJJTdMxMgPM/+kgFn1JHP8UVz1upRd7RU4GADO0G3MUrtp1urfrmtCqmyo18
50SqwIs5RThvgj3nwj9Qsgu4c7lYblvonb/dpiQqyTHYvMlHipUNxt3XoQYxHvo6qHPbDLCmzFeX
G5eL0obEWtdEErUVjNIciaZX1tVxCalWJsxw7Bh8/etGezYHl+xdgJTmq8t31h7vs6BhyJ7aNvV3
z2qx8rAWMr3np9NsOnk522Ss5tyH5S8Hy91ZrqopiGW8Bz+Trpe46+Wi7MYEzN4cf71cQJtoN6EV
fVciIDAL5HQy1ceqJ47BMHMT/kW9W/7t1zeopWdRthbEFTCS+Xlvf6JDlzu+XAQ6idw2idxdGUYc
662G+DyC05dk7J6PfzKnNi9gUsaq+MGJVjZnErYTo92zLFqh81fLTb0U+bb2jScSO1JWUB/XeRzD
5aXDCroX9+8ux3C172Y6a0n8gjWZ78uPL3DSwpAV7rDnmlg6Wx84HCsOkodFZfc/8u7sPvLrW/pR
/29w3pjMjpZH+FOv6r41b//nI2vCZpwfwv/9j9c3emWZj0jhL9abnz/2h/VG06x/OVCrYCdJR5im
gar2D+uNphv/soUldLmwPv/TdeP8S2X1kjZ2foto11kR/Z+uG/NfcBc14YhZrW5o3Lv/AQZ0cUv8
WVtrAiHTHM1QmYYjB19cDX/S8xIJDL+qbq17rJqhm1XxeKgb2km+OitcsKqmsBw5gdN+cTRsID2S
ZhWEZN5r6bEuZMkI2dlHSatelCT+8adn8v9jwtF/V6lz7xxavMiM6b7xBP2mjPfNwUiQtxl3SyNQ
dMqNS+LAnkKDbx7CRLvnhvdoagyfshyI1EgTcQ0bRNvD0kbxx+65iX10cSgcARia0dmbGMaREhGs
hNYHD60XojLJVvkENk/k3rd/uPu/C/uXuy/QPyP4tRkb/SbJRSgU91WuGXcstsWXasoj9rCoZOPl
zFeg10VOETi3AM6a6L+QkdTcGryqBOcEZxEY4RlIyLFsZHa1CYWVCgQv2WgvDiGJYa5IN0sh3Yd6
WR26rn7UZ1kvHWKoQynD0UK1z7AC7//wmP4qkcWe63AkwSeC/wZnEoitv0pkdRH6mYOM9M4bPdtV
tWqvu4qgH7VHF6lzwLPhcp1j3h/bAtQ2GokSEYcWjGf0v4QGyfJFUnif7FRsnVkgbMhnPQwhVUWx
8WglIKH9TGNE7jf/oCNfbAR/fa9z1/nsGHyi+FT9Tk/MisxriTvQ7xorsmop0SMH2j4tqxXmUw8G
TBeg1y8Dkh9mbkYyfC2oX5E2QVMgfDjUnM3i1QE4MGwFJmoiY/pwx/67LnkIJ2w2F6XzQyiBSDT0
KgsepCI2Td6r1E0kUds22qIo5Jzl5TaywIr6yzICIlegLvKWJEGkSXVnU4YTwu2eqNeSWdRO6Yt8
jzLI9KHCJEbu7ycC4++F57mcj/A3g3o5lKN/Dek7YvTngpAeu7OQxFlBu65i9TIOZXggNKbZaimj
SI/2UO/n41cn5/gs+/C1U/L2EilGsmGpGHY1JpiVjBgqGWpDcNZ8rY+7G0MhmmBCqR+FrudYeL1D
DkVRlpSNtHFXvRU/WxMTWoJRtY2iGQ2jp6oEVK9WDP6K99EanAP29M96RrNmGqSB7LTYm+k/WhVm
XvNffAPzW9Va5Ny6qal/w1ZKtsN2sAP9rujtubPh3CeyqnYe6O4Flytt/doLg4TJsX4JQlNs4lRO
jO5z0rd0KrUgR4zq0FWNEcYkrXbvFdeP4XoIZ5zcqXIujpk5r//wCfvdebjcbYe1w178ms5vnzBL
Ue2IXpZ2n0xlzcIdPJL99yBsdF66hSqizPSIF36GH9syuzBOO4ZK/FQ7b3gX9JOlhj8WKX0v6bPV
qUM/P0CxU2YQuwKAJf/+7v7NncHdxbIjJPk+DsvC72t05zhZDNVIu2MmKG/qSOtznMEAyTloAdBJ
yWE7yuRRZsZZm7L4rPnRSxjL5vDv78hvlOllZcLERaS1VLk35u8uIm/kCK2qvEpt1nFO0oxz9ZoE
kXXOaQ9AGGk/pR2wJPgQ4RRffH3gUNTr+sPyVI51sw3HPrlW2SzHGnHDA2eJ9ENREgZc1ZrphpFy
5sXBk51l+25I7YOOuroDOnXNKGN7T3MwsmkzOapUz4pCqLwSJZ+jOFB+nqH+W0fM4v78bSUTQjU4
UszOtb+tZDqWAAfJn3qvh/C70fZIjSH5rKZK2G4SmY8jqAvGSXeFnI1NAUr0K7aCizaShKWHYkIl
iZBslFN1CGzYCE0KpWNS4NQ7DNlLJfNX//61sf6+kds2hwv2DP6z/2Y304pIDRXR6fdFDKunYbdj
kd5N9EUKnI4P0jRI4UAdAXEYwWVr0/hNq8g40Md029i8aYx5Nugwvpuyk2dSyGJIlvlXsLXUL7MB
SUgRHzhMEzEJIUy3OnGQxqtFH3uvBgLMU07RnPEX9m0tSI0hOjIt6mBL474EhWin55Yh6hkWksCA
fOL8+xjTtD03MJY2MkJjoQx0NOIOlZDsrqXsDuwKcMuGqSGCWr9ltW/+UKJ2DT5Du1OwH0UEByiP
tCeNcKWXdFAqFAU5nb5Zvp+lA8ECQjmmQQUVgwelMyzZ/vvn3ZjXit/eKKhQcDVqGOscFpS/7taE
dHqtHB3t7jgFdjp76h6RPRBlRL27txRreESM0qMny5PzOE4gpPuR0NLRoX+TVvtUNbxtWxsMpbQd
objXtgVaZBpMrSLV7w5IGl1fUp8X/ksL+dETEilhuaTOtfT7oMPss9F48jPL2XZAo0HsWc9SKsRa
6KdJtPpF5mgqSqJ/LxBPkfnFDOFyhHXlJNZOY2zToKVVzj646iO72KTAOg86Av9/eIf+Zu1aVg9b
GLgwVYPny/zd2KYMettZnqHd8Ym8GqWPOK8NPtO8QjLEqNWVljIC7qlK+ntpejJHin2SJlbkiBYn
0gbhfBZEtwsGhv/+NVxA5H9+DRmzs6ZROJAUgF3293uWNrRtIBbXYFWw5kSMZG/Q/QERxi+0weQZ
HfGZSDLmtrjiACAl2Q6WhbmSVkEK2fz2LUTc7c2xMilGcaUx78bh23bqGb3BZdJzZU3ObrIzdBqb
RkNXM66n2G3aYGS0AL7VUB978dpb7IukNGro+SxjT9PsTckSEjE9OlgTrq3EpNlrEJc3JMWO2Yqz
CsoCRDM9DrOe3/yC1CG1KwRpsgX9C8hpzKqCrcbEd50ZSB4Dn/w8NHSD29NgQR40XuP4LYrH9sxk
okhYmjl75JzVdbCYmrYF5VutugK+p+P31ToA7LmufSCwZm4QUxrmvotUNPmn9Re7428fLMollQ8U
hm8Dhu5CZ/izC32SsQOSc/TvStzn11RBSUaIJKO4LLDXuXI2zfI99IaG6nyUhyYKj47IgudmUqoD
5plkHdjf5FABPRtbA+OcPZFvXzAS5Oh9oFMIjg01KqGePjOUyPpGG4faBgrZZnR69ZrX4bYFBHJT
tS9NU2qPsTe8oAFQL21+i5z4Qe1QcPCEqbsgqr6HrbWDWqrSmzGRZvSdbj2ljXJEIgBfJ0IQkZEQ
i9GJKRDnX7xF7SUbeUho6jmrYjRrHUAxS5RKi1zHHZJHO4SGOKGvDTqm3Uyn1pFkfF0EdAQtOWY7
tcL9npLetK4zuz8LFPbISeZrentHEXS0Z72AH3rembn8Ro2H+MEE1ZTmcbkSSkXEKnaqAm0FSgvy
D4mP1aDt64/O1Hv3cS2s9pxZPaOvMnrVervaR3N7CUjLZooZ11cTWp40oZuP9gpRqx0++GDsV2VU
dDs7qu0dv1Zgz4xqt+k9ijFGxmizUZaqOV1fSI8aqVefx0rTDi0ivTUTWp/Bl37sSmU8OwXeW8wK
tcN5AAnocAfc5cMcbKPrCBx9NXiOtRFDSswtLZysCnicpnEdcE4oJvcmWaetXz2QuYW1Pa41txO9
mGf7ZBirTb4ZNLlmMvYR6X1yUvv6mnYJIBiJha6CgmpNSns3et49vLwJuhb7XYsU76e8fepL+tdq
d406R9xQYn0FQP2WySzYRvN4bcxGbCKmhifGuhmV97mKgukW5v2Wxn/oVhpvCBIqibuqc4ZFRNaZ
ef1uEHIE6BidMRoU9RlAEKAxnOK8bOFakTnTrVHbC1MgvyRxJlTgvEUFpAg1TopTMlq3go/Knkz2
5lK41D8erhoUUHn7ITUINE5VR5eEiAg2cFHTtq2hBqH1uiYV2VUpHGmpSTyIUFRpZ0Dj9thvndIh
66bu04tX1Jc2xIyqGnK427WFP1FX1l3Gw7Lo6DzIBL01ZuGCGPM5XtnMGcT3aQV1mADOzqMK8yfU
51p87ZMfOfbL25Agw9LUck6Iu3gcuXK/Hi6jIDCsNdENhTo9HWZ/6JPo7dLIFtapsbp211dzBlZc
VQ/B5NeIk+CFTZBWNhHC8RNZ06QnmQbJssCrBqkOnwx+inxbNaM1oMjXQeHxd9O+ADTLUMpQb0nT
qDfMgf0tYpQBQDNseJLqCM5UmwIORs6Ajg/qw7XooHfNkpw0sN5aLw43pj3tQyYOD9jtgCTlNcg1
UzHXvpxAd9sMifXK+T4Gxho73tfBk8qOaZsHbguf48rmnY9mKp6OYvJZa4Pmw26i4erMF3ahEiUm
aQpR2832PpC53ZC8jzi1b1PTNwdF9245WVYKEUfPYGwupPD5l9ASqLadqttrQfWJ6ZP+ZPn6KcBt
cA3VnU3vAYOTznyBt+23cEI35yk24tU0XmmN052nQltxGAvWmlYNp8J8CQpqoRjqKoNQ9BLOZN+W
s4wfhQ/1oIRXz66ufuAFex+x386PMcLSyuB815VkJtWkfgZAZo+9TWyb5dm3Nh++lnRkk3IInoyY
fC/TqjedmD6bAX3ftLQxWxFH7JadnT/3xkMR2SuWL+2BdSpw2yLa17rp0xOpva0dd67AP7dusHCv
tG6o9gDXP4JGE4e28m6CMK1V7bQGKEX9RQkmnEySifUYmhX0QD+vjn+6SvXO1zsgrdmRarY8dmEL
1tGUxc8vdQLCljq3ZKjjPLAqT9slcQ4oyqRullC7n1+rAdAtgB9rhpv5sdSHPy6CQbnodm1vh5nu
2paAXX9dYA1Ww8I82JnB+2Ngld2Q6/rObAGFl+BcZEHwQe1tj8dwvrD9aTx6KA0Qk3X7kijYpYUe
9F230/X0EPnKuEnH7u3nzbCpYKXFu2LmfFbzRYr17djCdKNjQtwJ5JT6mBokMVPSg95EiQUdq62P
y0WgzdleKhdNEny3GMNCVaGd7znov3Qy27d9lrzAiHmpEFnvZAceC40rFg0psmMyEjosoIQihNfC
k53xYZkqGIbFND6Raaa5qQ42XpltjvjiumXKMedzoWUge/CvX049SQGTUpor26mjTW8UA7K17BND
e7SGc+t+uZjsrvh5bfmyGhVjT6Lv2pmnDctEgb24OC5fLtf8XmTg6uZ/joC/gWmr18LOHqpBe4oS
gylkw5YMU1/Z9Sz2xPUB6sPp42Ikmna5lT9rBn3Qzm9rt4tHYogY/SqyAWuWKxtb+1ALdJ49aHMI
IRY1bQciVVpIJsoJQyiCOAz9Fm6HskeYTGKC7BH2Jc5z01Th1re9eKPoyVvv1Du8OyYi+jlOpost
1+uLrU10wCooyB7AdLmq8bYAfQmzVQ8Qh5lakB77Sv2hOMqbQ7xFqNh8PLGIr5j8HCpUa9Usrqpj
g0hOkoc54pxhC2cHzMIHOUv1sF6V+zB7Y7S6hafWug3SXY4RPnGGeXfWh2Sp1eeMcOXJMsPYDbyG
dqZfmC5q2249ivpEa2gPbJg3RNo78ZwHy0dtvmD7Ojh+Ve+Wm0hDyI7L9y3Xltt+fe/Pn/1v//nX
bzADmoNNB4r597+Z1iypq19/pph9sc44oCWe79fy7fHyPXrZJUxw7GMxopT/eY+XnyvmUxEInQ/k
fPpE2CyPImd5IpOqa3hFJmq95Tf8uve//t7PB+MXOmd+39X8kRSJCqgKEcjbCP3LCXP/zKajQJJ5
805O9U4ZBIFRJG9gniPPeGV5IdkC8wVq3AqAqyrWZtSw4CO418euWWeaxPbrkCcqodSvI1g5J9WK
0eI6iBbpldMMK/TvAfrKQ6gGJnkspXmMexNuaUbE01Zp0KtKySd5+efloqUOImgSsQ2QgZnbK0Jj
vfwLu6AJbCE6YUCcdsv3LTctF8uXqZkZewV4fj3/kuV2M5F/XCsYdsLjhzL46wc4ySfsxEwe0gIY
Am4TMM9Kc0hjmNRoGIEKKmqtE1IB2DedzH30GXPUk5mackP7iTBm3wTNv1wl5aeekPfKcM5x4d+W
i95SC3UTzVPUvOAQxszXwbrIDrBcYJ7549ry5YI+tk2Dt8iv75H/9d2/blt+7hco+devGfwakE4t
WWN6FdFga+s0EfT5IxFDkpvmM/szjOPw/3F3XkuOI9mW/ZX7A2iDFi/3gRLUDC1eYBGRmdBwhxZf
PwvMrM7smm6z6dcxK8sigyAIkiDc/Zy9197o9ACYAOUkSP3+pyhtpBS/78Pm+fPhv929bdeAuPtj
D+EYuePyP+7h9gDTAWiyGEnIGqfW8XPrPIdC8PPmZAwcxe8Xq+OUIASGHAuvjRHpgR+48V8H/3uz
3y+qIJn545huD/xtu1s37Pff/njjt0f+9pTeK5X1ZJw8Q17RAFJw/PkhDS2VVrm87Ydo5bp5gDGU
E3Oe5rl/+2SgaRS5P6nQiHPH8m/f2e9v9HbXa3QWYLnI+Pfn7duff296u3X78mNgFhNFlvkJ8COU
ET99Pm0N0i47VWfe30+eXM+GwZKF+A3tXY29hZ9nPgOGSU/q1xv127tdOmygnZAUehY+9QzZpa+e
zu1szNm//qlqF7fG7/uBFaLNrqM5sMYmJJputHnb9Xx5QuBNW1vXQuoSwSFT8nhhKdUmVl0y4ufu
4+17qZj44pQWj5JV3Y7ga8Lw5i94ap6yuFnfPsC/ffy3v/3xFcnbafrzU/99M0glp03ctu9uG35B
n6KLZcXiMIppwPSBmsYrneIOW/VhCJQeHrA13IsUb+tCsuJCPOgq2BNJcHG2doCGfZh7mGaKhthx
yHKWTVNvOwRjS8FUcpHoU3WiBXEaSr18sZCHBMbRLe4CzQp35D7sQjV0MNqhBW8j7RONt3kuhfqI
pDve6c0Z71R1QHZ/h29a9ym0fCLtqa3xbDpptja5BDPm0SWqMWEJvbRPcRs9TpUyx+6Yj0lfEh1Q
up+CixUW1QSkd99FayVmrB9i7x1kq3YWbY8UxTSCWUcMfo9I9NpW373IJRhaTya/cbU3Kw1x42Iq
afVcWYpwztyYyg0MgJ7grWAg+pwFvWKOH/E0vBdKB20moQKlqiye6DDpzA08e1PVOImM1NEXgyGG
nacNXxMN4E2fK942COvwqqIdJ9x6RtYl4YiYVDi7sXC+FVBHNmrdeoiAUV6DELovizC+d+qp3Mou
eepyTK80h7OVNspwZYyCVOIZdKh3FMwMbQq3dRjven4Ml1BQrYqjDIZ/LAAaqS/WrC/VgPoBpB9I
E1arczG62EKq4gs4RXHq5AAsuUh86qBXLkjlAUF7tMtisvYSu9sRMHaHTioHdzJTwUzzc9BH9bnK
fNWwxEEojoNhRBUrVx+3LXkOzF26ZBegH+7HlKEwKREb4exZ8n18TQ5KKk9ahxjbbREM6Ybu0I9c
UKdM8fsiASy0JU7mbLHP6QMdMfgXz2RKLhWD5L7K/chC8A6h3uq+JkJQVjhGm6E9pjYXBcJzyqte
jxhbaw1tiuYdS/IG3UYZmGcH07oU3aUbiSRytGG8jxGqWcR/KY7V3ukNmqzBGOlR5m56CBucGU6W
sNBjoFNc5zyZRHAXCU3MBFketqpt29yRq0VcZme6x6yTz2HnaDsTynHZBQRvjdQQVQsoeRWkxE12
ZKAPvfLe+llq3hH/4B2ziNgSldz3Q6x9KorSL5WOdgJmWhLmpwafoV1aO8O2tt6VoKZJBzCgx/Ls
UcReBwJpcO6F8TnxtGf6N8xgWaFvNA2b8mQJUDCcWGMPNi6vioNWOQ+RNPRj/jHRcn5uvE9djvdj
XAR3Wmy+G7garqShA3gcxxMtvPxsOThumat0u0qAQx9F/VwNlfWgl6R06lWCbWX4KipqVOQX2KdR
yUkx7ekjeWoDIqBoH1G0rXsVxkWRp4C8a/HcG67csT6dwYTqbD07djN3zom7naRvYouiOnQaySe6
nnB0fMDIh03Fz8bpKZFZ9ZgOiyTQh2tqbEI7rO9c4lwqYXN5tTJKxXRFtcxhipTpy2Qah20Vm+qW
ps2wZLIZLnCKkbsc2WIrMvoHZTGGBw/ZUmGhBNMZV1HJWSvStE3sV97LAMnhaNYTQTB6O61UgD6r
kVDHlRGYxoGJF1TXXE98wrdQ2TkwLop2iTX2dew5clb7JBlUzSuuASJUuiw4EXL+nYjrV5SyGzYp
Ngb4PVp3rTyUQ9veIz140CuMDg53VzDtDbotSkMv/nOOCDkX0j23EXLv0VHe0G3Lc0NmPfR4Hd29
He/TbMqPtF2/MJM+Qnl5bMLR3YTS8YU1nZJcvgqlOtsWvj8Vi5jiDW9qk6LSR0qzTrwqWM3tR834
ria7nryRD+1VDwr8bJGCCWknnVZ7jGFTOBi7RGe+9ziGfDLD7xsr+WGRLuYPGX0TS1DNhdxwkxTX
dKgXdBqqXT7eu3GprrvBRihqF9ND31FhNAq+AEARW4dVa2YnyhNWD/xQRz1L9MfIcFcD7YCjVerY
jV3PIR1MIYXGRc8+hupORNWms8aXySwJuA7r5mzhFyJ3rvTWIKvU2aQW4ksiam2Ax965pO+xAhwV
J9wm1KNgx5FNA8CK7APlZLUrMNzyQa9dSlqGvERtn5NXqrVHsjdEP1Z3LuW6Vu8fmMrZ657uwZD1
46tRpycDlHhtJNEDIWa3WCW0d3UlCdrooyfFwJ7qqBTCJg/5z2S3d934RUxK9anU+AjIZo8XTcpJ
SzUSXElCwI/jDHDSurCnBpTKu7FhTHOzWqIbnzslGdWEdrrrGsJnbn8JjLA6GEPxPU28zLfNdpmP
wt7CdwOzYin+VDOH0qc4WkF8yU5SJDiTeB0z6eSJLJF201s9vwvyBCkNp8nTSBhUFYpoObp5cmmC
tuK0RlrezyyOfiguAymb+yrOqjXnxLK29UNbMzA4tqxXshm/2VZzHoVGmscYf6CCdHZhMV+2QVuu
SYLj982kkqkXYMSsGSjdj4ge2safmENdHbvZEvIqrN3gKjDGO3TdqmqCPkvtBfjDH8XY9s/SSvap
SriRGWTxfZ0R51jH4VYVOJAiL/2Yk6ROdVeoi5o+9b65IxB3PNilCUMcmC1tF5byprNF9R9S74Y2
1FAV1e1dJ+z+idIKp6+C17MCIy+MEKs8jB/mSv0HxXl1myUs4V3wNydy6xEPTWjHh3Q4V/1dKN94
yWmHbaLZjNr0GtkV2e9qBAND6Wo69xj6ApOSacAns5SFQ2IB+mdVsWAxVAFspzR9CbMmoKOn44Dv
9XpT2SOlOZXergxwOKp1hB9Pz15NM3vqepMZLCVWYjmb1Rj3NvOB4TG1Ch1xGY7ovg8v2L/EJrE5
iETBCAGs3u+N0d1SFqa4Qv6Nan/QvNPOqtNu+SCNPO/fjAKDnI1TLazozAn6THfDAIenxBPseNch
7EjoLTKgrJzKXUxmGZgemHNdwlkxThdtMhJUoGCaGqe+TJpVr/H2PcesmqkgT/FjYLenMAwsOKPj
tJ0QgbqB6UPm+xaXQ7ZVO36uDQKideLUZyVtKhxRALBq03lRzR/M6gjj0ntnVVhgVAEXfaeZg6VZ
V7/huqGQ7NkvjF5yTd7cSiOv9k5mzlM05dNHhNMJFBle0toomTMCyzmYqY3RTi+VLVBnOEwWXvY6
3DOEqs9qWXw6Uq5xNvX7ICaFBqujQpktaI9TGHlHaecXzXaY16MeWccZoLs6ZaVRMZc+shQHjuXc
KfU88woyvw1aEmk19+4GD2vmcok6xXTZNBT2kMiITkR7H4VmS1mY1KYo7xFAJCkLZYgpb16YvbvR
nHGU2eWxx3Ld90N4UJsxWhDhofpNWuLcCo2rW+Tu1Sr6beBQwcj6+EBL0KeUTV3FnN4gcQJF5WJQ
045ZaS1lOEEeAHrxJtiXrXGfoJlZZhaeklKBBwuEKtvRrOLZAw27jMk+WvxhSdz48UZFxwgBcuJJ
Ojf5e5OtG0dFiOS5Vzl44z7V1TcCLYEwaAwos92gGLojU4WGI5CGD7TpW2lpF2jqsieDOsmd4FCm
3hUV6EXXKLbAtdlB+8WclNcrQqCca5mIN6mlh7iVylbVdFL6JhyWCd23bU2oy4JpVYImoul2+Nzu
k1Hpdp7bpqtBcX8w4cFEX5EbWnnmtBu0fmcztl1029tVmKu2LUY4SrjDh13TgDGh5zxZanrJCU8b
hoBpk11Pm7gigRK/EtUlw+JHbza4yuxzEcFkcdN38MzO96IGeSfeYkMd7vGeXbLWeINT4F0cT74U
Xkpsgm7ma13WI/NNmDRlYlm+orUwh3sMtDFSvwgf7MkuWQEzsCC37PIzWiy8quwzx46yBHdTetpj
l0lcSEFOp21y902EgctV3fuU6282EsmbCUg3yTgr5nIscars9K1mDu4ate0PauP3EJ34sITD1wfB
z5b26E+h9ib64MT0qN67hr2tknA6qzFqgwqfWXrEd/dWmr121SMPrlpZSkI3xXSBEWkvpFEFaxe+
aAAtRGiNsQ3G5gp1tQWwEOyFiYc/M09a0+CGDTUBAK+7ywjbSIUdn7yA6AqJamqTaXIfehpEGBei
7k2eGcagYU1IXxuuryQX6zVNDquiG2QB2ow6uarmyXiqDOfPzqB/085hIw7DaA7NyCVU+UwM05fm
iqVJg/oIKs7HvDTtWluIJZ/CSAt4KthzvLqd48hkV2mYy10f9z+QIW4jreS5qUm3n2bNYtBpV8cD
c0rVPJSkmpUhLg5kOCqTI5HucTNTbsy1e+xJz5GrHOnSiHM4vCsglJcuRcgrguhkFRLVSko3/6SI
XU9lPr4QsUwuSKTnxym3/NyF3kk/n+zvBCVS5jbLyMQ5yfLmsSacqklf68pEKulhww5sGWywSrFI
61mD3NpOQu/22NKNUxKUz79KA5li7ELszII/DumR7boNnqnTZEnvWLAegTWIGz1lsPFTz/1Gx9/n
YtAeiPC4K9NUO4SJTepeAiLeAJIaqJZyMr0eCFBJors2KPdmP35nfV37ymh96rPZMlGKCGez0Bas
iQ4Egr7S4HN3bhp5CHLVb2KSPdqgQtmoplUf2hZOEr8bX3YCmFSt1HNrBRiU3qDSNVvwSCZ1IUEN
3qwyoqiB5C0yLy9xPo36rmy4G0lc0zh31L3ieDGjWyrWdSHIw6LxsWVFXC1yflxLyjbZoRAEu5Cd
fLWzXFnNQpu2oneDA1UsNG9AjLQuUF+toXX7NCKMF0t8U0lDBPPQHxtWY0SryRfOmRrIzX1DVeMu
Tb2zIqnSNKqab9pIHa4joX6QCe0lp2m8CEPTvLM85UB9AeRcUpyyxtiQtWP4toqDlyUhvkhJ8Byk
euJZqLzu9UTBOpZhIteQdW1CSAikLMUvBCylJ/LFgqWFd3MucJFnEzneNhrVdIkOswcMwjxTovo9
sLPRBM/gjOXo27WN2q3SwRHNBZKsqb/JuAtOgwyvethdojjwnodGQ6JcwFth3MXsJsmBw7B5hBao
7wsYsKgczNyHbGysDSdDJwdRnK5vieVPlNsmJVVSgd+wVoyERORxQUaYfo+d/Lvo6bGGdTFsATy3
Rw9wmW/RKANJpP1QatU4OXW+ntqqvOB+B40Ux/uJs3Q5VC6ZMDbt83RubkdBpp0VECRkiR4lLS+E
kGRo0R8a9sLx+ms0JXub+owS9Ze+tp+kVE6gFyDYOkD/W0/dIe4YT03imbBzw/ZEzvpFKSt1ac8L
krAERZ9P7cvURhungxbV43nK8TUtArPVn3ouiYSsxo9d1dD47ZxzWevlu5d3m8rMvnTdw/hZ6g+l
pcR+GqCi0D0Ix7nR5netzYyEkEKSB0liEh5xayMwAYoVxRX5pbELKn4NmYzWTMaIJWvsZI2jkIy3
kjRqtJTzkqEHSELLs9YR0DndCfMMoiihr50AEx6ED5NaFo3zviomzsiR1fo8KUk0LdmHeLE2tC/p
tMvKLyPEl+BkZsRQ/2hYcNYC2vw0DALC3BK8GE26DwYwUHrgrsBLBNuk1Vo6GFgYYBjF9O/UD48Z
lFVWfMapfO2IBdq3lp4AD6EZIteuWY3LmyXBdVm8QPYnPkuGANPC8BMLWUeb8T7kcnGOFHiRI3Hm
BktyNx2Q8kRevh5nuETdFlz3p4z8XpZ6S/ooygZS5T5M6nTpFH1ydAnuGyN8tGIEJx6BbXZrsigK
rrhurOxowRuomSZIE4HeQMuiZ1/nprNPm5FpGhFpGwKoMIOG5oZfNPwkErZwpJF9rVz0YqB1RQZe
mKjtQU1dMslQN82MuiEiSZHLbD+aEBSdSG5FVz5AzAJt6ZwMWvg+Om9ce4W5+VlfU+v7xGNGXZG/
eyHxQVlWSpZspiJ4GWUl1zBuAOBlsr4Y/ZXRKD4qtfN6K8HgIjaXVqRrfvpmiEyjh4sgSCwbfm6T
OdBE7NRVHabtVqm+x5WVUU7tzWvRdd+snKwbnNDrOlFR6hN3CaTaerDqgmQAYSGbKAkotIUHbUUj
EExWrFkhkFMllT9423dGGT/lAHhWNSVTGHkwTQqJE7gB0bfsZwlHFKjvpFcnKzdM1ZWekxmDM5pz
Jyrsi96q+3g0NwN2/61ExL2yp2LaKFFQ+rojKP85zKwNQ2b32JKf3C6+9wbISGEIutvsmIDYapdv
VE+YG5Fb5wGk80HSRFDPJpkxe0sa31skFkctt1ZkEjcgBVFPxCpkLvS3/TLJFRLUUka4mJkKoaMO
nJ5WA6XvzhOMDo1jLa1TBML+kKTBpS/UjesI66OXJ32KMFHn1JHyBPeJlUzfUgXfZa62nE/VVO7a
GA6CRnTqTQwfDO4n7Ij6ZUGtCkyiRbgnkekMb/zgL3ZPhLkOmWDof0yGWI6smBDHmZ3faZ9MuOJL
M+nU/aohOxmuuHZ2TLFRZMYmEchTU37NS6rN5N2QPid692iFWnFP3VZfkpbprJhNPTVJGW9pN6Me
iC33iODozZSyOpSANlE9m/G6gmuzSOqM/N2yRvHgDrQ+cPrbgb0c1RxNUiIOQdeqdLYB3DleGD2O
tCSQ6s7pkmLGmtvWClVx69eqdpwyaZ4CZNEDThVzfAC3LndWVIUbykrW8lZ6TEKYlERG6ulAlZ4E
2I3ZJK8li+FjYivPXUD/xUXzeQhTeanjWbzoKStc+TRgey3c9x4IksQ53P7JFJNzrs7vMycwUG6a
3yPWqAiHUc8teqX4GJMzs2RxLFJ7eEljB90pqYVahL2hSL1HaXoPGT+EQwgvDszp/KtOKcYNGSWu
NGouKOHqC37KrReo+IERDbqUXRVMNo6X/Si9TgWqODGQ1fJkpLl6oMkCCXaCWxVhk95baP61VDmW
RH0+xUOS3lWf+oxHiEX6xOisHYsRaGVVbkmATx5UlPVEWI60bDRzJDinWpLpVm+HOnMRcVQgB+fa
glbds0RRfBUs1naKURhG9D9Ut4p99dsQKdGh7Ljap4byUDTc06GTj43mncY83SkCFlapVOUeA9x7
XLbuWssrflEumYu9S5U3HnTIFBqyiGLw8ThQw4p0Y5nq5ZKCTeyPCWQmC3a7j0IEudCItXvMXYLo
bHzkLEZsMj3LB7U2hm2vwbSMDOe+cMat0aDVE652zov0vZlmBU0n6/sCsFLRw7tPWKsdpLDcXVJQ
KNRi0Rzw3W/FoKsXwArPfAQkOk5MwUdDuxoRb7+gQ7lE3J5vSjeBhFSAiTCYEW/R6FZ7CPYyGgi3
LW39OGbKp9J39rZw5bRxRFVsZPxM2t/g49ceAUPaHYXV+BQUaUQ4YdccM5fsvmBocUmnn54oVrGr
5x8JV1O4jNUKx094kmnTr2GpJBtLS7ga2TFJ6wMmDqXXjFerozicNi/kDAX7rFYeDdnIcx1y3XJM
LdjCCVtFgzfdVUNXXIPhR0FTHtI9qwtKPuPVjoLkMqR47Z3itVJlvRdYxpDmqchoYGagkS2aE3G0
+rqzWD+QQa/1nXXCdGSdoH585QADdsIdlQvN/gcSQbQl5brqPPT4pkGlUgx6YMzxyATPnUOtr4Ma
17KCS9PvvHvq3umDovzIxkZs6Rl28ENZ6vQyPQ5URk6ZmqHECYGaphBEjnZqXBJTiIunOfk5q59+
3tE7zgsk2UslRrBnm4VzUAwEq0rRm+vYnAMSWZw9xnrPSaKF3dFoLGgW7SgXfTU5/s1woffMoPSa
FSWtIrF1VeSNCWSLsqNlpYeKOBJI/tLOpCBVU6+ChlUdtfb6J99NahWVKN2/rRR5C6h+E8V36mYm
53G9d60Gga3tbPV4apeOOgas0SneDclwxdecc+W4qyJtuHAEzNAh1GS9nq3TQAxrNL9bwZe1ZE6j
rVCHOid7Kj+mPOk2Q4uEoww1e2NW6Vs4X08cJyiWZaPchXUHgrMbBx8do7JiGun43VgC2W3vssLo
T/QNCAzoh4g2B21HWTPs9x6aPRNYZjHPWAumxUhi4HC3DA4Uu9yFgv9iUTQwJboahpdiU3xiHC61
Gk0WlJEkqA+l1XrrWiKb6zr8ZrwnNIlNt3VbCnLhoD13gmVZ2X9RwEz90RyjTdDn7lKTlbMwY+T8
ht4YR9lrB6lOyYV1smQpEAMvjAjFJr5WYBYNKbg2lvZIQb+j0k2N1becfnw0EzO5C7lkkcKAqMUZ
H/raYgs1dtGVactOztOzWFuTlHmkuIDRKFFokYjRXQUVeF6JhWbUIv3RIR+mQcKbU8xkpkGZt3fl
d9tITahVDmBp8F8U4lapEtvvBh5Fxx6WDp4SLkyte9Dmi2fuqK2v8r0ppb6s5Ggz+dPSVQU5y9cF
GUdZDhOKNQr4CguN9GyfjCkR0sTai7BMrh31jKU9UOqtgSfsJXILepr2WUKxWE0suI5wrF4C+30I
7eaZL+sp7l0Y8nHVLyxwdZThBtadamRuIlN/6gzxacJiPwfuVgeSyPqZBdCNs46a836KMCQP1baw
Wvmmg3Tv8/gh1/tirbR2c51EvjMJMiPxIFveOnNpxk9dar3rNxpRA6Y+g61LXTvrJEY442MLrxQr
c+ZxgczGC/EXCLTs/s1yDd6kF6x0YfgKK6VjZn4qyHG30DJXNCVKhs3WWdHBDJdjZkeHRhBoe0sX
yEEiuxHukUJraBOXU7+Oq5hqSIiCOZvIyiNwQG4LAnq9pj+0Y9dfH2GU6gfLhCaYPDN1KleImRMG
5IrsbXvySe2iVTJjVYDPPiGVHg4esdGHkU7RUFsGNLu0JBqgyLcgNT4dUp4Pqm7kh9stATP60Kfa
c1hWcvMzbdX8K3d1mAycoaSotklWnxyFwraN0bax0AlUWjAudR3ZmDvz3IdW3PfYh+gk8zXD70WW
SHjZQjgFfoV00h6hccxQLmzsVQj/ciii4VTRvr/Zywraqw9T8oUQ6wIsyn6rWa9EnvYmB6e9Byco
D1BWMb/3EmiT4hB7NZsKYoqBNfxOvWv6OyN5R5ZoPTRmujVHj5hstSXr+iBk3a40oRPM3fwQcf4a
MfPf0n6gqot6nUF5cjbMbfe0zJh/5TGojOHVVHMucxFoVs8lVBqZ98dNHwETlvJ0H5cnoKYhFD+g
ll5fUMh0Xbl1o+4x8hL9qERcKSlDfbQcSIJWb4Ga4ofWWCWZ8PyMKxXKZaA0ByJDnnNtuJ+5i8AP
xVcSg4fQAmU16pYGT8I6mYErVnWDe9czgcvFIwtDtztUtIsOXpAfZRumq15i4zUFs26jabFreGJP
z/gpxPe+Z5pkrxq63FRPGR0aZ1r8lMhW+jmWo7GJZ+FyAZqGduCcfA3gDwoLSHH03e6mzqmexL2h
LMcCPocjH9uZKRq6XCUKNcB4TneKgPWRaKQ2Dxf1QMG88jTKin0D8r0CM1zncJ3aVFh3cWxn6FOt
XXJCAxk8GTW4Mbhjw9KzUaTETkZttBg/kIaXvmrtQ0WxT5SymPbryjqGu/IEXglYIbooxs1tTucl
b+sS1bsb47qkpjtZFuPAKHyEVb3fI0EoIgrPZecbvar6Sv6J0UVsOxFfIgqyC5wltV/X9hoGyjZt
E+er98lIgefft/dCry5u1FerylLgpbXUPwFL2Is4JS8nSj2NmbauXcquOSUmtuVcvOaU1MAJwiGS
mgQjKJ1m0wes8hxEE6MH09z3sgbfi+0MmyH0BhR9eXYaivZrSDTqkkG6M0bnqdTmQE0IpguCGnCL
kze/biRhVvQtsAhCWLZdTzuxQLmrAq3aS6t6Cw31rIs6vzaWDt+pD0+1q13HNpoo1GbBigshLMUQ
Q71aqPTD6D+x/ps1j/1ZMR11V031/c1P0JjaIwJPsWsa5kWmmTwklej8qbCfG3OOnJfwn00BTbhn
pMijFPbh6JGJEPTY9Og6Le1MM45F03yEVdkQHgEobUK1c/Pl/f8KMoE/gvnzPycIr2J+yfFX8z/i
x/8sBb+0z/jjT6LJz+f/Apo48ExUzyby1/0nuuQX0MRx/qFpDpqBOUHtBhb5Z5aw4f6DhGEPC7AB
0YRzFbfqL6oJD7mqZ+g8aFuOrvPQf0E10f+W04d8SrVUEzoFxCPgKvM7/9OdN2pFCnFi4CdHhZBf
Qh7+sKYDYecIw+DTM89SzWSVgNENtO8EDi3q7oHoz4U6fdMVqg5qQIeBENk8gU177aWvUgEoXzX8
YU18/eNj/neQE/ffHS2QRNC9fDy6p/0tMVJYti2pxHG0g7rn0k8ESi6vqgP8NzBfRw+CX5fO9B4q
MlxE1HsHbZacMJnhpFCaTx2iQ2cylyZ8IERfCB/3FOOm6g17Rw1sQUdiEeMtAU63oCFmfK/luEgp
ChBAzm5KAnHBXi7DQl7n3Y02uRnz39girTCEleJr3oYm7qKRCWWkeiEsj5kvlLVJYdfuBgIyTaij
S/DR/Kd5k3mXpdS28xG4st/Mu+otua/ddq3KL5O9/3VQxNKs5mOaD/B2wGW/Eaq1tp2cBFh4HOwu
LGf7Le4BYtxqoWDlqOBXUpDkdsntug+WAUpaPU9BIKXg/NXLvE1ERk5lbcuIp/KwiRUwlDxl3jTk
b4lOtadYuc3FTIedTnW+JBi0rMjk5Nlm7PlqHrzbNWjJeR8xi84ykkjYQlqIOi4Wi2nztuSo+tw7
zbvTkwNeaN/EzT1vkcb9XcnWohlh0fGyfaP+0F1yIdN2aZgXGi4m1CaekRbsgNe4HRcvXmqEPfx6
q/Pr1ZTLHK77DYbpomOkUBamEd3+P/iW+lljhtMJNrq9AfZjSnB7sOXmj2d+7/OLz+/BBIdbFulm
vj1/hKyvN/NjNUQTT6yS9FHl0EajeDZxjOpkDiz0jEFFD9VtTsBoC+1unn7Y3AYhjqIosPOVCkJF
bfYxvFS0GVCWA9IuOGhtWIja9UcV8R4BQWU299O6TUsYZdsWh/nvM5+HSAb4tWT04HCcn4YYI2bs
TdndvAvmRyiVKUy0MUwMXlvXqIn9fCpRCssSTjqCgHVMmz/g9vxYOe92LU3eGXtLTXonsYaoGjVn
ztPnI5if1mcb23vTDGWdUqzvEPl1lIYXCakveaItPNtAWYVECnNuI0HyhEuVBKUPCBDLqk3vByV4
9EKlWbDmek9pl2SavfBG4xrk2XMv7QTEKcsi19qGNQt6FqPUGJYTTpSG7CdKOad2iNsVK0eNNf+2
BxFO1cB9TItXvc5YlJPzsUwTd+Q99V8Fc/U8IgXdpmTB5D66MtbRGAs5z2jM9c1dpsIWos7aCjrn
rP+5iIU//c//1dDnr+/Xf+d3AbD4EnKs4jBq/vc/Qb7+ZaPTw+bx73uZD+Ofu6n/9/Ywoekzeetf
7kC+xrN5136vxvvvdZs1f40Y85b/rw/+Ynk9jhKW18e3HI7hr4Hwz8FPx3kPXeY/j56nmB4f/0kZ
/5vn/Ro1XfcfmmpqwFLoatkO4+c/MWCe9g8bNBFMLwaHXxAwwwICphqsgS1e3dM9qGF/DZfqPzQH
mYzn6ehqbFx9/9VwSZrPv9jZ8YBYFqAtjozB0jP/7whqJy6tVNbpLmNy6nt9896a9tnLkcxSdQz2
0MtWRHhBex7IvUriYhcOXM6sJlL9Ssc2a0qcYtAO08poDoQnAkjHHGwr8iMbRLoMtfb7kKOPFOEk
9imOBvBD/Y9O6MWxHuUlcxIiCEI8imRPqBTzliNX1dHhMhwp3dlIXlV6QinIodU01O4KbVcGeAnw
X2P8qHClbAYrPJh9nh2saxuSOUJp7j0vWZsMbelsxqQ1VhPolvYrJHkKqhOSCMQxS9Ss6coIoxRp
KEQmNZj8nEAP1E5E+6hE/wlaVT7Sfe+SkEOynGBzbhI0AZ4SZOdUsXAIW3W7NKcOO9gQywUdsXGv
5eGXUmne3swbA0ucEftNGbxFeCvO+GuisxOE8arR1HjloHM5Jg5L8qpDrQktk/hNg3ZAwTJlXSWK
QkNJGgvPYYaQDqwpYYpycCW4S4vLv4vYCadX1gDQyE+jh0+dFt5prOcEhZTcriDur1k0PcAoY2RG
5fTgqp8DGZNdVHTf6dvha4dLbc6LVo/OkaIFwGFAc61KEjNnqHEvamcRDy66BFt/JuPQXOna+KjJ
YtwSMc2ORLnAEg/5IJgv41Z3cJFMXRES0R9FLEjJGAzhVI6gypXs6GnlQlTs2Jj5WLGoEBQSrzpv
TVTK2RKTdxji+zzIDijW8D9K6mgqO0zykpLWHApMsAQsUQ9suyEVzx8ruqKejpXT4E2qhra/VUAc
lylf38RfXWQlB5Q6yUGNoOXc/oHrl/5x9/bobbvbo//u7u2BwEwILLbM4+2eAvNvmXfUtHHEQV//
22vc9idvj9xuTsQHbMrQvr89+fbP7TDMhHBybCUvpVHn+99Hcdvitk+Ls5pRvDRWv//2e7vfL3v7
2+2umRqEo6owdW7P+P3A7S7pwZ34+cgfx/dzS2XCToGXLQxT0s9+b/jHzf9D3Zk1ta2se/+rrDr3
oiS1xptT9Xo22EAIIYQblRNYmudZn/79ySY7mGQNe3vVOT4XUNiYRm63up/hP/y4iKHMsFjSsylU
ZDJvK5U3+2+lomLMN4Caobsmb1oafZRAY3vW9CGdGFsPF8Lt7hPQ1aMn7Y9vUq8Bd1IjnpNA/riR
Vszs8bmuJQcWDkju9sv+5ftn0eTtRwG1Yd4AJNXb8nOBycU8V1Vsz0SQY0vWbCjSbf0uHWs7LCVF
jqWNU7USouT8JPAamw/gRZFH6aqryOxoa7UDRFOVvHevu0xkJCsrIx7ExrawTJDGb7aO5as2pQMr
shkH1GcapoJiF79SAbtSzW42jkkZK5F0ptpQ3UWTtdrGdQ0NuyJ+qiIKOGXf3+EIZZeCD1hiYUGs
0sFXA7dygNwg1f/9OdPjiK/l4rIbX9EXzrcC8s0sCsXKR3ztKosT48pr0VxBICldAASSNwNOe8R0
mVVsPMIQsHpOUDiTrNSH6RBZ8mb/qv03knLl8FBYXoD9RviIDAO0/gAerwOSTcQjl9Duk8sBoJRq
2ToNCr56OScPJzdSsAt3tOQbsX84EXkQL0CtZNvYDKkgVoDa8jZelFjuUjyOVYzrR+GmIe02uBh0
mz7w6OzF6X2c9N0mHb91AYBDegX2XB9foRa3bTOIq5id/rLVcRm4paY2ltKAfcjNiGr207VHuWgT
jN8a0HGXJd0judOVeSSkmQUgFR8kBmx8uoKGH6ZbkTwZ1Cg2Ay3hlti2wNgFgrg0bCQQxht5tEUs
A3p1Q+ZcokP1+vzQuvmoNBHQNuW5YFz5+5++ouaO8XBKAXfdSsCIfBcgk4CZtUnsFpXgMFNvEg0a
SFaNFB2rWCh+402bpog2WELicTZIwapRIbZWH9HaBWQTa5u+G5R1H7crjZYe6D87FPMko1EmJFdf
ZkJ/2C+sQmDiYXgYkxSWE21z9Dy2A+kF2Im+WOwfalJZLgAhER7LfbylzIIpl4kYIVDNqVE67gQT
jw+RG98WhF3z1MSOKw1psmGiW00FkK01iiYlTmboHNapq9yY+igtK6LPPpJAK0GPTAXwsToQBfUA
cYw9nW/PFtxT/HpntNAt2gbJJziteSWgKAUj5a8d6a77nw5P/ni8/8Ngr+K7//27l+8fqnw8C1vU
N/t/baqkDIjCG/CJGfrHH7wZ+vAj5P9P+MB4i/THlez/3/7fD3HM5RWtk01dwx/Fr0Yp4f1wb15f
AOieqi4CSK48ihdLOfLD+29Qc15/2j8MR83fd8/tf1E3mrfUNC+K6DVIcKELByfMxDWvxejwgc/d
HJc9bjjjK5y2r5Xjjq6O+VdjMJ8weG+2iPOgutD40TJAowLzz455xdrD4AbSSKEIBHE+CDSABUqD
aE2ID1Nn8BdqOpUqxB+7wc8WJY2HdZwpnyW7WBvA5vwSdaIBj0jVU9ypbmZ39JZXXtLfVUrbkZeT
f7iSdyNlc6WGlY/Ln493pwLBtokneKLg0+vGylSzUggZyhCsEYva6L5TrVBlKE0nnSkKqCNsHYbW
ytcRphiyBv69rBg+NTB6MPNsrrvqY4tVy0zyAnMRm/O4iGVMtEBj51WJoMEkBLLjNXWHzASgagO1
41mr5d08HKzrIC0WYejhohhLT/HoHlP7uo0YuwXqKgRFoyvxLMXLawbUpUYOjqOWjXAiywas9xSh
uUBeSwDfJklT2uuU77hFDP5UT511WOEYLLe6P3fgYnk+CjgqvMEZVEvMzN1AJZAUa496M9rycgdP
FgNwYNfRxCorYC92l5OYtJ8jhQjMiXTQTQJEO59D4ZfBykHFCgcTF/Q3/qgTpEGZhDbaZU25Dnt9
Wbsk6aF49lFAWMTyR4NGKZY7GRwyAdgtLh+hdjkzBM7AztJIwCrMvnQikJNZEWLwLmENAFXuPlPN
DiufAKOuwXhyh8a98uSiXLQsT2Ix47bX6xj4RvGUPJh1ZMzAmCxbKcXZUq4fUZwPZ3Znfm1NucA5
JptBKgBbhPKDsMsBndGknakt+E63c5emjM6TVWZPqhzg7rI1rfY2M8HgObUdrRVgZ6MaXAPaaYqm
oTa1qs/D4Lx4MDvNtMxnYEymsl8ba3sQK2YMYbPE7SYybcQm2gK0uEFdTAa7T01jiCjnIew5iahA
aalcfAJBB5SNzk76u6kVI4K3hvzk8fJklyaOPyvldFXozdTrY1rRyEjKWe1tYTQt7YIZFHQuQShA
ssYMsxGFfYWlw1pTjYG6DQo6Q99/QMMIzY0QYm/LWgJ6vKJ8Mzr0sECtTL4ppOZjXF+ajU+ZgQNu
mg56MdEdmnyGNu7J9ifbkyjoaB2+SwG+RmgpLH2KAgK0F1xIUMgeVfRZwqYDaLrbhC0tWBzhlx41
h4AeiqK6n5TcfNCCglvKcVdNIYtV3aorevH+JUrySJaZW7dHpdPGflGFVJAq6Q0Gsx3dkVWZIF+j
gDNZxG5Qr2rRrpRwXguHKDvSLGr7uHI4/YOtV58M4e86gxpPh23MLDZUsYzq61wgcCRVbCvIbIyF
EM+dGUZEn6nXISBJ9qeuFA9BWFazJouAZIP2X4IrNQLmdkhA0qvtUk+gQkHsHeXN8QcIwhtDgbCU
e55Fuy0ZIPpIUJOblOQo4LZ0H506ktdt2T22eZrPrba6Bj9gbWqEmK0quUFpD+2SqPJmSlupNPyR
GulweVokVImcIVDpqHLdQYbDjZ7H/jzGRyhGuglFtvBBR1ZlrnqpP1Uz1D1Vm/mp+37eiwAwaYQA
igwjCXSKq2K/XG7HECfC4N4AXIuRSFRRDSyNS9/wYEgj7NbJ6MlCsAAGPvMxN8PwqlkoFbZdVeve
ORTir9J67NmjTOJJBtCeXpdnBsJ5GPBZt5CoJ0kHa6PbWW6SgO+1wPGyh6BI7BNI4QaooCAIMBl9
Nqew1xYVSMcEd2fGxax3YWtpYc57r4MbpakiknCmVlWWSRnFix6f2pnEpxFg8DEVfvbs6pug+mqB
d5xoiCvglNA9kbFSnWyUYIqFHOKJI9qc0M5ZgaGmZOekrGDRbAszoEAKuQSTOUYdIcZKTUnehhld
2YM8Sipj6WZ+wY9Dn/roImIOxI5HhSulkxY8KgkGCpB8Li3ip8HNQ+JvDaY6TSo29ggnUUvM9cIy
F42kPbv1pTU4zkd056KJexsbiXOFuYM16V0YTpQwJmrl1yBRarztjEt2qpYa+RcBM7OIPNJ0XIhU
qQgue1DVdAjYmvMvRcKhpFXV7xlGlSi06ZyAWqPOaMByP6rtFshXw5bj3xdmRWYRYzbaQFby5fib
o3ACIvU4UQq0snOYrasWS6rUsuZmoH9wsakVoZhpUVss+6aepaPXJgw+vH0AqU8UwJWsgo2w4hvg
GXdJi5KtfOe29VZGlA9fFwnQhVtUVwlihKmsAXGhCqnzMRigUuwOe+HIfdCHEXZltM2ySe4yMs9c
d3yiTWAiGTxtN7QWYJO1aYsjC5xC4wnHrWqaNii9KyWeQZjmBGk6q7UWw6Tcv3LMHGXH0vZnTTrF
omDa1sZtWdJ5lXCJKQILnEOvZItbtD3F3MqNj4klfwgTbj/J89pZmJTPUeKuWj/SllWnfzMGT77T
pBcsLFY1Vsh3Xa77k4FsyMB0TuTKKtObxyIgsLCw2FBdIn/8DJKa5SWFOGHFnkuIPExTAEUqPlxM
O25xahHPhsx/aXPti1FRN2ET6aZBhljREPByB6GJlLpW5Kp8iJK5si2YVhyMCR4jbLuZnu4q2p5A
RKhDp4H3BYzNTiS+MxEdhS1VJPcACODufMrw+fSGDOKS1tfgjK3HwcgU/MSklaMON2nK5+oB/oJ5
jmUkVpUVeGK06XokwyrKCN2dDzVTcZNvsHpBvyCxjchqJlFIT56qXEL/tpLYE5ErQ7npurECf116
zTCLQ0r1uYaIWuMUwBDD9CmhRpPIIe6SyZOkI0rmV9msb/piWY2ioC2GvxYWoiDBR8phaIHcLzig
lYDsNArJfQfdzhe+bV3i7LPUFAsRB30rgFsuo1xKF7ZOq8Mw8AJw/YUdOuwfcjG1U3TninL4DEIu
mzQouIpOLuE4ZPZNTzkbRJy4asAz+SKEvEw7aZIX9rDsGseelQii2RG2y+3vuqiKRRfjm9NWSMRa
A5rGuF1/rmtXm2mF9jGp5YfeKwQoCFL4oN4qUSquXHGpC7ldP4Xh4FDFh0vgFxoAeutK7drkqlOx
ee61/BGVz2gJ1e1FqtIXF9dQVAKwms08H1WCMg3meBeBR3euU1trb/qYUodE68tINbJPz/LXKIhr
NPBWgKwJI6xgmBDwVpviQ1ACG/T9QJlF2Frd1oN2jVxWOTFzCyZgNhhXeeZ9WkHHfcJpzx0iAUwq
uPU1V5nLsd2BURlTdlNfomajTeI6guVaQl2F1AVEW3NvWiFmYQbyPy6Mj36t/a6OUs6d7+psbD1C
JZj/oiEmlxviujRUvnoETTXMo3lmFvoiyE1E0UlKFxNfw2QVa6lJzt1/6WMQ79Am8voA0GhtfsZm
juhaxQ+qHpCpD8VGicIZzoDIGwzFqEfQ+ogziq0suZ+SdGRODfS4CjvyZqYRf5H0/mPVlD4nLVhe
3S6+UAw31gbiptVCC9VvNZUZMNiDvwZg9tD2+RX6nfZMKQRGTPD5kFgAY5Zw6tZXdlBzKErutnKz
66ZswG5KBYE1oq9zkeUb1dKh0COd5w72rO8MYGjpKGIRQk1v8ttG9e4wnICDHuBTlnTVvexuDCVp
LhEmqKclopX0h5h9FYFE08Zp2Y1tkpeOdjH8frDU9efSKQGpID4a6mQ4cAquTZBlSBYEN0aMPs8Q
ldPQ1W8pvV/pcbVVPC6HoGrLPGkT07lRwZYtjMr63AOWmnWAZDBGugsz7SEXNREvAoezRArvIqXO
YGf0+jzCTBviovcUjY4D4FUazNZypNxsh9IGlvDtnR84Fvb03lbGRPxqqANjNskwg6HpuuxDdYEi
XrJGxald0KGHpVbo61xpAmSdE9ChXYegE0sx68nmhCNWJVV+b4Fa7KMNsA5b9dibo3hx3SV04Bov
FITSrjW3JfV5D44iCYIxTvE/K4iSkcxACWtddAwHC+NKCmkdxE4G40i3Hxpq158Nr8ouO5SkpqhF
J5TWn0X0sc7DnpK8ay0rK7zz1cyf97hLzWMOB+RgX+Ksbje5WwPZq2niZd1MNmN9biGWNXeKyJ+3
SpLwKSbxIk1wzcLgQzIQ3qCaSAmrWlnUyedkPcY0JCbGqF2f5IZdYcKZrvZgW4Otw8mbcNp46giw
vXFNDUcFwMusZH3tdO09DpW3hYVmotNL2E/a0j1ofPhRMg6JaEmkLp1U1DC0rlq3AYpNXn9lAUCn
TY9jR6CoYPMNtBBL5AT6ssDHr1V1wnxKpAhymjCkh7VWub8j4BoB9jeBWfr+RCR4zsom4YY22PCH
aW+iGSovG87CuV2HKHLYkOrrtLoPylK9LD2SnhjT+qu4KfA4wmRDwxZt5pqSmFT1AnrJvWIIfKfy
6q4zfQwqm7aF2GNQi1PwIeVaGywGUDbgeEfQvKlLNAv9niA4sbCeZUEpIluZapJPXFvv56YPx7Zv
M47ADJ+TXgeFZQ8qjV70HqNInliK/mLKqn+Vte4XrOOtKqSr6mnBwqv1pypK2T8iBEFDB6iYae56
N8P4JILz05rtqi76a+gaFGHKQEM+BbSuBv+QGSO1gQbbDy3C/MZ94SBjr9RghbJKVhc6W38mx19c
tyNUSawHF9Qqc4wyjoqdzFTUJM9yoiKcmeV0abHWUIY18RvNI1nGmzd/EpSsFdRaIjwxtbpMt4Mv
9XxEj2GPrqJbSF8LihSK3IkNPnX5nIzEzNyFBff0Toqw6ab6flklHerygBUpQ2gv9uA+oOoGI8fr
QtpJKmhq0e5ADcaYoAcPQ37tYvu7LUDa3/oRbrADsfk8KR4S1Jw4TyjkmFK0qLR8oUcy50cHSSCM
A2uWD9Bmmza+F8i/z7uKsFSVk8+loAY8dLgyhsMzqeCgq/I8oWmU9dEHj0+MGnfAOX8rWkLoSqYG
0YF1rm3jg5YHv4eddtPEzX0BlHcOcDedKlU2zLgrkal0m7nYlU6HA2huSNRVSUgHYRRTrffvIzKz
NQoBd/UAYdHEId1StwUsyyX9v4xInlzVf6BohLSsJj9QFUUpS6vuqvEmpR4568kX4ddrl23l+ldI
v4RfhwbL2L7VfPD18PJT4dgLH1RwUEt4QHraskNo2EJqelJJ4MWQko/nNi1VWD/gUALtAQK8zgot
ycq84fehFeW8kjRufEue5t8ct1kKr/1oNS3Sq90zFrsddE7psrDyR6dz63mSQhL0BP70pWP/HtdA
6rJcfxpEpKw4NkERRQg60jy5YVlUaJuCKUBdNAPN4nrTcjwdYQHcyjRm0XwYBb43eEHewxdDucvB
rrJG3hYZrA+yrN23UcfyKrGfHyLzc66GNCE1JJwBzpuySw48fFW0VJl3eXHlAYEkYiNVdAsN+iDS
2ZFmBBvMP9DJ68h02hTcj4xLrIP0S9S6mKKL6LGA6oV9ryKmHLYlVgVUbamxQEZLbHsV1+j0A4W5
dM1+LQqT0FrGME571iXzvojqm0hSUbEIO0SmUctQepCaICfMoCpB35szCS1BwEsfm/JrAD/mKhfi
Ka5Q9e7ovSqokaEzWspro3smxgw+Irkez/S6uRqsdF03eK4w3STlLVyMAGsznaTNrwmfqYJNqgjl
D7qiL0MzTEz0Ya9VJApEXpZUXpJbJCiRotekfuYVLZfGjp1huHBto8ix0gPePpa7z6ELk0spoucq
pAXu5RCeTdR+cW3FoxkPRoGUmIS2nVRjh8qGNoMMQF0S2iSM9XgBD3YrG0jypAXxIfDuZWa5S26g
iRK09aUd+f5aQnPa8qHshJHP0sh7xGBKBzSzEi36Apl4Pw8utSaYIeRGDwoK0NIDoAzaatAnTaL4
G03aloBnCK/jGy0oN31C8RDpxXRpUjq+FA3Vl1J8Th2cIrtEp/9gFNc+4ase0R6vJQiRUnsr+Qry
RYKIBF7CB7sOODPbopjXbVXPylgCt6QA6hV2tcTc57aK5C+GLjdTxUsXTZPaaLmjrofqNgQa0qPA
6sDjQuBTmmUsJzsyq+0gr1VUrG+wcL/u+syhLCg9VRm1sIZKAd4jsZgKwN2S4SEjhNLAvNeNZpF6
MjblyXWTPPt9Bj63Xasl52YpIOQ2tcpxon3zjRpv6PSjiG7bGjPOwsEZK3MwjMoQT5tLiQbyTO+T
qUSVQZLuLGy9S3DshYLzjx7GM4pA1M3lW4tq6TKR7IQFhVSYHYmtrxn3KGcsdQuHlKKPilnWDKhB
+xHunx61gQ46HuXOpkaRSWD0kVj9lR5E/QTEeIMpWbdVLfBkUNlknFRTxHUyqtENITqkcOEnH4ZQ
3dGbgsWFj0XfLSB7wTYIfarQrY5Hovy18Gz3jr35d9NzKKKgrjgPAhV1BhKleaGsfcuMbv043aTK
qIjrJhs8YS9LR8LIcIAwpormls4/JPEAtBt0FKIGEFp4UVOoblCrlrDw2spd89lDO2E+VCETHEI8
a6rOoJLuPRCJCHB+AC5keerhy7IeSkqqvfTkmOXCKbXm0eyNpSTDE/BLDd9io5IWPbL5aL1ggOUU
6NykljdctpJLGQGV4SWnOOXPstuZrAQaEqtKxt64zUvwDlrkTmGE6aIdVY3ST/UoAImjdXJZj4Kg
+l7n9sfj/U/F+Osfz+3/xHIloJH7v9k/3v/07jU+XezpoPsyt8Io3KtC25rGQxAtJEv9+GaYw3/9
5ZBWJJAJ6nGRPrxo/384DWlC//jnh780gwQiRhsQpUH78BwQZuHIun53fYdxoN1vZJC3izfDFkV9
Rc7kL9+PvH98eOH+nZSWvvNap5nvh/YoPTEV40Qe/nCcyP3r9hO3f86LsSs2EwgV+4c/ZlTWlQQt
OeXKL6RPTqNTbLCpVSJm+YROnTTzZANRULctKN41iEhHEpkLSt4CcQ4yyZBDV1UgujYkxcTMH64N
Ycgzq1PtdQAh1JA1vOYhdxOx1Z8idrigUmea4n4j5YcdkQZQagjw5wHKKMKPowlSUNAgq4nk1Dif
9iXRfJJ8slEe7AV4Fj24i5qvDRoJAExiHGrq8BohfVomPQp06JKNHs0bJemvmjz4NrYwENgeY4Vs
m2GLEJZIade5vmlVDWFl+sKEGKa+kHC8EXHHfj+gWCQCt52VWCnAO7Anbezc4kWiTQPcniZCx3na
gZdhDYjWccMmg31juGyRCZDYIdWvcpSsihwjLl+gX+Mby5pePNrN3raDNjg1DDCuWaxetVX8dSiY
3pQWl8hw7URqjIph+Qnm5wgapV1jsmgnIkIW07FXqFwsKaQpE8/od4JaXt9Kj+B0MHVRuw3QnKmg
ZjvBryGa6n6xzMKynXueWOhl/wVYDplDtXCs0gXghdtbV4J9bgta5lr2EEfGc9qKbgYq8rk1Y2Cd
CP8yYIpckssZqNRVjMvyo+eq9ylO7/TqQ4qATRbO0s+1TBW0G7yJoaA+iJZNgabgqg1rB85vgH1Z
QQMd2kkG7sha5nLGeOGVg/7TrOipDGgiiaZ1xW7aQPyEI60o66rV0G2U6se8VeWJqYX3LYJPkpEF
U5o9X4ZIhTcag9aUi6/9zK2jrz2H2lwC4rGoEoyofaPdmIU68zX9Y06JM+/gQ6smXfl4SK7ZxuZ2
B3hBryQJgjqcByR/LuXBge2HkhYQOHw5SuOhhSXeWaPMnhTli6pf8FvaTHYxYHCeQhe3H5BcuoS+
vIs7/3bo6VpqXo3CIBRIXYlAqVYIfe4xT0Zmln9hZ6SCTnxj/DQC+gxVFwI/I0GoBK6P37/x9fQc
rY/8muIU4jJiEjeSfWmGdBZ8JbqNZNAdvubc61ku5lIMoxjxbGdhuVSF4xoeuSTWZaEu6aEAk3Xd
+kpBdvWD1vWTzkMVNWQhpGaJriKo5DewyV+g4ZURmv/D7ehw4YbMchAW0H3q/scXPvgJamzUaNc0
gmFHGxCXEsp52KLQOauDitJgYNHTj7wbPfD8y17Y6V9dwy8mj/oH9hMjFNIiyju+Bh8nXqPzYjRg
a0xDskhdh0rgrYn8lCl6FdIqjVoLBuZHS8oJGdBRMG4GL8m+/PlciJ+IAboBVFSzNdQZLQUJvOPr
CBEOhaVquus6c/qFZxXauq5oz8tsgm0ZPDaDO8puGveK5eZbK1S6Ffpj8DW1deaU0raxq3xDQD8p
EqvdugBmOK8Q7PAUr51r4M/p7All65julaPpl1bVlttMQqI8M+mHFxI96SRy0jkqHDvDappVh5xM
aKfmZv/NH3+qouHxz9/2L9auifwKLp2mYsmWaY4fz5u1W8uV5VWN565hxMfTtsxShDRR01Rcc5Hp
KipMQ7Fp8pbcEn8UXc3WcZfQ348GwvYOvTO3WcVyq60UPUYTWoPR3yAiN0GHpVlGg6euRq3J2knF
Yn/l//dx0a/v4JfAaBDWAK5fAda3qZ9U9+lP6Om/9aI/H+jvIa1NIoE3y2W84v017WHefzZEtAMN
Xj+D4t7TjCxdU01LP4Cq/+u3KEXi+fBrSZFHC2WTYrSmwHk0RyNJkN1v5uiPZuHP3+DPIPSfx/mz
d/Cyx7Ovn3kH7HyHi3r3yfw7s2Be6ApTYECoUgWnAJvL21kwrQvaxjIWqSpsKWHLh2n/n5+Fbyik
VCOE34U7cwSe1/7mHLwb4c1KsC84CCGhabqtUvQf3a/fzoENIQ0XY0sl4GQutBGQf14rQbH19+7j
//btoF3wHm0ElhVT3TuNv5sE9QKvBlYJDDRYMzQ+zm0SVKGMXs1H7Iv/YBaAtAmVYx1BY4O46HgW
IFxDzrCw05U5Z22oGOc2Cwp36amToF5AuoRMIiipmoeP+u39YBkXzIDAx1cTTAOTcX6ToL1nsf67
K8EQcGeIqBROh++f9NtJUHRxYcqaamnGyNEh/Du3SRi5OqeuBPNC1XWWlMpq0DT2hne3g2JfAB/i
5FBssGS2IPQ8s50RR+9TNwXV4nxQdXZ+RWAcyPs8ngWLrZHzkX0DR1hYzcoZng/aYXmeEChoF0Tb
sok8pEHaBUXheBIUBW6awdmomxieaoZ8dpNgmvZhef7nk6ApF7w9XVZ060BafzcJJjsnDtI/FsrZ
HZIQyMcz7aRDUtNgIULef7Pzvd0ZLZtJMEYzaUVlKjhIz21TUEflgVMnwbxAukCjE22b+8j4/dYo
szViEG1hezcekSNj88y2Rqrypy4FofImLZQT+JRRaqAQcbwrWOJCI6zWSdERLVDOMFRQkVI4OWAi
UyQ7gLLFzkgE/T5qtEmywG2rRBO8Dlrh4R/+zydRf8hcVgSf3Yl3BLGAbpM9wZ18fZvHa4EsmlwT
qBdbwvlFS3xq8snHA3xrRYwCypw1KkEhA77bGZkZSGqmLJOyneM6gHJ+6t3A8SAsWxZUVhRVI4t4
n0MpnB86uwFlW8vkhICwfmY7I3jxU4NGYV/YvD95LE6LVxWbo7VgXKiWYtqI3Jzp8UCt4/DJnBAv
qRcysSBbv3y48d9FzjbHA0UHw9Ys9mHlHLcFiscnl1bIH1gBKmTl/eEwZklvlwL1JTJtyi7Us0k0
ED06uxuCQ/7UhFpwCPIOBeIVh+2RxfV2FiydG4LcQtaJGMZk8uxiZ8VWrVM3RyFf2NRWFJl+hYn6
lPl+LSgXHKE2/SRVNfX/xXrrH4cKyHmduhY0/WJU3aKu/FpCehc8G/YFYRK7wiGT3Felz+uIGJfp
qWtBUy8U3WBjRDZG0X4uNppkm1RbUW4htiRaOL8UQoW3fuoZMfZhdFWnfmKaAC2Jjo/3BUTkTAyD
FLILolQSibPbHVWa6CevBZnyO+9w3BgsItH3NSb08izB+QhdwzjkEOd2RoDUGbvwp1YWSJOoKB7k
imi+Ha8FzgjKL9TZbDaH87wjqJGeGjpqxoXQbKGbb/pNb09KW7sgsiTLsixzX4k7BChnlE6S5548
C+wL3O7cE+TV++Dw/Uk5Vl25V+hSsH2c40lJL/G1VXhCBM0ZQNREJmVC2RiTxuM7wrYvLEqvwGDA
fsiEE+e3FmgUnXpGaOLCoHBAn5rS63gKcIu9vSPGk9I0x+qDCRyEVv3ZxY5UQkfczkm7IymlAKpA
bxJRVczHfu7GGCTWusYZYhgGM3V2fTn6RMrJa4EiCyfhD8jCu33BpLqAkQ0Sege8whlGTaT8h9v0
hH1BvaDOxC1Pu0G83vdHd4ROY04eE+uz3R2pjJw6C2gfsvML9HsVigyHzPloFuwLwmvCBZnM7SwL
ryq36qlFeLpSfMwcEZiCogwiv8evsDtqZCvsnOdafAVwop48CyatBhjXBvf+HpnB4nq7FuhiX1CK
otzPBFGmVc8vj9A4JU48IzTeJBLeYJhQ51QPbdi3s0CvGvyzqtgmyYQ9dmzOLo/QyIlPnQXB7mih
Ngp6gVTqJ1QbQNmL8TcW1T2gPMD8zm0WBKf7qWtBMAsjPhpUH73YQ+Z8tBbGnHPEfbNvnGdThqPt
9fj+z09KzgjQ7UBY3mBUjmZhzLboQlCMGoUXz7DKgvKRempmPcaO1F2pM9vWCHR8X2XZwzdMkikO
EP1/E+f5h3VHCseng1g4CQ3qqrDihKqRUR0fESRTgiUHygWxthHnc3ZphNCtMeo/KY3QOCg5AmhP
UmgfU+t3ydRhc2TJGa8Qj/PbHOkSHE7vE7YFgM3YSwFJANUEhO19Id6SCaAJUYkY9si2f6dj/Tcq
Mf9Cyk89P3reA+n9l/KNSvlfvuA7yvznAV7R4yNEHNDevyS/9y8cFcwPQx9w5OPj/z665/YI9ze/
/I54f/vnr2/w53/9y4v6/uTKfyl2xTev37/d/vUyr3cxaPz/F+2+7uLdW2D3Acn640p+El7/113w
FwOX4btxx/7FyeMiPJ0mxwNTk/wnBg53Sbkrv480fowHfPeplzzdRf7v+CMeO7YcYKInj51G6G8/
p2+v+kDSOH3kJHn5hvh2XR0NvkfznTr47AVN4l3x8nZkaHBssSeP/PeMcvZkjl/aCvyt1b1g1v3n
41V4QLyeev34MhTu8UrhYBgBY6eOvGLGff/7OPvlfUAfnTrw+nnnHS1A5YBmOXncKPKT1D++Iw9w
oZOHRqBg924XOYBPTh45bY+XxQHOceqwVz/vTQeExMkDM0D9LeyP1sUBdnDq0Ju09sufpvnQzD91
7O3OT452Dzoz/8Txst2hGrFLnt9Ox2u39fRLLsvdN68uX7A1Ph5/39M+eXz/m+cjong09KE5ePrQ
nAVlWh2t7JGyRAh7+th/6s1y4kY9Or+kdXG07b12yU6+8DSp3u0hrwDnU0e+fvla7N5FT69NrdOH
bnbH59Zrh+T0gdvfVrs4Kz3/+Fhn/LEP9U+Mf/lSlC9HO9VrY+OfGHz70vnfjo4xBh85LP/E4F/S
Ivw+0j4/OLQiTh46LSrvt+muSDkpj2/OQ5X/n/kHs134/t4/FI5PHf7G849n/FCJPXnYMCIiOc5q
XvHmJw9dvLjvebD7uumpA9++JEnZR83uXZrwCnI5dfg7L31++W1d/nS2Hfogpw7/Ma3/YCG+FlT/
mX/w80Ich6ckcerw98z+S1m+HIUUr1XQ08fujrPK14raqeN+qnbe93c+7imv5cpTh314KWJOtqOR
YSH+Axvhg09m8255v3LpT73ozzvOnQRNoqPo57Vqd/LgL2X12y8v/lAPO3l8v/yWJgg8Hc35gTB2
8tg49TAxxyPb6l8eyL+qNP1LhOHn+tN3cYVf/dlxcW18xbfoZVf89/8HAAD//w==</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0.08974</cdr:x>
      <cdr:y>0.02863</cdr:y>
    </cdr:from>
    <cdr:to>
      <cdr:x>0.21635</cdr:x>
      <cdr:y>0.09692</cdr:y>
    </cdr:to>
    <cdr:sp macro="" textlink="">
      <cdr:nvSpPr>
        <cdr:cNvPr id="2" name="Text Box 1"/>
        <cdr:cNvSpPr txBox="1"/>
      </cdr:nvSpPr>
      <cdr:spPr>
        <a:xfrm xmlns:a="http://schemas.openxmlformats.org/drawingml/2006/main">
          <a:off x="533400" y="123825"/>
          <a:ext cx="7524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Percent</a:t>
          </a:r>
        </a:p>
      </cdr:txBody>
    </cdr:sp>
  </cdr:relSizeAnchor>
</c:userShapes>
</file>

<file path=ppt/drawings/drawing10.xml><?xml version="1.0" encoding="utf-8"?>
<c:userShapes xmlns:c="http://schemas.openxmlformats.org/drawingml/2006/chart">
  <cdr:relSizeAnchor xmlns:cdr="http://schemas.openxmlformats.org/drawingml/2006/chartDrawing">
    <cdr:from>
      <cdr:x>0.69189</cdr:x>
      <cdr:y>0.9331</cdr:y>
    </cdr:from>
    <cdr:to>
      <cdr:x>0.95471</cdr:x>
      <cdr:y>1</cdr:y>
    </cdr:to>
    <cdr:sp macro="" textlink="">
      <cdr:nvSpPr>
        <cdr:cNvPr id="2" name="TextBox 1"/>
        <cdr:cNvSpPr txBox="1"/>
      </cdr:nvSpPr>
      <cdr:spPr>
        <a:xfrm xmlns:a="http://schemas.openxmlformats.org/drawingml/2006/main">
          <a:off x="4112300" y="6096830"/>
          <a:ext cx="1562097" cy="347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  Significantly</a:t>
          </a:r>
          <a:r>
            <a:rPr lang="en-US" sz="1100" baseline="0"/>
            <a:t> different</a:t>
          </a:r>
          <a:endParaRPr lang="en-US" sz="1100"/>
        </a:p>
      </cdr:txBody>
    </cdr:sp>
  </cdr:relSizeAnchor>
  <cdr:relSizeAnchor xmlns:cdr="http://schemas.openxmlformats.org/drawingml/2006/chartDrawing">
    <cdr:from>
      <cdr:x>0.33567</cdr:x>
      <cdr:y>0.06295</cdr:y>
    </cdr:from>
    <cdr:to>
      <cdr:x>0.46878</cdr:x>
      <cdr:y>0.10371</cdr:y>
    </cdr:to>
    <cdr:sp macro="" textlink="">
      <cdr:nvSpPr>
        <cdr:cNvPr id="3" name="TextBox 1">
          <a:extLst xmlns:a="http://schemas.openxmlformats.org/drawingml/2006/main">
            <a:ext uri="{FF2B5EF4-FFF2-40B4-BE49-F238E27FC236}">
              <a16:creationId xmlns:a16="http://schemas.microsoft.com/office/drawing/2014/main" id="{B6214C1C-B8C1-4772-9CAE-48752703957F}"/>
            </a:ext>
          </a:extLst>
        </cdr:cNvPr>
        <cdr:cNvSpPr txBox="1"/>
      </cdr:nvSpPr>
      <cdr:spPr>
        <a:xfrm xmlns:a="http://schemas.openxmlformats.org/drawingml/2006/main">
          <a:off x="2826292" y="404061"/>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11.xml><?xml version="1.0" encoding="utf-8"?>
<c:userShapes xmlns:c="http://schemas.openxmlformats.org/drawingml/2006/chart">
  <cdr:relSizeAnchor xmlns:cdr="http://schemas.openxmlformats.org/drawingml/2006/chartDrawing">
    <cdr:from>
      <cdr:x>0.19603</cdr:x>
      <cdr:y>0.07219</cdr:y>
    </cdr:from>
    <cdr:to>
      <cdr:x>0.32637</cdr:x>
      <cdr:y>0.11289</cdr:y>
    </cdr:to>
    <cdr:sp macro="" textlink="">
      <cdr:nvSpPr>
        <cdr:cNvPr id="2" name="TextBox 1">
          <a:extLst xmlns:a="http://schemas.openxmlformats.org/drawingml/2006/main">
            <a:ext uri="{FF2B5EF4-FFF2-40B4-BE49-F238E27FC236}">
              <a16:creationId xmlns:a16="http://schemas.microsoft.com/office/drawing/2014/main" id="{4D97E52D-6E8A-47C0-87DD-4EA4A329AB6E}"/>
            </a:ext>
          </a:extLst>
        </cdr:cNvPr>
        <cdr:cNvSpPr txBox="1"/>
      </cdr:nvSpPr>
      <cdr:spPr>
        <a:xfrm xmlns:a="http://schemas.openxmlformats.org/drawingml/2006/main">
          <a:off x="1685602" y="463987"/>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12.xml><?xml version="1.0" encoding="utf-8"?>
<c:userShapes xmlns:c="http://schemas.openxmlformats.org/drawingml/2006/chart">
  <cdr:relSizeAnchor xmlns:cdr="http://schemas.openxmlformats.org/drawingml/2006/chartDrawing">
    <cdr:from>
      <cdr:x>0.67109</cdr:x>
      <cdr:y>0.91897</cdr:y>
    </cdr:from>
    <cdr:to>
      <cdr:x>0.98378</cdr:x>
      <cdr:y>0.97036</cdr:y>
    </cdr:to>
    <cdr:sp macro="" textlink="">
      <cdr:nvSpPr>
        <cdr:cNvPr id="2" name="Text Box 1"/>
        <cdr:cNvSpPr txBox="1"/>
      </cdr:nvSpPr>
      <cdr:spPr>
        <a:xfrm xmlns:a="http://schemas.openxmlformats.org/drawingml/2006/main">
          <a:off x="3467100" y="3543300"/>
          <a:ext cx="1615440" cy="198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 significantly different</a:t>
          </a:r>
        </a:p>
      </cdr:txBody>
    </cdr:sp>
  </cdr:relSizeAnchor>
  <cdr:relSizeAnchor xmlns:cdr="http://schemas.openxmlformats.org/drawingml/2006/chartDrawing">
    <cdr:from>
      <cdr:x>0</cdr:x>
      <cdr:y>0.07289</cdr:y>
    </cdr:from>
    <cdr:to>
      <cdr:x>0.13123</cdr:x>
      <cdr:y>0.11434</cdr:y>
    </cdr:to>
    <cdr:sp macro="" textlink="">
      <cdr:nvSpPr>
        <cdr:cNvPr id="3" name="TextBox 1">
          <a:extLst xmlns:a="http://schemas.openxmlformats.org/drawingml/2006/main">
            <a:ext uri="{FF2B5EF4-FFF2-40B4-BE49-F238E27FC236}">
              <a16:creationId xmlns:a16="http://schemas.microsoft.com/office/drawing/2014/main" id="{4D97E52D-6E8A-47C0-87DD-4EA4A329AB6E}"/>
            </a:ext>
          </a:extLst>
        </cdr:cNvPr>
        <cdr:cNvSpPr txBox="1"/>
      </cdr:nvSpPr>
      <cdr:spPr>
        <a:xfrm xmlns:a="http://schemas.openxmlformats.org/drawingml/2006/main">
          <a:off x="0" y="460069"/>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13.xml><?xml version="1.0" encoding="utf-8"?>
<c:userShapes xmlns:c="http://schemas.openxmlformats.org/drawingml/2006/chart">
  <cdr:relSizeAnchor xmlns:cdr="http://schemas.openxmlformats.org/drawingml/2006/chartDrawing">
    <cdr:from>
      <cdr:x>0.67472</cdr:x>
      <cdr:y>0.9407</cdr:y>
    </cdr:from>
    <cdr:to>
      <cdr:x>1</cdr:x>
      <cdr:y>1</cdr:y>
    </cdr:to>
    <cdr:sp macro="" textlink="">
      <cdr:nvSpPr>
        <cdr:cNvPr id="2" name="Text Box 1"/>
        <cdr:cNvSpPr txBox="1"/>
      </cdr:nvSpPr>
      <cdr:spPr>
        <a:xfrm xmlns:a="http://schemas.openxmlformats.org/drawingml/2006/main">
          <a:off x="6091770" y="6021233"/>
          <a:ext cx="2936820" cy="3795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significantly different</a:t>
          </a:r>
        </a:p>
      </cdr:txBody>
    </cdr:sp>
  </cdr:relSizeAnchor>
  <cdr:relSizeAnchor xmlns:cdr="http://schemas.openxmlformats.org/drawingml/2006/chartDrawing">
    <cdr:from>
      <cdr:x>0</cdr:x>
      <cdr:y>0.04446</cdr:y>
    </cdr:from>
    <cdr:to>
      <cdr:x>0.13995</cdr:x>
      <cdr:y>0.08534</cdr:y>
    </cdr:to>
    <cdr:sp macro="" textlink="">
      <cdr:nvSpPr>
        <cdr:cNvPr id="3" name="TextBox 1">
          <a:extLst xmlns:a="http://schemas.openxmlformats.org/drawingml/2006/main">
            <a:ext uri="{FF2B5EF4-FFF2-40B4-BE49-F238E27FC236}">
              <a16:creationId xmlns:a16="http://schemas.microsoft.com/office/drawing/2014/main" id="{4D97E52D-6E8A-47C0-87DD-4EA4A329AB6E}"/>
            </a:ext>
          </a:extLst>
        </cdr:cNvPr>
        <cdr:cNvSpPr txBox="1"/>
      </cdr:nvSpPr>
      <cdr:spPr>
        <a:xfrm xmlns:a="http://schemas.openxmlformats.org/drawingml/2006/main">
          <a:off x="0" y="284578"/>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14.xml><?xml version="1.0" encoding="utf-8"?>
<c:userShapes xmlns:c="http://schemas.openxmlformats.org/drawingml/2006/chart">
  <cdr:relSizeAnchor xmlns:cdr="http://schemas.openxmlformats.org/drawingml/2006/chartDrawing">
    <cdr:from>
      <cdr:x>0.65747</cdr:x>
      <cdr:y>0.90042</cdr:y>
    </cdr:from>
    <cdr:to>
      <cdr:x>1</cdr:x>
      <cdr:y>0.96681</cdr:y>
    </cdr:to>
    <cdr:sp macro="" textlink="">
      <cdr:nvSpPr>
        <cdr:cNvPr id="2" name="Text Box 1">
          <a:extLst xmlns:a="http://schemas.openxmlformats.org/drawingml/2006/main">
            <a:ext uri="{FF2B5EF4-FFF2-40B4-BE49-F238E27FC236}">
              <a16:creationId xmlns:a16="http://schemas.microsoft.com/office/drawing/2014/main" id="{0D49B372-2A93-48C7-9FE2-4C66F7167138}"/>
            </a:ext>
          </a:extLst>
        </cdr:cNvPr>
        <cdr:cNvSpPr txBox="1"/>
      </cdr:nvSpPr>
      <cdr:spPr>
        <a:xfrm xmlns:a="http://schemas.openxmlformats.org/drawingml/2006/main">
          <a:off x="3306540" y="3101279"/>
          <a:ext cx="1722660" cy="2286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 significantly different</a:t>
          </a:r>
        </a:p>
      </cdr:txBody>
    </cdr:sp>
  </cdr:relSizeAnchor>
  <cdr:relSizeAnchor xmlns:cdr="http://schemas.openxmlformats.org/drawingml/2006/chartDrawing">
    <cdr:from>
      <cdr:x>0</cdr:x>
      <cdr:y>0.04094</cdr:y>
    </cdr:from>
    <cdr:to>
      <cdr:x>0.13579</cdr:x>
      <cdr:y>0.08159</cdr:y>
    </cdr:to>
    <cdr:sp macro="" textlink="">
      <cdr:nvSpPr>
        <cdr:cNvPr id="3" name="TextBox 1">
          <a:extLst xmlns:a="http://schemas.openxmlformats.org/drawingml/2006/main">
            <a:ext uri="{FF2B5EF4-FFF2-40B4-BE49-F238E27FC236}">
              <a16:creationId xmlns:a16="http://schemas.microsoft.com/office/drawing/2014/main" id="{376DB18A-7228-4969-B530-76018ADA1E5D}"/>
            </a:ext>
          </a:extLst>
        </cdr:cNvPr>
        <cdr:cNvSpPr txBox="1"/>
      </cdr:nvSpPr>
      <cdr:spPr>
        <a:xfrm xmlns:a="http://schemas.openxmlformats.org/drawingml/2006/main">
          <a:off x="0" y="263500"/>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15.xml><?xml version="1.0" encoding="utf-8"?>
<c:userShapes xmlns:c="http://schemas.openxmlformats.org/drawingml/2006/chart">
  <cdr:relSizeAnchor xmlns:cdr="http://schemas.openxmlformats.org/drawingml/2006/chartDrawing">
    <cdr:from>
      <cdr:x>0.66056</cdr:x>
      <cdr:y>0.91461</cdr:y>
    </cdr:from>
    <cdr:to>
      <cdr:x>1</cdr:x>
      <cdr:y>0.98329</cdr:y>
    </cdr:to>
    <cdr:sp macro="" textlink="">
      <cdr:nvSpPr>
        <cdr:cNvPr id="2" name="Text Box 1"/>
        <cdr:cNvSpPr txBox="1"/>
      </cdr:nvSpPr>
      <cdr:spPr>
        <a:xfrm xmlns:a="http://schemas.openxmlformats.org/drawingml/2006/main">
          <a:off x="3790182" y="3435883"/>
          <a:ext cx="1947678" cy="258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 significantly different</a:t>
          </a:r>
        </a:p>
      </cdr:txBody>
    </cdr:sp>
  </cdr:relSizeAnchor>
  <cdr:relSizeAnchor xmlns:cdr="http://schemas.openxmlformats.org/drawingml/2006/chartDrawing">
    <cdr:from>
      <cdr:x>0</cdr:x>
      <cdr:y>0.02121</cdr:y>
    </cdr:from>
    <cdr:to>
      <cdr:x>0.13041</cdr:x>
      <cdr:y>0.06283</cdr:y>
    </cdr:to>
    <cdr:sp macro="" textlink="">
      <cdr:nvSpPr>
        <cdr:cNvPr id="3" name="TextBox 1">
          <a:extLst xmlns:a="http://schemas.openxmlformats.org/drawingml/2006/main">
            <a:ext uri="{FF2B5EF4-FFF2-40B4-BE49-F238E27FC236}">
              <a16:creationId xmlns:a16="http://schemas.microsoft.com/office/drawing/2014/main" id="{376DB18A-7228-4969-B530-76018ADA1E5D}"/>
            </a:ext>
          </a:extLst>
        </cdr:cNvPr>
        <cdr:cNvSpPr txBox="1"/>
      </cdr:nvSpPr>
      <cdr:spPr>
        <a:xfrm xmlns:a="http://schemas.openxmlformats.org/drawingml/2006/main">
          <a:off x="0" y="133350"/>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16.xml><?xml version="1.0" encoding="utf-8"?>
<c:userShapes xmlns:c="http://schemas.openxmlformats.org/drawingml/2006/chart">
  <cdr:relSizeAnchor xmlns:cdr="http://schemas.openxmlformats.org/drawingml/2006/chartDrawing">
    <cdr:from>
      <cdr:x>0.65459</cdr:x>
      <cdr:y>0.90645</cdr:y>
    </cdr:from>
    <cdr:to>
      <cdr:x>1</cdr:x>
      <cdr:y>0.98152</cdr:y>
    </cdr:to>
    <cdr:sp macro="" textlink="">
      <cdr:nvSpPr>
        <cdr:cNvPr id="2" name="Text Box 1"/>
        <cdr:cNvSpPr txBox="1"/>
      </cdr:nvSpPr>
      <cdr:spPr>
        <a:xfrm xmlns:a="http://schemas.openxmlformats.org/drawingml/2006/main">
          <a:off x="3741922" y="3115113"/>
          <a:ext cx="1947678" cy="2580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 significantly different</a:t>
          </a:r>
        </a:p>
      </cdr:txBody>
    </cdr:sp>
  </cdr:relSizeAnchor>
  <cdr:relSizeAnchor xmlns:cdr="http://schemas.openxmlformats.org/drawingml/2006/chartDrawing">
    <cdr:from>
      <cdr:x>0</cdr:x>
      <cdr:y>0.06117</cdr:y>
    </cdr:from>
    <cdr:to>
      <cdr:x>0.12747</cdr:x>
      <cdr:y>0.10349</cdr:y>
    </cdr:to>
    <cdr:sp macro="" textlink="">
      <cdr:nvSpPr>
        <cdr:cNvPr id="3" name="TextBox 1">
          <a:extLst xmlns:a="http://schemas.openxmlformats.org/drawingml/2006/main">
            <a:ext uri="{FF2B5EF4-FFF2-40B4-BE49-F238E27FC236}">
              <a16:creationId xmlns:a16="http://schemas.microsoft.com/office/drawing/2014/main" id="{503477F1-34FC-4A57-A190-5DAEBC6D7466}"/>
            </a:ext>
          </a:extLst>
        </cdr:cNvPr>
        <cdr:cNvSpPr txBox="1"/>
      </cdr:nvSpPr>
      <cdr:spPr>
        <a:xfrm xmlns:a="http://schemas.openxmlformats.org/drawingml/2006/main">
          <a:off x="0" y="378114"/>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17.xml><?xml version="1.0" encoding="utf-8"?>
<c:userShapes xmlns:c="http://schemas.openxmlformats.org/drawingml/2006/chart">
  <cdr:relSizeAnchor xmlns:cdr="http://schemas.openxmlformats.org/drawingml/2006/chartDrawing">
    <cdr:from>
      <cdr:x>0.65386</cdr:x>
      <cdr:y>0.90909</cdr:y>
    </cdr:from>
    <cdr:to>
      <cdr:x>0.9943</cdr:x>
      <cdr:y>0.98225</cdr:y>
    </cdr:to>
    <cdr:sp macro="" textlink="">
      <cdr:nvSpPr>
        <cdr:cNvPr id="2" name="Text Box 1"/>
        <cdr:cNvSpPr txBox="1"/>
      </cdr:nvSpPr>
      <cdr:spPr>
        <a:xfrm xmlns:a="http://schemas.openxmlformats.org/drawingml/2006/main">
          <a:off x="3786653" y="3512132"/>
          <a:ext cx="1971527" cy="2826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 significantly different</a:t>
          </a:r>
        </a:p>
      </cdr:txBody>
    </cdr:sp>
  </cdr:relSizeAnchor>
</c:userShapes>
</file>

<file path=ppt/drawings/drawing18.xml><?xml version="1.0" encoding="utf-8"?>
<c:userShapes xmlns:c="http://schemas.openxmlformats.org/drawingml/2006/chart">
  <cdr:relSizeAnchor xmlns:cdr="http://schemas.openxmlformats.org/drawingml/2006/chartDrawing">
    <cdr:from>
      <cdr:x>0.64065</cdr:x>
      <cdr:y>0.90812</cdr:y>
    </cdr:from>
    <cdr:to>
      <cdr:x>1</cdr:x>
      <cdr:y>0.98721</cdr:y>
    </cdr:to>
    <cdr:sp macro="" textlink="">
      <cdr:nvSpPr>
        <cdr:cNvPr id="2" name="Text Box 1"/>
        <cdr:cNvSpPr txBox="1"/>
      </cdr:nvSpPr>
      <cdr:spPr>
        <a:xfrm xmlns:a="http://schemas.openxmlformats.org/drawingml/2006/main">
          <a:off x="3514873" y="3245432"/>
          <a:ext cx="1971527" cy="2826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 significantly different</a:t>
          </a:r>
        </a:p>
      </cdr:txBody>
    </cdr:sp>
  </cdr:relSizeAnchor>
</c:userShapes>
</file>

<file path=ppt/drawings/drawing2.xml><?xml version="1.0" encoding="utf-8"?>
<c:userShapes xmlns:c="http://schemas.openxmlformats.org/drawingml/2006/chart">
  <cdr:relSizeAnchor xmlns:cdr="http://schemas.openxmlformats.org/drawingml/2006/chartDrawing">
    <cdr:from>
      <cdr:x>0.35164</cdr:x>
      <cdr:y>0.07297</cdr:y>
    </cdr:from>
    <cdr:to>
      <cdr:x>0.48308</cdr:x>
      <cdr:y>0.13049</cdr:y>
    </cdr:to>
    <cdr:sp macro="" textlink="">
      <cdr:nvSpPr>
        <cdr:cNvPr id="2" name="Text Box 1"/>
        <cdr:cNvSpPr txBox="1"/>
      </cdr:nvSpPr>
      <cdr:spPr>
        <a:xfrm xmlns:a="http://schemas.openxmlformats.org/drawingml/2006/main">
          <a:off x="2012950" y="374650"/>
          <a:ext cx="752475" cy="295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t>Percent</a:t>
          </a:r>
        </a:p>
      </cdr:txBody>
    </cdr:sp>
  </cdr:relSizeAnchor>
</c:userShapes>
</file>

<file path=ppt/drawings/drawing3.xml><?xml version="1.0" encoding="utf-8"?>
<c:userShapes xmlns:c="http://schemas.openxmlformats.org/drawingml/2006/chart">
  <cdr:relSizeAnchor xmlns:cdr="http://schemas.openxmlformats.org/drawingml/2006/chartDrawing">
    <cdr:from>
      <cdr:x>0.00216</cdr:x>
      <cdr:y>0</cdr:y>
    </cdr:from>
    <cdr:to>
      <cdr:x>0.15453</cdr:x>
      <cdr:y>0.08746</cdr:y>
    </cdr:to>
    <cdr:sp macro="" textlink="">
      <cdr:nvSpPr>
        <cdr:cNvPr id="2" name="Text Box 1"/>
        <cdr:cNvSpPr txBox="1"/>
      </cdr:nvSpPr>
      <cdr:spPr>
        <a:xfrm xmlns:a="http://schemas.openxmlformats.org/drawingml/2006/main">
          <a:off x="10663" y="0"/>
          <a:ext cx="752475" cy="295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t>Percent</a:t>
          </a:r>
        </a:p>
      </cdr:txBody>
    </cdr:sp>
  </cdr:relSizeAnchor>
</c:userShapes>
</file>

<file path=ppt/drawings/drawing4.xml><?xml version="1.0" encoding="utf-8"?>
<c:userShapes xmlns:c="http://schemas.openxmlformats.org/drawingml/2006/chart">
  <cdr:relSizeAnchor xmlns:cdr="http://schemas.openxmlformats.org/drawingml/2006/chartDrawing">
    <cdr:from>
      <cdr:x>0.15264</cdr:x>
      <cdr:y>0.06993</cdr:y>
    </cdr:from>
    <cdr:to>
      <cdr:x>0.27872</cdr:x>
      <cdr:y>0.11015</cdr:y>
    </cdr:to>
    <cdr:sp macro="" textlink="">
      <cdr:nvSpPr>
        <cdr:cNvPr id="2" name="TextBox 1">
          <a:extLst xmlns:a="http://schemas.openxmlformats.org/drawingml/2006/main">
            <a:ext uri="{FF2B5EF4-FFF2-40B4-BE49-F238E27FC236}">
              <a16:creationId xmlns:a16="http://schemas.microsoft.com/office/drawing/2014/main" id="{28247B2C-DBB0-4C9B-8A92-1234D5C79508}"/>
            </a:ext>
          </a:extLst>
        </cdr:cNvPr>
        <cdr:cNvSpPr txBox="1"/>
      </cdr:nvSpPr>
      <cdr:spPr>
        <a:xfrm xmlns:a="http://schemas.openxmlformats.org/drawingml/2006/main">
          <a:off x="1306990" y="422151"/>
          <a:ext cx="1079568" cy="242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Percent</a:t>
          </a:r>
        </a:p>
      </cdr:txBody>
    </cdr:sp>
  </cdr:relSizeAnchor>
</c:userShapes>
</file>

<file path=ppt/drawings/drawing5.xml><?xml version="1.0" encoding="utf-8"?>
<c:userShapes xmlns:c="http://schemas.openxmlformats.org/drawingml/2006/chart">
  <cdr:relSizeAnchor xmlns:cdr="http://schemas.openxmlformats.org/drawingml/2006/chartDrawing">
    <cdr:from>
      <cdr:x>0.14736</cdr:x>
      <cdr:y>0.15092</cdr:y>
    </cdr:from>
    <cdr:to>
      <cdr:x>0.27289</cdr:x>
      <cdr:y>0.19485</cdr:y>
    </cdr:to>
    <cdr:sp macro="" textlink="">
      <cdr:nvSpPr>
        <cdr:cNvPr id="2" name="TextBox 1">
          <a:extLst xmlns:a="http://schemas.openxmlformats.org/drawingml/2006/main">
            <a:ext uri="{FF2B5EF4-FFF2-40B4-BE49-F238E27FC236}">
              <a16:creationId xmlns:a16="http://schemas.microsoft.com/office/drawing/2014/main" id="{5D4CBA67-3EA9-4621-BFF6-508E55CCF470}"/>
            </a:ext>
          </a:extLst>
        </cdr:cNvPr>
        <cdr:cNvSpPr txBox="1"/>
      </cdr:nvSpPr>
      <cdr:spPr>
        <a:xfrm xmlns:a="http://schemas.openxmlformats.org/drawingml/2006/main">
          <a:off x="838620" y="669132"/>
          <a:ext cx="714375" cy="1947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Percent</a:t>
          </a:r>
        </a:p>
      </cdr:txBody>
    </cdr:sp>
  </cdr:relSizeAnchor>
</c:userShapes>
</file>

<file path=ppt/drawings/drawing6.xml><?xml version="1.0" encoding="utf-8"?>
<c:userShapes xmlns:c="http://schemas.openxmlformats.org/drawingml/2006/chart">
  <cdr:relSizeAnchor xmlns:cdr="http://schemas.openxmlformats.org/drawingml/2006/chartDrawing">
    <cdr:from>
      <cdr:x>0.07315</cdr:x>
      <cdr:y>0.05702</cdr:y>
    </cdr:from>
    <cdr:to>
      <cdr:x>0.20614</cdr:x>
      <cdr:y>0.0972</cdr:y>
    </cdr:to>
    <cdr:sp macro="" textlink="">
      <cdr:nvSpPr>
        <cdr:cNvPr id="2" name="TextBox 1">
          <a:extLst xmlns:a="http://schemas.openxmlformats.org/drawingml/2006/main">
            <a:ext uri="{FF2B5EF4-FFF2-40B4-BE49-F238E27FC236}">
              <a16:creationId xmlns:a16="http://schemas.microsoft.com/office/drawing/2014/main" id="{ABA020C0-958D-4B5C-ABAA-62C136A27322}"/>
            </a:ext>
          </a:extLst>
        </cdr:cNvPr>
        <cdr:cNvSpPr txBox="1"/>
      </cdr:nvSpPr>
      <cdr:spPr>
        <a:xfrm xmlns:a="http://schemas.openxmlformats.org/drawingml/2006/main">
          <a:off x="639695" y="371069"/>
          <a:ext cx="1162931" cy="261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Percent</a:t>
          </a:r>
        </a:p>
      </cdr:txBody>
    </cdr:sp>
  </cdr:relSizeAnchor>
</c:userShapes>
</file>

<file path=ppt/drawings/drawing7.xml><?xml version="1.0" encoding="utf-8"?>
<c:userShapes xmlns:c="http://schemas.openxmlformats.org/drawingml/2006/chart">
  <cdr:relSizeAnchor xmlns:cdr="http://schemas.openxmlformats.org/drawingml/2006/chartDrawing">
    <cdr:from>
      <cdr:x>0.01324</cdr:x>
      <cdr:y>0.10169</cdr:y>
    </cdr:from>
    <cdr:to>
      <cdr:x>0.15298</cdr:x>
      <cdr:y>0.14237</cdr:y>
    </cdr:to>
    <cdr:sp macro="" textlink="">
      <cdr:nvSpPr>
        <cdr:cNvPr id="2" name="TextBox 1">
          <a:extLst xmlns:a="http://schemas.openxmlformats.org/drawingml/2006/main">
            <a:ext uri="{FF2B5EF4-FFF2-40B4-BE49-F238E27FC236}">
              <a16:creationId xmlns:a16="http://schemas.microsoft.com/office/drawing/2014/main" id="{8CA60EA2-F8AF-47A3-8E9C-D93ED7FFA029}"/>
            </a:ext>
          </a:extLst>
        </cdr:cNvPr>
        <cdr:cNvSpPr txBox="1"/>
      </cdr:nvSpPr>
      <cdr:spPr>
        <a:xfrm xmlns:a="http://schemas.openxmlformats.org/drawingml/2006/main">
          <a:off x="106222" y="654030"/>
          <a:ext cx="1120699" cy="2616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drawings/drawing8.xml><?xml version="1.0" encoding="utf-8"?>
<c:userShapes xmlns:c="http://schemas.openxmlformats.org/drawingml/2006/chart">
  <cdr:relSizeAnchor xmlns:cdr="http://schemas.openxmlformats.org/drawingml/2006/chartDrawing">
    <cdr:from>
      <cdr:x>0.04478</cdr:x>
      <cdr:y>0.06515</cdr:y>
    </cdr:from>
    <cdr:to>
      <cdr:x>0.17102</cdr:x>
      <cdr:y>0.10842</cdr:y>
    </cdr:to>
    <cdr:sp macro="" textlink="">
      <cdr:nvSpPr>
        <cdr:cNvPr id="2" name="TextBox 1">
          <a:extLst xmlns:a="http://schemas.openxmlformats.org/drawingml/2006/main">
            <a:ext uri="{FF2B5EF4-FFF2-40B4-BE49-F238E27FC236}">
              <a16:creationId xmlns:a16="http://schemas.microsoft.com/office/drawing/2014/main" id="{17A99E26-157B-4942-A51B-409DF07672F3}"/>
            </a:ext>
          </a:extLst>
        </cdr:cNvPr>
        <cdr:cNvSpPr txBox="1"/>
      </cdr:nvSpPr>
      <cdr:spPr>
        <a:xfrm xmlns:a="http://schemas.openxmlformats.org/drawingml/2006/main">
          <a:off x="381237" y="419312"/>
          <a:ext cx="1074768" cy="2784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Percent</a:t>
          </a:r>
        </a:p>
      </cdr:txBody>
    </cdr:sp>
  </cdr:relSizeAnchor>
</c:userShapes>
</file>

<file path=ppt/drawings/drawing9.xml><?xml version="1.0" encoding="utf-8"?>
<c:userShapes xmlns:c="http://schemas.openxmlformats.org/drawingml/2006/chart">
  <cdr:relSizeAnchor xmlns:cdr="http://schemas.openxmlformats.org/drawingml/2006/chartDrawing">
    <cdr:from>
      <cdr:x>0.68334</cdr:x>
      <cdr:y>0.9457</cdr:y>
    </cdr:from>
    <cdr:to>
      <cdr:x>0.94616</cdr:x>
      <cdr:y>1</cdr:y>
    </cdr:to>
    <cdr:sp macro="" textlink="">
      <cdr:nvSpPr>
        <cdr:cNvPr id="2" name="TextBox 1">
          <a:extLst xmlns:a="http://schemas.openxmlformats.org/drawingml/2006/main">
            <a:ext uri="{FF2B5EF4-FFF2-40B4-BE49-F238E27FC236}">
              <a16:creationId xmlns:a16="http://schemas.microsoft.com/office/drawing/2014/main" id="{9BE3A9E3-33FF-43EE-AAD5-B298B2EDCDDC}"/>
            </a:ext>
          </a:extLst>
        </cdr:cNvPr>
        <cdr:cNvSpPr txBox="1"/>
      </cdr:nvSpPr>
      <cdr:spPr>
        <a:xfrm xmlns:a="http://schemas.openxmlformats.org/drawingml/2006/main">
          <a:off x="4655819" y="5213167"/>
          <a:ext cx="1790700" cy="299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Significantly</a:t>
          </a:r>
          <a:r>
            <a:rPr lang="en-US" sz="1100" baseline="0" dirty="0"/>
            <a:t> different</a:t>
          </a:r>
          <a:endParaRPr lang="en-US" sz="1100" dirty="0"/>
        </a:p>
      </cdr:txBody>
    </cdr:sp>
  </cdr:relSizeAnchor>
  <cdr:relSizeAnchor xmlns:cdr="http://schemas.openxmlformats.org/drawingml/2006/chartDrawing">
    <cdr:from>
      <cdr:x>0.29579</cdr:x>
      <cdr:y>0.06859</cdr:y>
    </cdr:from>
    <cdr:to>
      <cdr:x>0.42041</cdr:x>
      <cdr:y>0.10799</cdr:y>
    </cdr:to>
    <cdr:sp macro="" textlink="">
      <cdr:nvSpPr>
        <cdr:cNvPr id="3" name="TextBox 1">
          <a:extLst xmlns:a="http://schemas.openxmlformats.org/drawingml/2006/main">
            <a:ext uri="{FF2B5EF4-FFF2-40B4-BE49-F238E27FC236}">
              <a16:creationId xmlns:a16="http://schemas.microsoft.com/office/drawing/2014/main" id="{B6214C1C-B8C1-4772-9CAE-48752703957F}"/>
            </a:ext>
          </a:extLst>
        </cdr:cNvPr>
        <cdr:cNvSpPr txBox="1"/>
      </cdr:nvSpPr>
      <cdr:spPr>
        <a:xfrm xmlns:a="http://schemas.openxmlformats.org/drawingml/2006/main">
          <a:off x="2660038" y="455451"/>
          <a:ext cx="1120699" cy="2616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Percent</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6254-F6FE-45E7-AFBD-C1D317C54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5F5F8-640C-42C9-A675-0DC8A076A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62288-EF0B-4C81-88A3-9D59654C0696}"/>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5" name="Footer Placeholder 4">
            <a:extLst>
              <a:ext uri="{FF2B5EF4-FFF2-40B4-BE49-F238E27FC236}">
                <a16:creationId xmlns:a16="http://schemas.microsoft.com/office/drawing/2014/main" id="{5DC829CF-6E80-4230-BF1D-E40D49BF1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93816-0FB1-4467-8D11-A15DFF424AD5}"/>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240035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BBCD-21E7-4E64-8330-DB1371557F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2A102F-51BC-4567-A274-5C80D675C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63440-ADF7-4014-B044-7C5F42F837E4}"/>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5" name="Footer Placeholder 4">
            <a:extLst>
              <a:ext uri="{FF2B5EF4-FFF2-40B4-BE49-F238E27FC236}">
                <a16:creationId xmlns:a16="http://schemas.microsoft.com/office/drawing/2014/main" id="{BF40B2BD-259F-4B58-8325-A2470B687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EC489-531D-4E71-ACAA-E12AAADC2EA3}"/>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14896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DB080-BC34-4040-9405-F6AE5D2757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F0632-BBC1-418E-A878-5F9FEACCF8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81DA2-AC40-46BF-9895-1CB6A42DFE67}"/>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5" name="Footer Placeholder 4">
            <a:extLst>
              <a:ext uri="{FF2B5EF4-FFF2-40B4-BE49-F238E27FC236}">
                <a16:creationId xmlns:a16="http://schemas.microsoft.com/office/drawing/2014/main" id="{B675E5CE-50F4-400B-BF87-6FCA90362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BC23A-B98C-4E45-8CC3-D75A473B5150}"/>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171092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2DC-64B1-46D3-B1BE-B63AF4A7C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E7A821-73A4-40B4-A0CF-4A4F2004F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751D7E-30DB-4D9B-B372-FEF13453C87F}"/>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5" name="Footer Placeholder 4">
            <a:extLst>
              <a:ext uri="{FF2B5EF4-FFF2-40B4-BE49-F238E27FC236}">
                <a16:creationId xmlns:a16="http://schemas.microsoft.com/office/drawing/2014/main" id="{5C5A6953-0D09-47A6-A992-DFCC3D928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ACF68-7D20-4EA6-8C4E-049E74AA9B44}"/>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188408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24AD-2825-40A1-A2A6-F4B66A524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905DC-66DF-4522-88A4-240F58665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D530-804C-4E62-9EDA-650D78E3CD0B}"/>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5" name="Footer Placeholder 4">
            <a:extLst>
              <a:ext uri="{FF2B5EF4-FFF2-40B4-BE49-F238E27FC236}">
                <a16:creationId xmlns:a16="http://schemas.microsoft.com/office/drawing/2014/main" id="{2AB4019A-F1EF-4A68-8983-E5081C54B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BC6AD-6A7A-4F42-A6B1-81E1EFECA495}"/>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17011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7C74-7619-4E5A-B5AD-C22322560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AAEC6A-5107-4EEF-AEDF-D99A7E0E10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E2DFD-69B7-44D4-8CA2-CC5E5DDFB2AF}"/>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5" name="Footer Placeholder 4">
            <a:extLst>
              <a:ext uri="{FF2B5EF4-FFF2-40B4-BE49-F238E27FC236}">
                <a16:creationId xmlns:a16="http://schemas.microsoft.com/office/drawing/2014/main" id="{5E204FDD-E18F-411C-BF13-779C28F24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3A815-9AF1-4780-ADD8-2C59BD199596}"/>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273339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81AD-02D3-4963-8490-BA5C63592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BD5BC-535D-442A-9237-7F73B7431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460E4B-08C4-43F6-9B7A-6D362EAC2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4C4548-B12D-4F1F-B9AF-D543488B7637}"/>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6" name="Footer Placeholder 5">
            <a:extLst>
              <a:ext uri="{FF2B5EF4-FFF2-40B4-BE49-F238E27FC236}">
                <a16:creationId xmlns:a16="http://schemas.microsoft.com/office/drawing/2014/main" id="{89D210F0-59B4-41B0-BEBC-741529873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E9516-5C37-4CE5-A4CA-E47D8C533262}"/>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146878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5E3B-BB4C-46BB-8D5E-00BA16D67C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18E465-A97D-492A-9D0F-8047E611A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5DBAFE-761E-4D75-B48B-833492A53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5D85FC-4C4D-4AC8-B677-FC8109D71B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80E2F1-B7A2-44BD-8ADA-CF50D83294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D05CB-07A9-4CF1-ADFC-E31E62AD3167}"/>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8" name="Footer Placeholder 7">
            <a:extLst>
              <a:ext uri="{FF2B5EF4-FFF2-40B4-BE49-F238E27FC236}">
                <a16:creationId xmlns:a16="http://schemas.microsoft.com/office/drawing/2014/main" id="{CEE04E4A-C4B8-4A94-BD66-B41412702E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4B5252-9E8B-4D68-B452-299D77CA05CB}"/>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57446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CEBB-B639-40FB-A993-D9627863D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71929-F8B4-4F08-A19F-F151AEF11F7C}"/>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4" name="Footer Placeholder 3">
            <a:extLst>
              <a:ext uri="{FF2B5EF4-FFF2-40B4-BE49-F238E27FC236}">
                <a16:creationId xmlns:a16="http://schemas.microsoft.com/office/drawing/2014/main" id="{497AA4BD-D4DA-49B1-AD4C-EC39DD257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1342C-6E81-4C9B-B5BB-5F0E711414E2}"/>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3349979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C01B8-A32F-4960-9865-ACF45513A693}"/>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3" name="Footer Placeholder 2">
            <a:extLst>
              <a:ext uri="{FF2B5EF4-FFF2-40B4-BE49-F238E27FC236}">
                <a16:creationId xmlns:a16="http://schemas.microsoft.com/office/drawing/2014/main" id="{B0CB75D3-A54B-423D-8D83-2845DEBAD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1A9CB3-58C1-48A8-B333-6D367F1DCCD3}"/>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2504504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30D-F2E0-4112-9E2C-16112A70B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C2AC7C-8083-467F-BC56-99BCCD19A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584CC4-80DB-4698-9B54-364ADBE61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9A4AB-D38E-40C4-BF22-B9EF32CBB1FC}"/>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6" name="Footer Placeholder 5">
            <a:extLst>
              <a:ext uri="{FF2B5EF4-FFF2-40B4-BE49-F238E27FC236}">
                <a16:creationId xmlns:a16="http://schemas.microsoft.com/office/drawing/2014/main" id="{8E3221EA-8DDF-4D25-9D18-F93914A83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22F20-EE7D-4A15-A478-BF46A22B7149}"/>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89855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39F6-8F9C-4307-A466-F2F031BD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E8144-6961-49D7-9E04-982F01A7B9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54059-9138-43DA-9E99-A270C8ED71F5}"/>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5" name="Footer Placeholder 4">
            <a:extLst>
              <a:ext uri="{FF2B5EF4-FFF2-40B4-BE49-F238E27FC236}">
                <a16:creationId xmlns:a16="http://schemas.microsoft.com/office/drawing/2014/main" id="{63991C98-44B9-4386-A9F8-988C21702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392EE-ACEC-471C-8004-8259FE548D21}"/>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12040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95EF-8F14-4106-B6FE-6EBE67B74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B64D-D913-4F71-A5AB-5E8F0655C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9D47A7-012E-4B0C-B2A0-A7B239123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5C768-0035-44AC-858C-1216345102F6}"/>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6" name="Footer Placeholder 5">
            <a:extLst>
              <a:ext uri="{FF2B5EF4-FFF2-40B4-BE49-F238E27FC236}">
                <a16:creationId xmlns:a16="http://schemas.microsoft.com/office/drawing/2014/main" id="{3A61C1CB-41E4-4992-8E73-DE453C0C3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6842D-75D7-48D7-9BA0-62BF9DEC6FCA}"/>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298354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998E-DCA3-43BE-9AE5-A041F3DC0F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DEFDB-A90B-4700-A759-386AFDDA5E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6BC44-9063-451C-9B5D-5BF7F7F8F554}"/>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5" name="Footer Placeholder 4">
            <a:extLst>
              <a:ext uri="{FF2B5EF4-FFF2-40B4-BE49-F238E27FC236}">
                <a16:creationId xmlns:a16="http://schemas.microsoft.com/office/drawing/2014/main" id="{630A9355-CC2D-4C32-9CB6-323D3568B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B123F-6FE0-46B4-BC6A-7037DE833C10}"/>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360444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428EC-B970-4726-9729-63743EB710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22FEB8-CAEF-43CF-80BD-2A4DC3DE9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61B37-C02F-40FA-A788-83ECF40D105A}"/>
              </a:ext>
            </a:extLst>
          </p:cNvPr>
          <p:cNvSpPr>
            <a:spLocks noGrp="1"/>
          </p:cNvSpPr>
          <p:nvPr>
            <p:ph type="dt" sz="half" idx="10"/>
          </p:nvPr>
        </p:nvSpPr>
        <p:spPr/>
        <p:txBody>
          <a:bodyPr/>
          <a:lstStyle/>
          <a:p>
            <a:fld id="{A72E1AB2-81CC-42BA-82A9-15E2E349AE08}" type="datetimeFigureOut">
              <a:rPr lang="en-US" smtClean="0"/>
              <a:t>4/12/2020</a:t>
            </a:fld>
            <a:endParaRPr lang="en-US"/>
          </a:p>
        </p:txBody>
      </p:sp>
      <p:sp>
        <p:nvSpPr>
          <p:cNvPr id="5" name="Footer Placeholder 4">
            <a:extLst>
              <a:ext uri="{FF2B5EF4-FFF2-40B4-BE49-F238E27FC236}">
                <a16:creationId xmlns:a16="http://schemas.microsoft.com/office/drawing/2014/main" id="{B1707E21-B3E1-40F6-97B6-910F89CFA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DEA58-134E-4DDA-A1F0-E9026E765A5A}"/>
              </a:ext>
            </a:extLst>
          </p:cNvPr>
          <p:cNvSpPr>
            <a:spLocks noGrp="1"/>
          </p:cNvSpPr>
          <p:nvPr>
            <p:ph type="sldNum" sz="quarter" idx="12"/>
          </p:nvPr>
        </p:nvSpPr>
        <p:spPr/>
        <p:txBody>
          <a:bodyPr/>
          <a:lstStyle/>
          <a:p>
            <a:fld id="{03C4546F-BE2F-4148-8AAF-EABE523A2EDB}" type="slidenum">
              <a:rPr lang="en-US" smtClean="0"/>
              <a:t>‹#›</a:t>
            </a:fld>
            <a:endParaRPr lang="en-US"/>
          </a:p>
        </p:txBody>
      </p:sp>
    </p:spTree>
    <p:extLst>
      <p:ext uri="{BB962C8B-B14F-4D97-AF65-F5344CB8AC3E}">
        <p14:creationId xmlns:p14="http://schemas.microsoft.com/office/powerpoint/2010/main" val="379358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3741-55D2-4F9B-8F5D-C494B77D7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34344-4BF5-43D9-8BFE-8D038952B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2BCFD-F688-4363-86DC-56E66757E74F}"/>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5" name="Footer Placeholder 4">
            <a:extLst>
              <a:ext uri="{FF2B5EF4-FFF2-40B4-BE49-F238E27FC236}">
                <a16:creationId xmlns:a16="http://schemas.microsoft.com/office/drawing/2014/main" id="{E5E482E3-9228-4FCA-9117-551D6CB42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806E2-A126-49BA-8F29-69BCB14BBBB4}"/>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309084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D03B-FC9E-434E-8D0A-BE8932903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A14EF-CE97-401E-B635-2D2E61A18D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D48F2B-5781-42A0-A5FB-25D4A148D5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10FF52-A697-4748-9A99-944E19F364FE}"/>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6" name="Footer Placeholder 5">
            <a:extLst>
              <a:ext uri="{FF2B5EF4-FFF2-40B4-BE49-F238E27FC236}">
                <a16:creationId xmlns:a16="http://schemas.microsoft.com/office/drawing/2014/main" id="{5235CF52-0887-47AB-B3A6-44DD152A8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BD707-7A31-44FD-8693-F872182FB082}"/>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87356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05EA-10FB-409F-B31B-8FCDCB82B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59718D-53BE-496F-B69A-3F3C49AA4D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CD0CAD-C688-4F86-813A-1994B29735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9DFFB-11CF-49EA-8086-579312131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102214-1376-447C-AB91-0A3699B83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C9EC6-B846-4ADF-BC59-AC784AD8F8C1}"/>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8" name="Footer Placeholder 7">
            <a:extLst>
              <a:ext uri="{FF2B5EF4-FFF2-40B4-BE49-F238E27FC236}">
                <a16:creationId xmlns:a16="http://schemas.microsoft.com/office/drawing/2014/main" id="{C35A6256-16AC-4F16-967F-450B194A2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2D1ACB-02F0-4BE5-90C3-1347FF7C45A4}"/>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195618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D507-26EF-4850-96F3-F52B00338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FCE75B-9B4B-4DB9-931A-4A6407FDD3EE}"/>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4" name="Footer Placeholder 3">
            <a:extLst>
              <a:ext uri="{FF2B5EF4-FFF2-40B4-BE49-F238E27FC236}">
                <a16:creationId xmlns:a16="http://schemas.microsoft.com/office/drawing/2014/main" id="{1CE3AE3C-60AD-486D-BC0C-D16507846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F08B96-001C-4269-9DD3-5C1FEB579D45}"/>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13825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ACB78-6A50-4B8A-8531-AEFCE3441A29}"/>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3" name="Footer Placeholder 2">
            <a:extLst>
              <a:ext uri="{FF2B5EF4-FFF2-40B4-BE49-F238E27FC236}">
                <a16:creationId xmlns:a16="http://schemas.microsoft.com/office/drawing/2014/main" id="{1156D63D-D1FC-4664-A98A-65E403C702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FA07FA-7D88-4F5C-9573-57706553DB0F}"/>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275584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CA61-7139-4AF6-A137-03463F076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27D0CC-47E3-47F9-A45A-136EF2F3E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35D456-5A6E-4E15-86A2-DB947ABC3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53611-9F78-40E9-8EAB-1EE7E7849010}"/>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6" name="Footer Placeholder 5">
            <a:extLst>
              <a:ext uri="{FF2B5EF4-FFF2-40B4-BE49-F238E27FC236}">
                <a16:creationId xmlns:a16="http://schemas.microsoft.com/office/drawing/2014/main" id="{B66055BC-7064-483A-80D8-BA596BC8D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ABFB6-51EE-4CCD-A708-A03A6A764B9E}"/>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279337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D1A8-A5BA-40EC-9216-9730CE9A1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FB23BD-CC4D-434A-AB1F-500D3B4A1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929C4C-2A95-453A-AE2B-0C75D1EF7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FE28-9DEE-4982-9BC2-832F869E7D7F}"/>
              </a:ext>
            </a:extLst>
          </p:cNvPr>
          <p:cNvSpPr>
            <a:spLocks noGrp="1"/>
          </p:cNvSpPr>
          <p:nvPr>
            <p:ph type="dt" sz="half" idx="10"/>
          </p:nvPr>
        </p:nvSpPr>
        <p:spPr/>
        <p:txBody>
          <a:bodyPr/>
          <a:lstStyle/>
          <a:p>
            <a:fld id="{D2FDA19B-ABAC-4FD6-A440-62010AFDA50E}" type="datetimeFigureOut">
              <a:rPr lang="en-US" smtClean="0"/>
              <a:t>4/12/2020</a:t>
            </a:fld>
            <a:endParaRPr lang="en-US"/>
          </a:p>
        </p:txBody>
      </p:sp>
      <p:sp>
        <p:nvSpPr>
          <p:cNvPr id="6" name="Footer Placeholder 5">
            <a:extLst>
              <a:ext uri="{FF2B5EF4-FFF2-40B4-BE49-F238E27FC236}">
                <a16:creationId xmlns:a16="http://schemas.microsoft.com/office/drawing/2014/main" id="{A27CCBDB-2822-4B96-B324-BF1144A0C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4044C-3E15-4722-8ACD-1331BB1E74F2}"/>
              </a:ext>
            </a:extLst>
          </p:cNvPr>
          <p:cNvSpPr>
            <a:spLocks noGrp="1"/>
          </p:cNvSpPr>
          <p:nvPr>
            <p:ph type="sldNum" sz="quarter" idx="12"/>
          </p:nvPr>
        </p:nvSpPr>
        <p:spPr/>
        <p:txBody>
          <a:bodyPr/>
          <a:lstStyle/>
          <a:p>
            <a:fld id="{62CC91DF-EE74-48D8-9C7B-94DBF202935C}" type="slidenum">
              <a:rPr lang="en-US" smtClean="0"/>
              <a:t>‹#›</a:t>
            </a:fld>
            <a:endParaRPr lang="en-US"/>
          </a:p>
        </p:txBody>
      </p:sp>
    </p:spTree>
    <p:extLst>
      <p:ext uri="{BB962C8B-B14F-4D97-AF65-F5344CB8AC3E}">
        <p14:creationId xmlns:p14="http://schemas.microsoft.com/office/powerpoint/2010/main" val="315913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6F9D5D-6362-46DC-BBC7-1A18F05AC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6EE63-7F0B-4730-B76C-CFDC60933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07EB9-878E-4CAF-A847-5449260FD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A19B-ABAC-4FD6-A440-62010AFDA50E}" type="datetimeFigureOut">
              <a:rPr lang="en-US" smtClean="0"/>
              <a:t>4/12/2020</a:t>
            </a:fld>
            <a:endParaRPr lang="en-US"/>
          </a:p>
        </p:txBody>
      </p:sp>
      <p:sp>
        <p:nvSpPr>
          <p:cNvPr id="5" name="Footer Placeholder 4">
            <a:extLst>
              <a:ext uri="{FF2B5EF4-FFF2-40B4-BE49-F238E27FC236}">
                <a16:creationId xmlns:a16="http://schemas.microsoft.com/office/drawing/2014/main" id="{F4F0C0E1-AB66-414D-80E8-B8AB1BBD7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93480D-4ACA-4723-9ADD-7AD6E28E2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C91DF-EE74-48D8-9C7B-94DBF202935C}" type="slidenum">
              <a:rPr lang="en-US" smtClean="0"/>
              <a:t>‹#›</a:t>
            </a:fld>
            <a:endParaRPr lang="en-US"/>
          </a:p>
        </p:txBody>
      </p:sp>
    </p:spTree>
    <p:extLst>
      <p:ext uri="{BB962C8B-B14F-4D97-AF65-F5344CB8AC3E}">
        <p14:creationId xmlns:p14="http://schemas.microsoft.com/office/powerpoint/2010/main" val="388677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983B5C-B83F-4F12-95F8-A8AB8BBAE8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A6A5E-48E1-49F7-8A03-0D227DE06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07B02-248B-47C6-8D78-9C8089943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E1AB2-81CC-42BA-82A9-15E2E349AE08}" type="datetimeFigureOut">
              <a:rPr lang="en-US" smtClean="0"/>
              <a:t>4/12/2020</a:t>
            </a:fld>
            <a:endParaRPr lang="en-US"/>
          </a:p>
        </p:txBody>
      </p:sp>
      <p:sp>
        <p:nvSpPr>
          <p:cNvPr id="5" name="Footer Placeholder 4">
            <a:extLst>
              <a:ext uri="{FF2B5EF4-FFF2-40B4-BE49-F238E27FC236}">
                <a16:creationId xmlns:a16="http://schemas.microsoft.com/office/drawing/2014/main" id="{2B7B0569-564F-4A15-B406-7FF590F5E7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EF9B82-C5C0-48B6-B8FB-39EFC9901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4546F-BE2F-4148-8AAF-EABE523A2EDB}" type="slidenum">
              <a:rPr lang="en-US" smtClean="0"/>
              <a:t>‹#›</a:t>
            </a:fld>
            <a:endParaRPr lang="en-US"/>
          </a:p>
        </p:txBody>
      </p:sp>
    </p:spTree>
    <p:extLst>
      <p:ext uri="{BB962C8B-B14F-4D97-AF65-F5344CB8AC3E}">
        <p14:creationId xmlns:p14="http://schemas.microsoft.com/office/powerpoint/2010/main" val="888086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vid.Schlundt@urantiabook.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A3467FD-C575-47B0-9C81-E0BFFD0E0157}"/>
              </a:ext>
            </a:extLst>
          </p:cNvPr>
          <p:cNvSpPr>
            <a:spLocks noGrp="1"/>
          </p:cNvSpPr>
          <p:nvPr>
            <p:ph type="ctrTitle"/>
          </p:nvPr>
        </p:nvSpPr>
        <p:spPr>
          <a:xfrm>
            <a:off x="958506" y="800392"/>
            <a:ext cx="10264697" cy="1212102"/>
          </a:xfrm>
        </p:spPr>
        <p:txBody>
          <a:bodyPr vert="horz" lIns="91440" tIns="45720" rIns="91440" bIns="45720" rtlCol="0" anchor="ctr">
            <a:normAutofit/>
          </a:bodyPr>
          <a:lstStyle/>
          <a:p>
            <a:pPr algn="l"/>
            <a:r>
              <a:rPr lang="en-US" sz="4000" kern="1200">
                <a:solidFill>
                  <a:srgbClr val="FFFFFF"/>
                </a:solidFill>
                <a:latin typeface="+mj-lt"/>
                <a:ea typeface="+mj-ea"/>
                <a:cs typeface="+mj-cs"/>
              </a:rPr>
              <a:t>Urantia Book Community Survey</a:t>
            </a:r>
          </a:p>
        </p:txBody>
      </p:sp>
      <p:sp>
        <p:nvSpPr>
          <p:cNvPr id="3" name="Subtitle 2">
            <a:extLst>
              <a:ext uri="{FF2B5EF4-FFF2-40B4-BE49-F238E27FC236}">
                <a16:creationId xmlns:a16="http://schemas.microsoft.com/office/drawing/2014/main" id="{7729154E-C0AF-4416-A11E-FA19F876FC06}"/>
              </a:ext>
            </a:extLst>
          </p:cNvPr>
          <p:cNvSpPr>
            <a:spLocks noGrp="1"/>
          </p:cNvSpPr>
          <p:nvPr>
            <p:ph type="subTitle" idx="1"/>
          </p:nvPr>
        </p:nvSpPr>
        <p:spPr>
          <a:xfrm>
            <a:off x="1367624" y="2490436"/>
            <a:ext cx="9708995" cy="3567173"/>
          </a:xfrm>
        </p:spPr>
        <p:txBody>
          <a:bodyPr vert="horz" lIns="91440" tIns="45720" rIns="91440" bIns="45720" rtlCol="0" anchor="ctr">
            <a:normAutofit/>
          </a:bodyPr>
          <a:lstStyle/>
          <a:p>
            <a:pPr indent="-228600" algn="l">
              <a:buFont typeface="Arial" panose="020B0604020202020204" pitchFamily="34" charset="0"/>
              <a:buChar char="•"/>
            </a:pPr>
            <a:r>
              <a:rPr lang="en-US" dirty="0"/>
              <a:t>David Schlundt</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t>Presentation to the Urantia Foundation</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t>April 17, 2020</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hlinkClick r:id="rId2"/>
              </a:rPr>
              <a:t>David.Schlundt@urantiabook.org</a:t>
            </a:r>
            <a:r>
              <a:rPr lang="en-US" dirty="0"/>
              <a:t> </a:t>
            </a:r>
          </a:p>
        </p:txBody>
      </p:sp>
    </p:spTree>
    <p:extLst>
      <p:ext uri="{BB962C8B-B14F-4D97-AF65-F5344CB8AC3E}">
        <p14:creationId xmlns:p14="http://schemas.microsoft.com/office/powerpoint/2010/main" val="13146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BD82DF-F01F-4266-A9C5-996467161EC6}"/>
              </a:ext>
            </a:extLst>
          </p:cNvPr>
          <p:cNvGraphicFramePr/>
          <p:nvPr>
            <p:extLst>
              <p:ext uri="{D42A27DB-BD31-4B8C-83A1-F6EECF244321}">
                <p14:modId xmlns:p14="http://schemas.microsoft.com/office/powerpoint/2010/main" val="3679742578"/>
              </p:ext>
            </p:extLst>
          </p:nvPr>
        </p:nvGraphicFramePr>
        <p:xfrm>
          <a:off x="852256" y="292962"/>
          <a:ext cx="8300622" cy="62676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9996C97-D112-44A7-978A-F981B394A891}"/>
              </a:ext>
            </a:extLst>
          </p:cNvPr>
          <p:cNvSpPr txBox="1"/>
          <p:nvPr/>
        </p:nvSpPr>
        <p:spPr>
          <a:xfrm>
            <a:off x="9303798" y="1171852"/>
            <a:ext cx="2539014" cy="3139321"/>
          </a:xfrm>
          <a:prstGeom prst="rect">
            <a:avLst/>
          </a:prstGeom>
          <a:noFill/>
        </p:spPr>
        <p:txBody>
          <a:bodyPr wrap="square" rtlCol="0">
            <a:spAutoFit/>
          </a:bodyPr>
          <a:lstStyle/>
          <a:p>
            <a:r>
              <a:rPr lang="en-US" dirty="0"/>
              <a:t>Young people were sparse</a:t>
            </a:r>
          </a:p>
          <a:p>
            <a:pPr marL="285750" indent="-285750">
              <a:buFont typeface="Arial" panose="020B0604020202020204" pitchFamily="34" charset="0"/>
              <a:buChar char="•"/>
            </a:pPr>
            <a:r>
              <a:rPr lang="en-US" dirty="0"/>
              <a:t>0.1% 25 &amp; under</a:t>
            </a:r>
          </a:p>
          <a:p>
            <a:pPr marL="285750" indent="-285750">
              <a:buFont typeface="Arial" panose="020B0604020202020204" pitchFamily="34" charset="0"/>
              <a:buChar char="•"/>
            </a:pPr>
            <a:r>
              <a:rPr lang="en-US" dirty="0"/>
              <a:t>1.3% 30 &amp; under</a:t>
            </a:r>
          </a:p>
          <a:p>
            <a:pPr marL="285750" indent="-285750">
              <a:buFont typeface="Arial" panose="020B0604020202020204" pitchFamily="34" charset="0"/>
              <a:buChar char="•"/>
            </a:pPr>
            <a:r>
              <a:rPr lang="en-US" dirty="0"/>
              <a:t>4.4%  35 &amp; under</a:t>
            </a:r>
          </a:p>
          <a:p>
            <a:pPr marL="285750" indent="-285750">
              <a:buFont typeface="Arial" panose="020B0604020202020204" pitchFamily="34" charset="0"/>
              <a:buChar char="•"/>
            </a:pPr>
            <a:r>
              <a:rPr lang="en-US" dirty="0"/>
              <a:t>6.3%  40 &amp; under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Many will graduate to the mansion worlds in the next 20 years</a:t>
            </a:r>
          </a:p>
        </p:txBody>
      </p:sp>
    </p:spTree>
    <p:extLst>
      <p:ext uri="{BB962C8B-B14F-4D97-AF65-F5344CB8AC3E}">
        <p14:creationId xmlns:p14="http://schemas.microsoft.com/office/powerpoint/2010/main" val="36380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86833CE-9036-4BB8-A2DF-E0A39E9F7374}"/>
              </a:ext>
            </a:extLst>
          </p:cNvPr>
          <p:cNvGraphicFramePr/>
          <p:nvPr>
            <p:extLst>
              <p:ext uri="{D42A27DB-BD31-4B8C-83A1-F6EECF244321}">
                <p14:modId xmlns:p14="http://schemas.microsoft.com/office/powerpoint/2010/main" val="4175637575"/>
              </p:ext>
            </p:extLst>
          </p:nvPr>
        </p:nvGraphicFramePr>
        <p:xfrm>
          <a:off x="189572" y="464819"/>
          <a:ext cx="7995424" cy="614785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9EB74A6-92CB-48C8-9F0B-AB3F791DB738}"/>
              </a:ext>
            </a:extLst>
          </p:cNvPr>
          <p:cNvSpPr txBox="1"/>
          <p:nvPr/>
        </p:nvSpPr>
        <p:spPr>
          <a:xfrm>
            <a:off x="8648700" y="1181100"/>
            <a:ext cx="2446020" cy="2308324"/>
          </a:xfrm>
          <a:prstGeom prst="rect">
            <a:avLst/>
          </a:prstGeom>
          <a:noFill/>
        </p:spPr>
        <p:txBody>
          <a:bodyPr wrap="square" rtlCol="0">
            <a:spAutoFit/>
          </a:bodyPr>
          <a:lstStyle/>
          <a:p>
            <a:r>
              <a:rPr lang="en-US" sz="2400" dirty="0"/>
              <a:t>Relatively well-educated participants</a:t>
            </a:r>
          </a:p>
          <a:p>
            <a:endParaRPr lang="en-US" sz="2400" dirty="0"/>
          </a:p>
          <a:p>
            <a:r>
              <a:rPr lang="en-US" sz="2400" dirty="0"/>
              <a:t>64% have college degrees</a:t>
            </a:r>
          </a:p>
        </p:txBody>
      </p:sp>
    </p:spTree>
    <p:extLst>
      <p:ext uri="{BB962C8B-B14F-4D97-AF65-F5344CB8AC3E}">
        <p14:creationId xmlns:p14="http://schemas.microsoft.com/office/powerpoint/2010/main" val="248662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85622FD-03E3-44AA-A178-A4B99DEA30F0}"/>
              </a:ext>
            </a:extLst>
          </p:cNvPr>
          <p:cNvGraphicFramePr/>
          <p:nvPr>
            <p:extLst>
              <p:ext uri="{D42A27DB-BD31-4B8C-83A1-F6EECF244321}">
                <p14:modId xmlns:p14="http://schemas.microsoft.com/office/powerpoint/2010/main" val="1852701833"/>
              </p:ext>
            </p:extLst>
          </p:nvPr>
        </p:nvGraphicFramePr>
        <p:xfrm>
          <a:off x="628650" y="476250"/>
          <a:ext cx="7844790" cy="56769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B549964-00BF-448C-84E4-C91563E9071B}"/>
              </a:ext>
            </a:extLst>
          </p:cNvPr>
          <p:cNvSpPr txBox="1"/>
          <p:nvPr/>
        </p:nvSpPr>
        <p:spPr>
          <a:xfrm>
            <a:off x="9464040" y="1375708"/>
            <a:ext cx="1987296" cy="1938992"/>
          </a:xfrm>
          <a:prstGeom prst="rect">
            <a:avLst/>
          </a:prstGeom>
          <a:noFill/>
        </p:spPr>
        <p:txBody>
          <a:bodyPr wrap="square" rtlCol="0">
            <a:spAutoFit/>
          </a:bodyPr>
          <a:lstStyle/>
          <a:p>
            <a:r>
              <a:rPr lang="en-US" sz="2000" dirty="0"/>
              <a:t>Unusual to have more males than females volunteer to participate in an online survey</a:t>
            </a:r>
          </a:p>
        </p:txBody>
      </p:sp>
    </p:spTree>
    <p:extLst>
      <p:ext uri="{BB962C8B-B14F-4D97-AF65-F5344CB8AC3E}">
        <p14:creationId xmlns:p14="http://schemas.microsoft.com/office/powerpoint/2010/main" val="258081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2C507-55FD-42FB-9059-20077CA96B33}"/>
              </a:ext>
            </a:extLst>
          </p:cNvPr>
          <p:cNvPicPr>
            <a:picLocks noChangeAspect="1"/>
          </p:cNvPicPr>
          <p:nvPr/>
        </p:nvPicPr>
        <p:blipFill>
          <a:blip r:embed="rId2"/>
          <a:stretch>
            <a:fillRect/>
          </a:stretch>
        </p:blipFill>
        <p:spPr>
          <a:xfrm>
            <a:off x="970156" y="0"/>
            <a:ext cx="7446316" cy="6857999"/>
          </a:xfrm>
          <a:prstGeom prst="rect">
            <a:avLst/>
          </a:prstGeom>
        </p:spPr>
      </p:pic>
      <p:sp>
        <p:nvSpPr>
          <p:cNvPr id="4" name="TextBox 3">
            <a:extLst>
              <a:ext uri="{FF2B5EF4-FFF2-40B4-BE49-F238E27FC236}">
                <a16:creationId xmlns:a16="http://schemas.microsoft.com/office/drawing/2014/main" id="{7AEB6267-DB9D-4A8D-92B0-DBC667318B38}"/>
              </a:ext>
            </a:extLst>
          </p:cNvPr>
          <p:cNvSpPr txBox="1"/>
          <p:nvPr/>
        </p:nvSpPr>
        <p:spPr>
          <a:xfrm>
            <a:off x="8900161" y="2420112"/>
            <a:ext cx="2782854" cy="2308324"/>
          </a:xfrm>
          <a:prstGeom prst="rect">
            <a:avLst/>
          </a:prstGeom>
          <a:noFill/>
        </p:spPr>
        <p:txBody>
          <a:bodyPr wrap="square" rtlCol="0">
            <a:spAutoFit/>
          </a:bodyPr>
          <a:lstStyle/>
          <a:p>
            <a:r>
              <a:rPr lang="en-US" sz="2400" dirty="0"/>
              <a:t>By far, most were from the United States.  Many other nations represented in relatively small numbers.</a:t>
            </a:r>
          </a:p>
        </p:txBody>
      </p:sp>
    </p:spTree>
    <p:extLst>
      <p:ext uri="{BB962C8B-B14F-4D97-AF65-F5344CB8AC3E}">
        <p14:creationId xmlns:p14="http://schemas.microsoft.com/office/powerpoint/2010/main" val="41006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F642E-77F9-44CD-8B62-063FD32F05D5}"/>
              </a:ext>
            </a:extLst>
          </p:cNvPr>
          <p:cNvSpPr txBox="1"/>
          <p:nvPr/>
        </p:nvSpPr>
        <p:spPr>
          <a:xfrm>
            <a:off x="9310254" y="1720840"/>
            <a:ext cx="263630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66% were from the United States</a:t>
            </a:r>
          </a:p>
          <a:p>
            <a:pPr marL="285750" indent="-285750">
              <a:buFont typeface="Arial" panose="020B0604020202020204" pitchFamily="34" charset="0"/>
              <a:buChar char="•"/>
            </a:pPr>
            <a:r>
              <a:rPr lang="en-US" sz="2400" dirty="0"/>
              <a:t>19% Identified being from a country other than the US</a:t>
            </a:r>
          </a:p>
          <a:p>
            <a:pPr marL="285750" indent="-285750">
              <a:buFont typeface="Arial" panose="020B0604020202020204" pitchFamily="34" charset="0"/>
              <a:buChar char="•"/>
            </a:pPr>
            <a:r>
              <a:rPr lang="en-US" sz="2400" dirty="0"/>
              <a:t>15% did not answer this question</a:t>
            </a:r>
          </a:p>
        </p:txBody>
      </p:sp>
      <p:graphicFrame>
        <p:nvGraphicFramePr>
          <p:cNvPr id="4" name="Chart 3">
            <a:extLst>
              <a:ext uri="{FF2B5EF4-FFF2-40B4-BE49-F238E27FC236}">
                <a16:creationId xmlns:a16="http://schemas.microsoft.com/office/drawing/2014/main" id="{EA5190CC-B214-4F16-B02A-5C3F3F37F486}"/>
              </a:ext>
            </a:extLst>
          </p:cNvPr>
          <p:cNvGraphicFramePr>
            <a:graphicFrameLocks/>
          </p:cNvGraphicFramePr>
          <p:nvPr>
            <p:extLst>
              <p:ext uri="{D42A27DB-BD31-4B8C-83A1-F6EECF244321}">
                <p14:modId xmlns:p14="http://schemas.microsoft.com/office/powerpoint/2010/main" val="4216795008"/>
              </p:ext>
            </p:extLst>
          </p:nvPr>
        </p:nvGraphicFramePr>
        <p:xfrm>
          <a:off x="1133912" y="799051"/>
          <a:ext cx="7590638" cy="550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984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AE322F2-DA7D-46C1-92AD-E7FD2976787A}"/>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a:solidFill>
                  <a:schemeClr val="bg1"/>
                </a:solidFill>
                <a:latin typeface="+mj-lt"/>
                <a:ea typeface="+mj-ea"/>
                <a:cs typeface="+mj-cs"/>
              </a:rPr>
              <a:t>n=407</a:t>
            </a:r>
          </a:p>
        </p:txBody>
      </p:sp>
      <mc:AlternateContent xmlns:mc="http://schemas.openxmlformats.org/markup-compatibility/2006">
        <mc:Choice xmlns:cx4="http://schemas.microsoft.com/office/drawing/2016/5/10/chartex" Requires="cx4">
          <p:graphicFrame>
            <p:nvGraphicFramePr>
              <p:cNvPr id="2" name="Chart 1">
                <a:extLst>
                  <a:ext uri="{FF2B5EF4-FFF2-40B4-BE49-F238E27FC236}">
                    <a16:creationId xmlns:a16="http://schemas.microsoft.com/office/drawing/2014/main" id="{8DB2FF0D-6190-4168-895F-B015B0972FA2}"/>
                  </a:ext>
                </a:extLst>
              </p:cNvPr>
              <p:cNvGraphicFramePr/>
              <p:nvPr>
                <p:extLst>
                  <p:ext uri="{D42A27DB-BD31-4B8C-83A1-F6EECF244321}">
                    <p14:modId xmlns:p14="http://schemas.microsoft.com/office/powerpoint/2010/main" val="602277438"/>
                  </p:ext>
                </p:extLst>
              </p:nvPr>
            </p:nvGraphicFramePr>
            <p:xfrm>
              <a:off x="643467" y="1675227"/>
              <a:ext cx="11123990" cy="480946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Chart 1">
                <a:extLst>
                  <a:ext uri="{FF2B5EF4-FFF2-40B4-BE49-F238E27FC236}">
                    <a16:creationId xmlns:a16="http://schemas.microsoft.com/office/drawing/2014/main" id="{8DB2FF0D-6190-4168-895F-B015B0972FA2}"/>
                  </a:ext>
                </a:extLst>
              </p:cNvPr>
              <p:cNvPicPr>
                <a:picLocks noGrp="1" noRot="1" noChangeAspect="1" noMove="1" noResize="1" noEditPoints="1" noAdjustHandles="1" noChangeArrowheads="1" noChangeShapeType="1"/>
              </p:cNvPicPr>
              <p:nvPr/>
            </p:nvPicPr>
            <p:blipFill>
              <a:blip r:embed="rId3"/>
              <a:stretch>
                <a:fillRect/>
              </a:stretch>
            </p:blipFill>
            <p:spPr>
              <a:xfrm>
                <a:off x="643467" y="1675227"/>
                <a:ext cx="11123990" cy="4809463"/>
              </a:xfrm>
              <a:prstGeom prst="rect">
                <a:avLst/>
              </a:prstGeom>
            </p:spPr>
          </p:pic>
        </mc:Fallback>
      </mc:AlternateContent>
    </p:spTree>
    <p:extLst>
      <p:ext uri="{BB962C8B-B14F-4D97-AF65-F5344CB8AC3E}">
        <p14:creationId xmlns:p14="http://schemas.microsoft.com/office/powerpoint/2010/main" val="424556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E1BC459-8CDD-4E8C-BBCE-15FA761BF38D}"/>
              </a:ext>
            </a:extLst>
          </p:cNvPr>
          <p:cNvGraphicFramePr/>
          <p:nvPr>
            <p:extLst>
              <p:ext uri="{D42A27DB-BD31-4B8C-83A1-F6EECF244321}">
                <p14:modId xmlns:p14="http://schemas.microsoft.com/office/powerpoint/2010/main" val="1512433629"/>
              </p:ext>
            </p:extLst>
          </p:nvPr>
        </p:nvGraphicFramePr>
        <p:xfrm>
          <a:off x="621437" y="511973"/>
          <a:ext cx="8562568" cy="603681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29560DD-8FDE-4CFF-8937-52EE363675D2}"/>
              </a:ext>
            </a:extLst>
          </p:cNvPr>
          <p:cNvSpPr txBox="1"/>
          <p:nvPr/>
        </p:nvSpPr>
        <p:spPr>
          <a:xfrm>
            <a:off x="9184005" y="742950"/>
            <a:ext cx="275082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Over half of the participants reported more than 20-year history with the </a:t>
            </a:r>
            <a:r>
              <a:rPr lang="en-US" dirty="0" err="1"/>
              <a:t>Urantia</a:t>
            </a:r>
            <a:r>
              <a:rPr lang="en-US" dirty="0"/>
              <a:t> Book and </a:t>
            </a:r>
          </a:p>
          <a:p>
            <a:pPr marL="285750" indent="-285750">
              <a:buFont typeface="Arial" panose="020B0604020202020204" pitchFamily="34" charset="0"/>
              <a:buChar char="•"/>
            </a:pPr>
            <a:r>
              <a:rPr lang="en-US" dirty="0"/>
              <a:t>68 percent had more than 10 year history. </a:t>
            </a:r>
          </a:p>
          <a:p>
            <a:pPr marL="285750" indent="-285750">
              <a:buFont typeface="Arial" panose="020B0604020202020204" pitchFamily="34" charset="0"/>
              <a:buChar char="•"/>
            </a:pPr>
            <a:r>
              <a:rPr lang="en-US" dirty="0"/>
              <a:t>Thirty percent of the respondents had ten years or less experience with the </a:t>
            </a:r>
            <a:r>
              <a:rPr lang="en-US" dirty="0" err="1"/>
              <a:t>Urantia</a:t>
            </a:r>
            <a:r>
              <a:rPr lang="en-US" dirty="0"/>
              <a:t> Book.</a:t>
            </a:r>
          </a:p>
        </p:txBody>
      </p:sp>
    </p:spTree>
    <p:extLst>
      <p:ext uri="{BB962C8B-B14F-4D97-AF65-F5344CB8AC3E}">
        <p14:creationId xmlns:p14="http://schemas.microsoft.com/office/powerpoint/2010/main" val="235130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3EF9E39-4B95-40DD-B2A6-99C12E06ED5E}"/>
              </a:ext>
            </a:extLst>
          </p:cNvPr>
          <p:cNvGraphicFramePr/>
          <p:nvPr>
            <p:extLst>
              <p:ext uri="{D42A27DB-BD31-4B8C-83A1-F6EECF244321}">
                <p14:modId xmlns:p14="http://schemas.microsoft.com/office/powerpoint/2010/main" val="2260786161"/>
              </p:ext>
            </p:extLst>
          </p:nvPr>
        </p:nvGraphicFramePr>
        <p:xfrm>
          <a:off x="435006" y="355107"/>
          <a:ext cx="7954392" cy="6276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D8B7791-BC1E-4CA3-8944-D3D919C22E8E}"/>
              </a:ext>
            </a:extLst>
          </p:cNvPr>
          <p:cNvSpPr txBox="1"/>
          <p:nvPr/>
        </p:nvSpPr>
        <p:spPr>
          <a:xfrm>
            <a:off x="9286043" y="577049"/>
            <a:ext cx="2565646" cy="1754326"/>
          </a:xfrm>
          <a:prstGeom prst="rect">
            <a:avLst/>
          </a:prstGeom>
          <a:noFill/>
        </p:spPr>
        <p:txBody>
          <a:bodyPr wrap="square" rtlCol="0">
            <a:spAutoFit/>
          </a:bodyPr>
          <a:lstStyle/>
          <a:p>
            <a:r>
              <a:rPr lang="en-US" dirty="0"/>
              <a:t>Wide range of ages</a:t>
            </a:r>
          </a:p>
          <a:p>
            <a:r>
              <a:rPr lang="en-US" dirty="0"/>
              <a:t>1% are not appropriately labeled </a:t>
            </a:r>
            <a:r>
              <a:rPr lang="en-US" dirty="0" err="1"/>
              <a:t>Urantia</a:t>
            </a:r>
            <a:r>
              <a:rPr lang="en-US" dirty="0"/>
              <a:t> Book readers</a:t>
            </a:r>
          </a:p>
          <a:p>
            <a:endParaRPr lang="en-US" dirty="0"/>
          </a:p>
          <a:p>
            <a:r>
              <a:rPr lang="en-US" dirty="0"/>
              <a:t>Many started in their 20’s</a:t>
            </a:r>
          </a:p>
        </p:txBody>
      </p:sp>
    </p:spTree>
    <p:extLst>
      <p:ext uri="{BB962C8B-B14F-4D97-AF65-F5344CB8AC3E}">
        <p14:creationId xmlns:p14="http://schemas.microsoft.com/office/powerpoint/2010/main" val="337967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D4369E1-DE04-43C9-AFBA-0914B2110385}"/>
              </a:ext>
            </a:extLst>
          </p:cNvPr>
          <p:cNvGraphicFramePr/>
          <p:nvPr>
            <p:extLst>
              <p:ext uri="{D42A27DB-BD31-4B8C-83A1-F6EECF244321}">
                <p14:modId xmlns:p14="http://schemas.microsoft.com/office/powerpoint/2010/main" val="3556323734"/>
              </p:ext>
            </p:extLst>
          </p:nvPr>
        </p:nvGraphicFramePr>
        <p:xfrm>
          <a:off x="372862" y="95435"/>
          <a:ext cx="8744504" cy="65073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C110FB9-4A26-43C6-A088-06A62B01C1ED}"/>
              </a:ext>
            </a:extLst>
          </p:cNvPr>
          <p:cNvSpPr txBox="1"/>
          <p:nvPr/>
        </p:nvSpPr>
        <p:spPr>
          <a:xfrm>
            <a:off x="9916357" y="727969"/>
            <a:ext cx="1606859" cy="3139321"/>
          </a:xfrm>
          <a:prstGeom prst="rect">
            <a:avLst/>
          </a:prstGeom>
          <a:noFill/>
        </p:spPr>
        <p:txBody>
          <a:bodyPr wrap="square" rtlCol="0">
            <a:spAutoFit/>
          </a:bodyPr>
          <a:lstStyle/>
          <a:p>
            <a:r>
              <a:rPr lang="en-US" dirty="0"/>
              <a:t>Part 1 gets read the least</a:t>
            </a:r>
          </a:p>
          <a:p>
            <a:endParaRPr lang="en-US" dirty="0"/>
          </a:p>
          <a:p>
            <a:r>
              <a:rPr lang="en-US" dirty="0"/>
              <a:t>Part 4 gets read the most</a:t>
            </a:r>
          </a:p>
          <a:p>
            <a:endParaRPr lang="en-US" dirty="0"/>
          </a:p>
          <a:p>
            <a:r>
              <a:rPr lang="en-US" dirty="0"/>
              <a:t>More than half of the sample has read the book 2 or more times</a:t>
            </a:r>
          </a:p>
        </p:txBody>
      </p:sp>
    </p:spTree>
    <p:extLst>
      <p:ext uri="{BB962C8B-B14F-4D97-AF65-F5344CB8AC3E}">
        <p14:creationId xmlns:p14="http://schemas.microsoft.com/office/powerpoint/2010/main" val="127013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A3896D4-E7DD-45AB-9D7A-9641B3270F3B}"/>
              </a:ext>
            </a:extLst>
          </p:cNvPr>
          <p:cNvGraphicFramePr/>
          <p:nvPr>
            <p:extLst>
              <p:ext uri="{D42A27DB-BD31-4B8C-83A1-F6EECF244321}">
                <p14:modId xmlns:p14="http://schemas.microsoft.com/office/powerpoint/2010/main" val="4163081304"/>
              </p:ext>
            </p:extLst>
          </p:nvPr>
        </p:nvGraphicFramePr>
        <p:xfrm>
          <a:off x="511556" y="213184"/>
          <a:ext cx="8019885" cy="64316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CE12DF7-CE8E-43DC-80A8-539070434842}"/>
              </a:ext>
            </a:extLst>
          </p:cNvPr>
          <p:cNvSpPr txBox="1"/>
          <p:nvPr/>
        </p:nvSpPr>
        <p:spPr>
          <a:xfrm>
            <a:off x="9001957" y="630315"/>
            <a:ext cx="2556769" cy="4247317"/>
          </a:xfrm>
          <a:prstGeom prst="rect">
            <a:avLst/>
          </a:prstGeom>
          <a:noFill/>
        </p:spPr>
        <p:txBody>
          <a:bodyPr wrap="square" rtlCol="0">
            <a:spAutoFit/>
          </a:bodyPr>
          <a:lstStyle/>
          <a:p>
            <a:r>
              <a:rPr lang="en-US" dirty="0"/>
              <a:t>14% of the participants do not know anyone else</a:t>
            </a:r>
          </a:p>
          <a:p>
            <a:endParaRPr lang="en-US" dirty="0"/>
          </a:p>
          <a:p>
            <a:r>
              <a:rPr lang="en-US" dirty="0"/>
              <a:t>38% Know 4 or fewer people</a:t>
            </a:r>
          </a:p>
          <a:p>
            <a:endParaRPr lang="en-US" dirty="0"/>
          </a:p>
          <a:p>
            <a:r>
              <a:rPr lang="en-US" dirty="0"/>
              <a:t>Wide range in the degree to which participants have access to others who are familiar with the Urantia Book</a:t>
            </a:r>
          </a:p>
          <a:p>
            <a:endParaRPr lang="en-US" dirty="0"/>
          </a:p>
          <a:p>
            <a:r>
              <a:rPr lang="en-US" dirty="0"/>
              <a:t>Suggests are real need for building new communities</a:t>
            </a:r>
          </a:p>
        </p:txBody>
      </p:sp>
    </p:spTree>
    <p:extLst>
      <p:ext uri="{BB962C8B-B14F-4D97-AF65-F5344CB8AC3E}">
        <p14:creationId xmlns:p14="http://schemas.microsoft.com/office/powerpoint/2010/main" val="311010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5FC1-4F2D-4AD8-B73D-62BD067E32BD}"/>
              </a:ext>
            </a:extLst>
          </p:cNvPr>
          <p:cNvSpPr>
            <a:spLocks noGrp="1"/>
          </p:cNvSpPr>
          <p:nvPr>
            <p:ph type="title"/>
          </p:nvPr>
        </p:nvSpPr>
        <p:spPr>
          <a:xfrm>
            <a:off x="648929" y="629266"/>
            <a:ext cx="6586491" cy="1676603"/>
          </a:xfrm>
        </p:spPr>
        <p:txBody>
          <a:bodyPr>
            <a:normAutofit/>
          </a:bodyPr>
          <a:lstStyle/>
          <a:p>
            <a:r>
              <a:rPr lang="en-US"/>
              <a:t>Background</a:t>
            </a:r>
            <a:endParaRPr lang="en-US" dirty="0"/>
          </a:p>
        </p:txBody>
      </p:sp>
      <p:sp>
        <p:nvSpPr>
          <p:cNvPr id="3" name="Content Placeholder 2">
            <a:extLst>
              <a:ext uri="{FF2B5EF4-FFF2-40B4-BE49-F238E27FC236}">
                <a16:creationId xmlns:a16="http://schemas.microsoft.com/office/drawing/2014/main" id="{6E4060E3-8F6A-4EDA-B715-00941DDB775C}"/>
              </a:ext>
            </a:extLst>
          </p:cNvPr>
          <p:cNvSpPr>
            <a:spLocks noGrp="1"/>
          </p:cNvSpPr>
          <p:nvPr>
            <p:ph idx="1"/>
          </p:nvPr>
        </p:nvSpPr>
        <p:spPr>
          <a:xfrm>
            <a:off x="648929" y="2305869"/>
            <a:ext cx="6586489" cy="3785419"/>
          </a:xfrm>
        </p:spPr>
        <p:txBody>
          <a:bodyPr>
            <a:normAutofit/>
          </a:bodyPr>
          <a:lstStyle/>
          <a:p>
            <a:r>
              <a:rPr lang="en-US" sz="2400" dirty="0"/>
              <a:t>It has been 65 years since the publication of the Urantia Book.</a:t>
            </a:r>
          </a:p>
          <a:p>
            <a:r>
              <a:rPr lang="en-US" sz="2400" dirty="0"/>
              <a:t>Much has changed in that time culturally and technologically.</a:t>
            </a:r>
          </a:p>
          <a:p>
            <a:r>
              <a:rPr lang="en-US" sz="2400" dirty="0"/>
              <a:t> It is time to engage in some self-study,  brainstorming, and to develop plans for how the Urantia Brotherhood will carry out its mission in the 21</a:t>
            </a:r>
            <a:r>
              <a:rPr lang="en-US" sz="2400" baseline="30000" dirty="0"/>
              <a:t>st</a:t>
            </a:r>
            <a:r>
              <a:rPr lang="en-US" sz="2400" dirty="0"/>
              <a:t> century. </a:t>
            </a:r>
          </a:p>
          <a:p>
            <a:r>
              <a:rPr lang="en-US" sz="2400" dirty="0"/>
              <a:t>Same set of problems that face all the Urantia Book organizations</a:t>
            </a:r>
          </a:p>
          <a:p>
            <a:endParaRPr lang="en-US" sz="2400" dirty="0"/>
          </a:p>
        </p:txBody>
      </p:sp>
      <p:pic>
        <p:nvPicPr>
          <p:cNvPr id="4" name="Picture 3">
            <a:extLst>
              <a:ext uri="{FF2B5EF4-FFF2-40B4-BE49-F238E27FC236}">
                <a16:creationId xmlns:a16="http://schemas.microsoft.com/office/drawing/2014/main" id="{236CB5FA-F4B4-4C5D-BD9E-B0EAC5C170FE}"/>
              </a:ext>
            </a:extLst>
          </p:cNvPr>
          <p:cNvPicPr>
            <a:picLocks noChangeAspect="1"/>
          </p:cNvPicPr>
          <p:nvPr/>
        </p:nvPicPr>
        <p:blipFill rotWithShape="1">
          <a:blip r:embed="rId2"/>
          <a:srcRect b="1035"/>
          <a:stretch/>
        </p:blipFill>
        <p:spPr>
          <a:xfrm>
            <a:off x="7556408" y="10"/>
            <a:ext cx="4635591" cy="6857990"/>
          </a:xfrm>
          <a:prstGeom prst="rect">
            <a:avLst/>
          </a:prstGeom>
          <a:effectLst/>
        </p:spPr>
      </p:pic>
    </p:spTree>
    <p:extLst>
      <p:ext uri="{BB962C8B-B14F-4D97-AF65-F5344CB8AC3E}">
        <p14:creationId xmlns:p14="http://schemas.microsoft.com/office/powerpoint/2010/main" val="128232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3DE32DB-1ED7-40CA-A15F-434176836B53}"/>
              </a:ext>
            </a:extLst>
          </p:cNvPr>
          <p:cNvGraphicFramePr/>
          <p:nvPr>
            <p:extLst>
              <p:ext uri="{D42A27DB-BD31-4B8C-83A1-F6EECF244321}">
                <p14:modId xmlns:p14="http://schemas.microsoft.com/office/powerpoint/2010/main" val="3406934914"/>
              </p:ext>
            </p:extLst>
          </p:nvPr>
        </p:nvGraphicFramePr>
        <p:xfrm>
          <a:off x="585926" y="213064"/>
          <a:ext cx="8513686" cy="64363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AF555F-0FCD-4547-B407-AE471D098E23}"/>
              </a:ext>
            </a:extLst>
          </p:cNvPr>
          <p:cNvSpPr txBox="1"/>
          <p:nvPr/>
        </p:nvSpPr>
        <p:spPr>
          <a:xfrm>
            <a:off x="9685538" y="603682"/>
            <a:ext cx="2228295" cy="3416320"/>
          </a:xfrm>
          <a:prstGeom prst="rect">
            <a:avLst/>
          </a:prstGeom>
          <a:noFill/>
        </p:spPr>
        <p:txBody>
          <a:bodyPr wrap="square" rtlCol="0">
            <a:spAutoFit/>
          </a:bodyPr>
          <a:lstStyle/>
          <a:p>
            <a:r>
              <a:rPr lang="en-US" dirty="0"/>
              <a:t>46% have 5 or fewer experiences with a study group</a:t>
            </a:r>
          </a:p>
          <a:p>
            <a:endParaRPr lang="en-US" dirty="0"/>
          </a:p>
          <a:p>
            <a:r>
              <a:rPr lang="en-US" dirty="0"/>
              <a:t>36% have extensive experience</a:t>
            </a:r>
          </a:p>
          <a:p>
            <a:endParaRPr lang="en-US" dirty="0"/>
          </a:p>
          <a:p>
            <a:r>
              <a:rPr lang="en-US" dirty="0"/>
              <a:t>Suggest that alternatives to in person study groups may be a way to build new communities</a:t>
            </a:r>
          </a:p>
        </p:txBody>
      </p:sp>
    </p:spTree>
    <p:extLst>
      <p:ext uri="{BB962C8B-B14F-4D97-AF65-F5344CB8AC3E}">
        <p14:creationId xmlns:p14="http://schemas.microsoft.com/office/powerpoint/2010/main" val="233249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CD93-F6DF-4854-9365-93F208D0F7FD}"/>
              </a:ext>
            </a:extLst>
          </p:cNvPr>
          <p:cNvSpPr>
            <a:spLocks noGrp="1"/>
          </p:cNvSpPr>
          <p:nvPr>
            <p:ph type="title"/>
          </p:nvPr>
        </p:nvSpPr>
        <p:spPr>
          <a:xfrm>
            <a:off x="628094" y="98795"/>
            <a:ext cx="11205839" cy="1454797"/>
          </a:xfrm>
        </p:spPr>
        <p:txBody>
          <a:bodyPr/>
          <a:lstStyle/>
          <a:p>
            <a:pPr algn="ctr"/>
            <a:r>
              <a:rPr lang="en-US" dirty="0"/>
              <a:t>Differences between American and International</a:t>
            </a:r>
          </a:p>
        </p:txBody>
      </p:sp>
      <p:sp>
        <p:nvSpPr>
          <p:cNvPr id="3" name="Content Placeholder 2">
            <a:extLst>
              <a:ext uri="{FF2B5EF4-FFF2-40B4-BE49-F238E27FC236}">
                <a16:creationId xmlns:a16="http://schemas.microsoft.com/office/drawing/2014/main" id="{48E29236-86A6-4B8C-BD31-A2A6967955B1}"/>
              </a:ext>
            </a:extLst>
          </p:cNvPr>
          <p:cNvSpPr>
            <a:spLocks noGrp="1"/>
          </p:cNvSpPr>
          <p:nvPr>
            <p:ph sz="half" idx="1"/>
          </p:nvPr>
        </p:nvSpPr>
        <p:spPr>
          <a:xfrm>
            <a:off x="838200" y="1437697"/>
            <a:ext cx="5181600" cy="4351338"/>
          </a:xfrm>
        </p:spPr>
        <p:txBody>
          <a:bodyPr>
            <a:normAutofit fontScale="92500" lnSpcReduction="20000"/>
          </a:bodyPr>
          <a:lstStyle/>
          <a:p>
            <a:r>
              <a:rPr lang="en-US" dirty="0"/>
              <a:t>Americans (78%-4%) and unknown (83%-0%) and international (48%-10%) were 61+ vs 35 or less.</a:t>
            </a:r>
          </a:p>
          <a:p>
            <a:r>
              <a:rPr lang="en-US" dirty="0"/>
              <a:t>Americas fewer with HS degree, unknown more with HS degree</a:t>
            </a:r>
          </a:p>
          <a:p>
            <a:r>
              <a:rPr lang="en-US" dirty="0"/>
              <a:t>Americans had better representation from women (Male: A=62%, I=76%,  U=74%)</a:t>
            </a:r>
          </a:p>
          <a:p>
            <a:r>
              <a:rPr lang="en-US" dirty="0"/>
              <a:t>More international less than 1-year (A=3%,  I=10%. U=6%)</a:t>
            </a:r>
          </a:p>
          <a:p>
            <a:r>
              <a:rPr lang="en-US" dirty="0"/>
              <a:t>More American 21 years and more (A=62%, I=35%, U=58%)</a:t>
            </a:r>
          </a:p>
        </p:txBody>
      </p:sp>
      <p:sp>
        <p:nvSpPr>
          <p:cNvPr id="4" name="Content Placeholder 3">
            <a:extLst>
              <a:ext uri="{FF2B5EF4-FFF2-40B4-BE49-F238E27FC236}">
                <a16:creationId xmlns:a16="http://schemas.microsoft.com/office/drawing/2014/main" id="{AC751884-2C36-4C30-B8C8-F51099364637}"/>
              </a:ext>
            </a:extLst>
          </p:cNvPr>
          <p:cNvSpPr>
            <a:spLocks noGrp="1"/>
          </p:cNvSpPr>
          <p:nvPr>
            <p:ph sz="half" idx="2"/>
          </p:nvPr>
        </p:nvSpPr>
        <p:spPr>
          <a:xfrm>
            <a:off x="6336066" y="1495645"/>
            <a:ext cx="5181600" cy="4351338"/>
          </a:xfrm>
        </p:spPr>
        <p:txBody>
          <a:bodyPr>
            <a:normAutofit fontScale="92500" lnSpcReduction="20000"/>
          </a:bodyPr>
          <a:lstStyle/>
          <a:p>
            <a:r>
              <a:rPr lang="en-US" dirty="0"/>
              <a:t>International less likely to have read parts 1-3</a:t>
            </a:r>
          </a:p>
          <a:p>
            <a:r>
              <a:rPr lang="en-US" dirty="0"/>
              <a:t>Unknown more likely to have read less than once.</a:t>
            </a:r>
          </a:p>
          <a:p>
            <a:r>
              <a:rPr lang="en-US" dirty="0"/>
              <a:t>More international participants did not know any UB readers (A=13%, I=20%, U=14%)</a:t>
            </a:r>
          </a:p>
          <a:p>
            <a:r>
              <a:rPr lang="en-US" dirty="0"/>
              <a:t>More international participants had never attended a study group (A=29%, I=46%, U=33%)</a:t>
            </a:r>
          </a:p>
          <a:p>
            <a:r>
              <a:rPr lang="en-US" dirty="0"/>
              <a:t>More American participated in 51 or more study groups (A=40%. I=22%, U=35%)</a:t>
            </a:r>
          </a:p>
        </p:txBody>
      </p:sp>
      <p:sp>
        <p:nvSpPr>
          <p:cNvPr id="5" name="TextBox 4">
            <a:extLst>
              <a:ext uri="{FF2B5EF4-FFF2-40B4-BE49-F238E27FC236}">
                <a16:creationId xmlns:a16="http://schemas.microsoft.com/office/drawing/2014/main" id="{4CDC1D28-82FC-4100-997E-281ABBFDA90B}"/>
              </a:ext>
            </a:extLst>
          </p:cNvPr>
          <p:cNvSpPr txBox="1"/>
          <p:nvPr/>
        </p:nvSpPr>
        <p:spPr>
          <a:xfrm>
            <a:off x="369454" y="5928208"/>
            <a:ext cx="10575637" cy="830997"/>
          </a:xfrm>
          <a:prstGeom prst="rect">
            <a:avLst/>
          </a:prstGeom>
          <a:noFill/>
        </p:spPr>
        <p:txBody>
          <a:bodyPr wrap="square" rtlCol="0">
            <a:spAutoFit/>
          </a:bodyPr>
          <a:lstStyle/>
          <a:p>
            <a:r>
              <a:rPr lang="en-US" sz="2400" b="1" dirty="0"/>
              <a:t>International participants were somewhat younger and less experienced with reading the book and attending study groups</a:t>
            </a:r>
          </a:p>
        </p:txBody>
      </p:sp>
    </p:spTree>
    <p:extLst>
      <p:ext uri="{BB962C8B-B14F-4D97-AF65-F5344CB8AC3E}">
        <p14:creationId xmlns:p14="http://schemas.microsoft.com/office/powerpoint/2010/main" val="2725268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0E4C396-E567-442A-906C-E12194695579}"/>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Differences Between Younger* (n=106) and Older (n=667)</a:t>
            </a:r>
          </a:p>
        </p:txBody>
      </p:sp>
      <p:sp>
        <p:nvSpPr>
          <p:cNvPr id="3" name="Content Placeholder 2">
            <a:extLst>
              <a:ext uri="{FF2B5EF4-FFF2-40B4-BE49-F238E27FC236}">
                <a16:creationId xmlns:a16="http://schemas.microsoft.com/office/drawing/2014/main" id="{83A110CF-DD1C-42A9-90BF-F04FAFF9BCD1}"/>
              </a:ext>
            </a:extLst>
          </p:cNvPr>
          <p:cNvSpPr>
            <a:spLocks noGrp="1"/>
          </p:cNvSpPr>
          <p:nvPr>
            <p:ph sz="half" idx="1"/>
          </p:nvPr>
        </p:nvSpPr>
        <p:spPr>
          <a:xfrm>
            <a:off x="1393902" y="2494450"/>
            <a:ext cx="4084547" cy="4118223"/>
          </a:xfrm>
        </p:spPr>
        <p:txBody>
          <a:bodyPr vert="horz" lIns="91440" tIns="45720" rIns="91440" bIns="45720" rtlCol="0">
            <a:normAutofit lnSpcReduction="10000"/>
          </a:bodyPr>
          <a:lstStyle/>
          <a:p>
            <a:r>
              <a:rPr lang="en-US" sz="2400" dirty="0"/>
              <a:t>More younger (50 and younger) from non-English speaking countries</a:t>
            </a:r>
          </a:p>
          <a:p>
            <a:r>
              <a:rPr lang="en-US" sz="2400" dirty="0"/>
              <a:t>More younger readers had 10 years or less experience (33% vs. 17%)</a:t>
            </a:r>
          </a:p>
          <a:p>
            <a:r>
              <a:rPr lang="en-US" sz="2400" dirty="0"/>
              <a:t>More older (51 +) had 21 or more years (68% vs. 18%)</a:t>
            </a:r>
          </a:p>
          <a:p>
            <a:r>
              <a:rPr lang="en-US" sz="2400" dirty="0"/>
              <a:t>No difference in study group experience</a:t>
            </a:r>
          </a:p>
          <a:p>
            <a:r>
              <a:rPr lang="en-US" sz="2400" dirty="0"/>
              <a:t>Older read Urantia book more times</a:t>
            </a:r>
          </a:p>
        </p:txBody>
      </p:sp>
      <p:pic>
        <p:nvPicPr>
          <p:cNvPr id="5" name="Picture 4">
            <a:extLst>
              <a:ext uri="{FF2B5EF4-FFF2-40B4-BE49-F238E27FC236}">
                <a16:creationId xmlns:a16="http://schemas.microsoft.com/office/drawing/2014/main" id="{CBD5DB33-7EB7-4B1A-924A-5AAAFAD464F0}"/>
              </a:ext>
            </a:extLst>
          </p:cNvPr>
          <p:cNvPicPr>
            <a:picLocks noChangeAspect="1"/>
          </p:cNvPicPr>
          <p:nvPr/>
        </p:nvPicPr>
        <p:blipFill rotWithShape="1">
          <a:blip r:embed="rId2"/>
          <a:srcRect l="24191" r="-1" b="-1"/>
          <a:stretch/>
        </p:blipFill>
        <p:spPr>
          <a:xfrm>
            <a:off x="6098892" y="2492376"/>
            <a:ext cx="4802404" cy="3563372"/>
          </a:xfrm>
          <a:prstGeom prst="rect">
            <a:avLst/>
          </a:prstGeom>
        </p:spPr>
      </p:pic>
      <p:sp>
        <p:nvSpPr>
          <p:cNvPr id="4" name="TextBox 3">
            <a:extLst>
              <a:ext uri="{FF2B5EF4-FFF2-40B4-BE49-F238E27FC236}">
                <a16:creationId xmlns:a16="http://schemas.microsoft.com/office/drawing/2014/main" id="{E30C8694-97FA-41D3-9DF6-589E79229AE2}"/>
              </a:ext>
            </a:extLst>
          </p:cNvPr>
          <p:cNvSpPr txBox="1"/>
          <p:nvPr/>
        </p:nvSpPr>
        <p:spPr>
          <a:xfrm>
            <a:off x="5698836" y="6232110"/>
            <a:ext cx="6304999" cy="461665"/>
          </a:xfrm>
          <a:prstGeom prst="rect">
            <a:avLst/>
          </a:prstGeom>
          <a:noFill/>
        </p:spPr>
        <p:txBody>
          <a:bodyPr wrap="square" rtlCol="0">
            <a:spAutoFit/>
          </a:bodyPr>
          <a:lstStyle/>
          <a:p>
            <a:pPr>
              <a:spcAft>
                <a:spcPts val="600"/>
              </a:spcAft>
            </a:pPr>
            <a:r>
              <a:rPr lang="en-US" sz="2400" dirty="0"/>
              <a:t>* This is the AARP definition of a younger person</a:t>
            </a:r>
            <a:endParaRPr lang="en-US" sz="2400"/>
          </a:p>
        </p:txBody>
      </p:sp>
    </p:spTree>
    <p:extLst>
      <p:ext uri="{BB962C8B-B14F-4D97-AF65-F5344CB8AC3E}">
        <p14:creationId xmlns:p14="http://schemas.microsoft.com/office/powerpoint/2010/main" val="296019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2193D74-EE74-4247-B75B-3C98C3FBE570}"/>
              </a:ext>
            </a:extLst>
          </p:cNvPr>
          <p:cNvGraphicFramePr/>
          <p:nvPr>
            <p:extLst>
              <p:ext uri="{D42A27DB-BD31-4B8C-83A1-F6EECF244321}">
                <p14:modId xmlns:p14="http://schemas.microsoft.com/office/powerpoint/2010/main" val="1030797164"/>
              </p:ext>
            </p:extLst>
          </p:nvPr>
        </p:nvGraphicFramePr>
        <p:xfrm>
          <a:off x="630315" y="108752"/>
          <a:ext cx="8993079" cy="66404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0E0F95B-9B92-4CF6-88D5-9680B06CFBE3}"/>
              </a:ext>
            </a:extLst>
          </p:cNvPr>
          <p:cNvSpPr txBox="1"/>
          <p:nvPr/>
        </p:nvSpPr>
        <p:spPr>
          <a:xfrm>
            <a:off x="9845336" y="355106"/>
            <a:ext cx="2201662" cy="4708981"/>
          </a:xfrm>
          <a:prstGeom prst="rect">
            <a:avLst/>
          </a:prstGeom>
          <a:noFill/>
        </p:spPr>
        <p:txBody>
          <a:bodyPr wrap="square" rtlCol="0">
            <a:spAutoFit/>
          </a:bodyPr>
          <a:lstStyle/>
          <a:p>
            <a:r>
              <a:rPr lang="en-US" sz="2000" dirty="0"/>
              <a:t>Both old and young use a range of websites.</a:t>
            </a:r>
          </a:p>
          <a:p>
            <a:endParaRPr lang="en-US" sz="2000" dirty="0"/>
          </a:p>
          <a:p>
            <a:r>
              <a:rPr lang="en-US" sz="2000" dirty="0" err="1"/>
              <a:t>Urantia</a:t>
            </a:r>
            <a:r>
              <a:rPr lang="en-US" sz="2000" dirty="0"/>
              <a:t> Foundation</a:t>
            </a:r>
          </a:p>
          <a:p>
            <a:endParaRPr lang="en-US" sz="2000" dirty="0"/>
          </a:p>
          <a:p>
            <a:r>
              <a:rPr lang="en-US" sz="2000" dirty="0" err="1"/>
              <a:t>Urantia</a:t>
            </a:r>
            <a:r>
              <a:rPr lang="en-US" sz="2000" dirty="0"/>
              <a:t> Book Fellowship</a:t>
            </a:r>
          </a:p>
          <a:p>
            <a:endParaRPr lang="en-US" sz="2000" dirty="0"/>
          </a:p>
          <a:p>
            <a:r>
              <a:rPr lang="en-US" sz="2000" dirty="0" err="1"/>
              <a:t>Truthbook</a:t>
            </a:r>
            <a:r>
              <a:rPr lang="en-US" sz="2000" dirty="0"/>
              <a:t> are the most used</a:t>
            </a:r>
          </a:p>
          <a:p>
            <a:endParaRPr lang="en-US" sz="2000" dirty="0"/>
          </a:p>
          <a:p>
            <a:r>
              <a:rPr lang="en-US" sz="2000" dirty="0"/>
              <a:t>Total of 58 websites I could locate</a:t>
            </a:r>
          </a:p>
        </p:txBody>
      </p:sp>
    </p:spTree>
    <p:extLst>
      <p:ext uri="{BB962C8B-B14F-4D97-AF65-F5344CB8AC3E}">
        <p14:creationId xmlns:p14="http://schemas.microsoft.com/office/powerpoint/2010/main" val="155487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DD2E6D1-BC9E-46DD-9A3E-5E466BC63EE7}"/>
              </a:ext>
            </a:extLst>
          </p:cNvPr>
          <p:cNvGraphicFramePr/>
          <p:nvPr>
            <p:extLst>
              <p:ext uri="{D42A27DB-BD31-4B8C-83A1-F6EECF244321}">
                <p14:modId xmlns:p14="http://schemas.microsoft.com/office/powerpoint/2010/main" val="225984613"/>
              </p:ext>
            </p:extLst>
          </p:nvPr>
        </p:nvGraphicFramePr>
        <p:xfrm>
          <a:off x="648070" y="142043"/>
          <a:ext cx="8419730" cy="64185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64212F4-6B6A-48DE-8B73-DEA2BB39900C}"/>
              </a:ext>
            </a:extLst>
          </p:cNvPr>
          <p:cNvSpPr txBox="1"/>
          <p:nvPr/>
        </p:nvSpPr>
        <p:spPr>
          <a:xfrm>
            <a:off x="9422166" y="676923"/>
            <a:ext cx="2375823" cy="5632311"/>
          </a:xfrm>
          <a:prstGeom prst="rect">
            <a:avLst/>
          </a:prstGeom>
          <a:noFill/>
        </p:spPr>
        <p:txBody>
          <a:bodyPr wrap="square" rtlCol="0">
            <a:spAutoFit/>
          </a:bodyPr>
          <a:lstStyle/>
          <a:p>
            <a:r>
              <a:rPr lang="en-US" sz="2400" dirty="0"/>
              <a:t>Some interesting age differences in Facebook use</a:t>
            </a:r>
          </a:p>
          <a:p>
            <a:endParaRPr lang="en-US" sz="2400" dirty="0"/>
          </a:p>
          <a:p>
            <a:r>
              <a:rPr lang="en-US" sz="2400" dirty="0"/>
              <a:t>51 total Facebook pages I was able to find given the description</a:t>
            </a:r>
          </a:p>
          <a:p>
            <a:endParaRPr lang="en-US" sz="2400" dirty="0"/>
          </a:p>
          <a:p>
            <a:r>
              <a:rPr lang="en-US" sz="2400" dirty="0"/>
              <a:t>Facebook appears to be a hot spot, especially for younger people </a:t>
            </a:r>
          </a:p>
        </p:txBody>
      </p:sp>
    </p:spTree>
    <p:extLst>
      <p:ext uri="{BB962C8B-B14F-4D97-AF65-F5344CB8AC3E}">
        <p14:creationId xmlns:p14="http://schemas.microsoft.com/office/powerpoint/2010/main" val="416987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7EF13C2-A6A5-4EEB-B105-61DE1E731060}"/>
              </a:ext>
            </a:extLst>
          </p:cNvPr>
          <p:cNvGraphicFramePr/>
          <p:nvPr>
            <p:extLst>
              <p:ext uri="{D42A27DB-BD31-4B8C-83A1-F6EECF244321}">
                <p14:modId xmlns:p14="http://schemas.microsoft.com/office/powerpoint/2010/main" val="2967246577"/>
              </p:ext>
            </p:extLst>
          </p:nvPr>
        </p:nvGraphicFramePr>
        <p:xfrm>
          <a:off x="452761" y="319594"/>
          <a:ext cx="8598541" cy="64274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0CAAEF6-3B7C-407F-9D60-B9DD00E800F0}"/>
              </a:ext>
            </a:extLst>
          </p:cNvPr>
          <p:cNvSpPr txBox="1"/>
          <p:nvPr/>
        </p:nvSpPr>
        <p:spPr>
          <a:xfrm>
            <a:off x="9712171" y="1628078"/>
            <a:ext cx="2027068" cy="2585323"/>
          </a:xfrm>
          <a:prstGeom prst="rect">
            <a:avLst/>
          </a:prstGeom>
          <a:noFill/>
        </p:spPr>
        <p:txBody>
          <a:bodyPr wrap="square" rtlCol="0">
            <a:spAutoFit/>
          </a:bodyPr>
          <a:lstStyle/>
          <a:p>
            <a:r>
              <a:rPr lang="en-US" dirty="0"/>
              <a:t>Not as commonly used as websites and Facebook as online Urantia Book resources. </a:t>
            </a:r>
          </a:p>
          <a:p>
            <a:endParaRPr lang="en-US" dirty="0"/>
          </a:p>
          <a:p>
            <a:endParaRPr lang="en-US" dirty="0"/>
          </a:p>
          <a:p>
            <a:r>
              <a:rPr lang="en-US" dirty="0"/>
              <a:t>Total of 15 sites I was able to verify</a:t>
            </a:r>
          </a:p>
        </p:txBody>
      </p:sp>
    </p:spTree>
    <p:extLst>
      <p:ext uri="{BB962C8B-B14F-4D97-AF65-F5344CB8AC3E}">
        <p14:creationId xmlns:p14="http://schemas.microsoft.com/office/powerpoint/2010/main" val="1135188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E148CFE-0C51-4BC0-89DB-C592E38986A8}"/>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Questions?</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64345C3C-5AAF-4FB1-9E81-D5D8DF405516}"/>
              </a:ext>
            </a:extLst>
          </p:cNvPr>
          <p:cNvPicPr>
            <a:picLocks noChangeAspect="1"/>
          </p:cNvPicPr>
          <p:nvPr/>
        </p:nvPicPr>
        <p:blipFill rotWithShape="1">
          <a:blip r:embed="rId2"/>
          <a:srcRect l="6688" r="4188" b="3"/>
          <a:stretch/>
        </p:blipFill>
        <p:spPr>
          <a:xfrm>
            <a:off x="1258859" y="1120046"/>
            <a:ext cx="5635819" cy="3509504"/>
          </a:xfrm>
          <a:prstGeom prst="rect">
            <a:avLst/>
          </a:prstGeom>
        </p:spPr>
      </p:pic>
    </p:spTree>
    <p:extLst>
      <p:ext uri="{BB962C8B-B14F-4D97-AF65-F5344CB8AC3E}">
        <p14:creationId xmlns:p14="http://schemas.microsoft.com/office/powerpoint/2010/main" val="375007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9"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Rectangle 42">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BD14631-2FA7-4E83-A2FC-DE44D4B10D06}"/>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Perceptions and Needs of Survey Participants</a:t>
            </a:r>
          </a:p>
        </p:txBody>
      </p:sp>
      <p:sp>
        <p:nvSpPr>
          <p:cNvPr id="3" name="Content Placeholder 2">
            <a:extLst>
              <a:ext uri="{FF2B5EF4-FFF2-40B4-BE49-F238E27FC236}">
                <a16:creationId xmlns:a16="http://schemas.microsoft.com/office/drawing/2014/main" id="{DA786984-10C7-4404-AB61-0E7840E0AB85}"/>
              </a:ext>
            </a:extLst>
          </p:cNvPr>
          <p:cNvSpPr>
            <a:spLocks noGrp="1"/>
          </p:cNvSpPr>
          <p:nvPr>
            <p:ph idx="1"/>
          </p:nvPr>
        </p:nvSpPr>
        <p:spPr>
          <a:xfrm>
            <a:off x="1424904" y="2494450"/>
            <a:ext cx="4053545" cy="3563159"/>
          </a:xfrm>
        </p:spPr>
        <p:txBody>
          <a:bodyPr>
            <a:normAutofit/>
          </a:bodyPr>
          <a:lstStyle/>
          <a:p>
            <a:r>
              <a:rPr lang="en-US" sz="3600" dirty="0"/>
              <a:t>Quantitative Ratings - Graphs</a:t>
            </a:r>
          </a:p>
          <a:p>
            <a:r>
              <a:rPr lang="en-US" sz="3600" dirty="0"/>
              <a:t>Qualitative Free-text responses</a:t>
            </a:r>
          </a:p>
          <a:p>
            <a:pPr lvl="1"/>
            <a:r>
              <a:rPr lang="en-US" sz="3200" dirty="0"/>
              <a:t>Categorized into themes</a:t>
            </a:r>
          </a:p>
        </p:txBody>
      </p:sp>
      <p:pic>
        <p:nvPicPr>
          <p:cNvPr id="5" name="Picture 4">
            <a:extLst>
              <a:ext uri="{FF2B5EF4-FFF2-40B4-BE49-F238E27FC236}">
                <a16:creationId xmlns:a16="http://schemas.microsoft.com/office/drawing/2014/main" id="{AF2D1D6D-A463-4118-BB07-7C2438283B39}"/>
              </a:ext>
            </a:extLst>
          </p:cNvPr>
          <p:cNvPicPr>
            <a:picLocks noChangeAspect="1"/>
          </p:cNvPicPr>
          <p:nvPr/>
        </p:nvPicPr>
        <p:blipFill>
          <a:blip r:embed="rId2"/>
          <a:stretch>
            <a:fillRect/>
          </a:stretch>
        </p:blipFill>
        <p:spPr>
          <a:xfrm>
            <a:off x="5150440" y="2177172"/>
            <a:ext cx="6820618" cy="4157889"/>
          </a:xfrm>
          <a:prstGeom prst="rect">
            <a:avLst/>
          </a:prstGeom>
        </p:spPr>
      </p:pic>
    </p:spTree>
    <p:extLst>
      <p:ext uri="{BB962C8B-B14F-4D97-AF65-F5344CB8AC3E}">
        <p14:creationId xmlns:p14="http://schemas.microsoft.com/office/powerpoint/2010/main" val="372308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30991B4-E5D0-4671-874E-B1264514A07B}"/>
              </a:ext>
            </a:extLst>
          </p:cNvPr>
          <p:cNvGraphicFramePr/>
          <p:nvPr>
            <p:extLst>
              <p:ext uri="{D42A27DB-BD31-4B8C-83A1-F6EECF244321}">
                <p14:modId xmlns:p14="http://schemas.microsoft.com/office/powerpoint/2010/main" val="4284129453"/>
              </p:ext>
            </p:extLst>
          </p:nvPr>
        </p:nvGraphicFramePr>
        <p:xfrm>
          <a:off x="106532" y="265603"/>
          <a:ext cx="8540097" cy="63120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B41097B-1D4F-4B63-9F4E-ACD43F285830}"/>
              </a:ext>
            </a:extLst>
          </p:cNvPr>
          <p:cNvSpPr txBox="1"/>
          <p:nvPr/>
        </p:nvSpPr>
        <p:spPr>
          <a:xfrm>
            <a:off x="8922058" y="1990454"/>
            <a:ext cx="3045041"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Eighty percent of the participants agreed or strongly agreed with this statement. </a:t>
            </a:r>
          </a:p>
          <a:p>
            <a:pPr marL="285750" indent="-285750">
              <a:buFont typeface="Arial" panose="020B0604020202020204" pitchFamily="34" charset="0"/>
              <a:buChar char="•"/>
            </a:pPr>
            <a:r>
              <a:rPr lang="en-US" dirty="0"/>
              <a:t>Only 3% disagreed or strongly disagreed.  </a:t>
            </a:r>
          </a:p>
          <a:p>
            <a:pPr marL="285750" indent="-285750">
              <a:buFont typeface="Arial" panose="020B0604020202020204" pitchFamily="34" charset="0"/>
              <a:buChar char="•"/>
            </a:pPr>
            <a:r>
              <a:rPr lang="en-US" dirty="0"/>
              <a:t>There was a significant age difference with younger participants more often selecting strongly agree. </a:t>
            </a:r>
          </a:p>
        </p:txBody>
      </p:sp>
    </p:spTree>
    <p:extLst>
      <p:ext uri="{BB962C8B-B14F-4D97-AF65-F5344CB8AC3E}">
        <p14:creationId xmlns:p14="http://schemas.microsoft.com/office/powerpoint/2010/main" val="1338317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Do you have ideas about how Urantia Book readers could meet each other?</a:t>
            </a: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2527635143"/>
              </p:ext>
            </p:extLst>
          </p:nvPr>
        </p:nvGraphicFramePr>
        <p:xfrm>
          <a:off x="4527803" y="778026"/>
          <a:ext cx="7314792" cy="5694298"/>
        </p:xfrm>
        <a:graphic>
          <a:graphicData uri="http://schemas.openxmlformats.org/drawingml/2006/table">
            <a:tbl>
              <a:tblPr>
                <a:tableStyleId>{8EC20E35-A176-4012-BC5E-935CFFF8708E}</a:tableStyleId>
              </a:tblPr>
              <a:tblGrid>
                <a:gridCol w="3842212">
                  <a:extLst>
                    <a:ext uri="{9D8B030D-6E8A-4147-A177-3AD203B41FA5}">
                      <a16:colId xmlns:a16="http://schemas.microsoft.com/office/drawing/2014/main" val="3010332670"/>
                    </a:ext>
                  </a:extLst>
                </a:gridCol>
                <a:gridCol w="3472580">
                  <a:extLst>
                    <a:ext uri="{9D8B030D-6E8A-4147-A177-3AD203B41FA5}">
                      <a16:colId xmlns:a16="http://schemas.microsoft.com/office/drawing/2014/main" val="3642558741"/>
                    </a:ext>
                  </a:extLst>
                </a:gridCol>
              </a:tblGrid>
              <a:tr h="1010483">
                <a:tc>
                  <a:txBody>
                    <a:bodyPr/>
                    <a:lstStyle/>
                    <a:p>
                      <a:pPr algn="l" fontAlgn="b"/>
                      <a:r>
                        <a:rPr lang="en-US" sz="3000" u="none" strike="noStrike">
                          <a:effectLst/>
                        </a:rPr>
                        <a:t>Conferences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u="none" strike="noStrike">
                          <a:effectLst/>
                        </a:rPr>
                        <a:t>Forums and Chats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u="none" strike="noStrike">
                          <a:effectLst/>
                        </a:rPr>
                        <a:t>Places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u="none" strike="noStrike">
                          <a:effectLst/>
                        </a:rPr>
                        <a:t>Social Media</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u="none" strike="noStrike">
                          <a:effectLst/>
                        </a:rPr>
                        <a:t>Local Marketing</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u="none" strike="noStrike">
                          <a:effectLst/>
                        </a:rPr>
                        <a:t>Events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r h="546443">
                <a:tc>
                  <a:txBody>
                    <a:bodyPr/>
                    <a:lstStyle/>
                    <a:p>
                      <a:pPr algn="l" fontAlgn="b"/>
                      <a:r>
                        <a:rPr lang="en-US" sz="3000" u="none" strike="noStrike">
                          <a:effectLst/>
                        </a:rPr>
                        <a:t>Study Groups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u="none" strike="noStrike">
                          <a:effectLst/>
                        </a:rPr>
                        <a:t>Reflections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3697792750"/>
                  </a:ext>
                </a:extLst>
              </a:tr>
              <a:tr h="1010483">
                <a:tc>
                  <a:txBody>
                    <a:bodyPr/>
                    <a:lstStyle/>
                    <a:p>
                      <a:pPr algn="l" fontAlgn="b"/>
                      <a:r>
                        <a:rPr lang="en-US" sz="3000" u="none" strike="noStrike">
                          <a:effectLst/>
                        </a:rPr>
                        <a:t>Online Study Groups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u="none" strike="noStrike">
                          <a:effectLst/>
                        </a:rPr>
                        <a:t>System changes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3284261859"/>
                  </a:ext>
                </a:extLst>
              </a:tr>
              <a:tr h="546443">
                <a:tc>
                  <a:txBody>
                    <a:bodyPr/>
                    <a:lstStyle/>
                    <a:p>
                      <a:pPr algn="l" fontAlgn="b"/>
                      <a:r>
                        <a:rPr lang="en-US" sz="3000" u="none" strike="noStrike">
                          <a:effectLst/>
                        </a:rPr>
                        <a:t>Databases</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u="none" strike="noStrike">
                          <a:effectLst/>
                        </a:rPr>
                        <a:t>Subtle</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179303054"/>
                  </a:ext>
                </a:extLst>
              </a:tr>
              <a:tr h="546443">
                <a:tc>
                  <a:txBody>
                    <a:bodyPr/>
                    <a:lstStyle/>
                    <a:p>
                      <a:pPr algn="l" fontAlgn="b"/>
                      <a:r>
                        <a:rPr lang="en-US" sz="3000" u="none" strike="noStrike">
                          <a:effectLst/>
                        </a:rPr>
                        <a:t>Zoom</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u="none" strike="noStrike">
                          <a:effectLst/>
                        </a:rPr>
                        <a:t>Use of Media</a:t>
                      </a:r>
                      <a:endParaRPr lang="en-US" sz="3000" b="0" i="0" u="none" strike="noStrike">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27996075"/>
                  </a:ext>
                </a:extLst>
              </a:tr>
              <a:tr h="546443">
                <a:tc>
                  <a:txBody>
                    <a:bodyPr/>
                    <a:lstStyle/>
                    <a:p>
                      <a:pPr algn="l" fontAlgn="b"/>
                      <a:r>
                        <a:rPr lang="en-US" sz="3000" u="none" strike="noStrike" dirty="0">
                          <a:effectLst/>
                        </a:rPr>
                        <a:t>Apps that connect people</a:t>
                      </a:r>
                      <a:endParaRPr lang="en-US" sz="3000" b="0" i="0" u="none" strike="noStrike" dirty="0">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endParaRPr lang="en-US" dirty="0"/>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3602203553"/>
                  </a:ext>
                </a:extLst>
              </a:tr>
            </a:tbl>
          </a:graphicData>
        </a:graphic>
      </p:graphicFrame>
    </p:spTree>
    <p:extLst>
      <p:ext uri="{BB962C8B-B14F-4D97-AF65-F5344CB8AC3E}">
        <p14:creationId xmlns:p14="http://schemas.microsoft.com/office/powerpoint/2010/main" val="301610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56CE56E-2ACF-4436-ACFB-CAFDF0E9BF55}"/>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Questions</a:t>
            </a:r>
          </a:p>
        </p:txBody>
      </p:sp>
      <p:sp>
        <p:nvSpPr>
          <p:cNvPr id="3" name="Content Placeholder 2">
            <a:extLst>
              <a:ext uri="{FF2B5EF4-FFF2-40B4-BE49-F238E27FC236}">
                <a16:creationId xmlns:a16="http://schemas.microsoft.com/office/drawing/2014/main" id="{DCDCA40A-A445-49D7-A01C-5AE4E199E712}"/>
              </a:ext>
            </a:extLst>
          </p:cNvPr>
          <p:cNvSpPr>
            <a:spLocks noGrp="1"/>
          </p:cNvSpPr>
          <p:nvPr>
            <p:ph idx="1"/>
          </p:nvPr>
        </p:nvSpPr>
        <p:spPr>
          <a:xfrm>
            <a:off x="1367624" y="2490436"/>
            <a:ext cx="9708995" cy="3567173"/>
          </a:xfrm>
        </p:spPr>
        <p:txBody>
          <a:bodyPr anchor="ctr">
            <a:normAutofit/>
          </a:bodyPr>
          <a:lstStyle/>
          <a:p>
            <a:r>
              <a:rPr lang="en-US" sz="2200"/>
              <a:t>What can we do to expand and enhance the Urantia Book Fellowship’s (UBF) digital outreach?</a:t>
            </a:r>
          </a:p>
          <a:p>
            <a:r>
              <a:rPr lang="en-US" sz="2200"/>
              <a:t>How can we reach out to emerging communities of Urantia Book readers?</a:t>
            </a:r>
          </a:p>
          <a:p>
            <a:r>
              <a:rPr lang="en-US" sz="2200"/>
              <a:t>How can we better attract and meet the needs of young people?</a:t>
            </a:r>
          </a:p>
          <a:p>
            <a:r>
              <a:rPr lang="en-US" sz="2200"/>
              <a:t>What are the needs of members of existing societies and study groups and are there any unmet needs we can address?</a:t>
            </a:r>
          </a:p>
          <a:p>
            <a:r>
              <a:rPr lang="en-US" sz="2200"/>
              <a:t>Are there new forms of community that would be viable? Can we identify new models that will create learning and interpersonal bonding that the study groups have historically created but do not involve face-to-face small group meetings?</a:t>
            </a:r>
          </a:p>
          <a:p>
            <a:endParaRPr lang="en-US" sz="2200"/>
          </a:p>
        </p:txBody>
      </p:sp>
    </p:spTree>
    <p:extLst>
      <p:ext uri="{BB962C8B-B14F-4D97-AF65-F5344CB8AC3E}">
        <p14:creationId xmlns:p14="http://schemas.microsoft.com/office/powerpoint/2010/main" val="343789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B4391FE-668A-432A-ADF8-1B97143655BD}"/>
              </a:ext>
            </a:extLst>
          </p:cNvPr>
          <p:cNvGraphicFramePr/>
          <p:nvPr>
            <p:extLst>
              <p:ext uri="{D42A27DB-BD31-4B8C-83A1-F6EECF244321}">
                <p14:modId xmlns:p14="http://schemas.microsoft.com/office/powerpoint/2010/main" val="1422671600"/>
              </p:ext>
            </p:extLst>
          </p:nvPr>
        </p:nvGraphicFramePr>
        <p:xfrm>
          <a:off x="585926" y="310719"/>
          <a:ext cx="8007658"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70CA3EA-4000-4BAB-BA99-9102B819F5B4}"/>
              </a:ext>
            </a:extLst>
          </p:cNvPr>
          <p:cNvSpPr txBox="1"/>
          <p:nvPr/>
        </p:nvSpPr>
        <p:spPr>
          <a:xfrm>
            <a:off x="8797772" y="363984"/>
            <a:ext cx="3169328" cy="5632311"/>
          </a:xfrm>
          <a:prstGeom prst="rect">
            <a:avLst/>
          </a:prstGeom>
          <a:noFill/>
        </p:spPr>
        <p:txBody>
          <a:bodyPr wrap="square" rtlCol="0">
            <a:spAutoFit/>
          </a:bodyPr>
          <a:lstStyle/>
          <a:p>
            <a:pPr marL="285750" indent="-285750">
              <a:buFont typeface="Arial" panose="020B0604020202020204" pitchFamily="34" charset="0"/>
              <a:buChar char="•"/>
            </a:pPr>
            <a:r>
              <a:rPr lang="en-US" dirty="0"/>
              <a:t>Overall, 25% were already participating in study group.</a:t>
            </a:r>
          </a:p>
          <a:p>
            <a:pPr marL="285750" indent="-285750">
              <a:buFont typeface="Arial" panose="020B0604020202020204" pitchFamily="34" charset="0"/>
              <a:buChar char="•"/>
            </a:pPr>
            <a:r>
              <a:rPr lang="en-US" dirty="0"/>
              <a:t>  Another 46% agreed or strongly agreed with this statement. </a:t>
            </a:r>
          </a:p>
          <a:p>
            <a:pPr marL="285750" indent="-285750">
              <a:buFont typeface="Arial" panose="020B0604020202020204" pitchFamily="34" charset="0"/>
              <a:buChar char="•"/>
            </a:pPr>
            <a:r>
              <a:rPr lang="en-US" dirty="0"/>
              <a:t>Only 8% disagree or strongly disagreed with the statement. </a:t>
            </a:r>
          </a:p>
          <a:p>
            <a:pPr marL="285750" indent="-285750">
              <a:buFont typeface="Arial" panose="020B0604020202020204" pitchFamily="34" charset="0"/>
              <a:buChar char="•"/>
            </a:pPr>
            <a:r>
              <a:rPr lang="en-US" dirty="0"/>
              <a:t>Older participants were more likely to choose the neither agree nor disagree option. </a:t>
            </a:r>
          </a:p>
          <a:p>
            <a:pPr marL="285750" indent="-285750">
              <a:buFont typeface="Arial" panose="020B0604020202020204" pitchFamily="34" charset="0"/>
              <a:buChar char="•"/>
            </a:pPr>
            <a:r>
              <a:rPr lang="en-US" dirty="0"/>
              <a:t>Younger participants were more likely to agree or strongly agree than older participants.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FF0000"/>
                </a:solidFill>
              </a:rPr>
              <a:t>This item shows that there is a strong interest in face-to-face study groups. </a:t>
            </a:r>
          </a:p>
        </p:txBody>
      </p:sp>
    </p:spTree>
    <p:extLst>
      <p:ext uri="{BB962C8B-B14F-4D97-AF65-F5344CB8AC3E}">
        <p14:creationId xmlns:p14="http://schemas.microsoft.com/office/powerpoint/2010/main" val="373352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2800" dirty="0">
                <a:solidFill>
                  <a:schemeClr val="bg1"/>
                </a:solidFill>
              </a:rPr>
              <a:t>In what ways would participating in a study group enhance your experience of reading the Urantia Book?</a:t>
            </a:r>
            <a:endParaRPr lang="en-US" sz="2800" kern="1200" dirty="0">
              <a:solidFill>
                <a:schemeClr val="bg1"/>
              </a:solidFill>
            </a:endParaRP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2973711298"/>
              </p:ext>
            </p:extLst>
          </p:nvPr>
        </p:nvGraphicFramePr>
        <p:xfrm>
          <a:off x="4527804" y="1794535"/>
          <a:ext cx="7314792" cy="2892717"/>
        </p:xfrm>
        <a:graphic>
          <a:graphicData uri="http://schemas.openxmlformats.org/drawingml/2006/table">
            <a:tbl>
              <a:tblPr>
                <a:tableStyleId>{8EC20E35-A176-4012-BC5E-935CFFF8708E}</a:tableStyleId>
              </a:tblPr>
              <a:tblGrid>
                <a:gridCol w="3842212">
                  <a:extLst>
                    <a:ext uri="{9D8B030D-6E8A-4147-A177-3AD203B41FA5}">
                      <a16:colId xmlns:a16="http://schemas.microsoft.com/office/drawing/2014/main" val="3010332670"/>
                    </a:ext>
                  </a:extLst>
                </a:gridCol>
                <a:gridCol w="3472580">
                  <a:extLst>
                    <a:ext uri="{9D8B030D-6E8A-4147-A177-3AD203B41FA5}">
                      <a16:colId xmlns:a16="http://schemas.microsoft.com/office/drawing/2014/main" val="3642558741"/>
                    </a:ext>
                  </a:extLst>
                </a:gridCol>
              </a:tblGrid>
              <a:tr h="1010483">
                <a:tc>
                  <a:txBody>
                    <a:bodyPr/>
                    <a:lstStyle/>
                    <a:p>
                      <a:pPr algn="l" fontAlgn="b"/>
                      <a:r>
                        <a:rPr lang="en-US" sz="3000" b="0" i="0" u="none" strike="noStrike" dirty="0">
                          <a:solidFill>
                            <a:srgbClr val="000000"/>
                          </a:solidFill>
                          <a:effectLst/>
                          <a:latin typeface="Calibri" panose="020F0502020204030204" pitchFamily="34" charset="0"/>
                        </a:rPr>
                        <a:t>Study Group Conduct</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Outreach to Others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b="0" i="0" u="none" strike="noStrike" dirty="0">
                          <a:solidFill>
                            <a:srgbClr val="000000"/>
                          </a:solidFill>
                          <a:effectLst/>
                          <a:latin typeface="Calibri" panose="020F0502020204030204" pitchFamily="34" charset="0"/>
                        </a:rPr>
                        <a:t>Personal Spiritual Growth</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Reflections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b="0" i="0" u="none" strike="noStrike" dirty="0">
                          <a:solidFill>
                            <a:srgbClr val="000000"/>
                          </a:solidFill>
                          <a:effectLst/>
                          <a:latin typeface="Calibri" panose="020F0502020204030204" pitchFamily="34" charset="0"/>
                        </a:rPr>
                        <a:t>Personal Intellectual Growth</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Social Good</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bl>
          </a:graphicData>
        </a:graphic>
      </p:graphicFrame>
    </p:spTree>
    <p:extLst>
      <p:ext uri="{BB962C8B-B14F-4D97-AF65-F5344CB8AC3E}">
        <p14:creationId xmlns:p14="http://schemas.microsoft.com/office/powerpoint/2010/main" val="575351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281580E-F101-4EC6-8207-4971627A7ECC}"/>
              </a:ext>
            </a:extLst>
          </p:cNvPr>
          <p:cNvGraphicFramePr/>
          <p:nvPr>
            <p:extLst>
              <p:ext uri="{D42A27DB-BD31-4B8C-83A1-F6EECF244321}">
                <p14:modId xmlns:p14="http://schemas.microsoft.com/office/powerpoint/2010/main" val="3171196250"/>
              </p:ext>
            </p:extLst>
          </p:nvPr>
        </p:nvGraphicFramePr>
        <p:xfrm>
          <a:off x="585926" y="221942"/>
          <a:ext cx="8253274" cy="643631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D83DB07-9B0C-40AC-A282-0E23A160A828}"/>
              </a:ext>
            </a:extLst>
          </p:cNvPr>
          <p:cNvSpPr txBox="1"/>
          <p:nvPr/>
        </p:nvSpPr>
        <p:spPr>
          <a:xfrm>
            <a:off x="9039226" y="485442"/>
            <a:ext cx="3219450" cy="5909310"/>
          </a:xfrm>
          <a:prstGeom prst="rect">
            <a:avLst/>
          </a:prstGeom>
          <a:noFill/>
        </p:spPr>
        <p:txBody>
          <a:bodyPr wrap="square" rtlCol="0">
            <a:spAutoFit/>
          </a:bodyPr>
          <a:lstStyle/>
          <a:p>
            <a:pPr marL="285750" indent="-285750">
              <a:buFont typeface="Arial" panose="020B0604020202020204" pitchFamily="34" charset="0"/>
              <a:buChar char="•"/>
            </a:pPr>
            <a:r>
              <a:rPr lang="en-US" dirty="0"/>
              <a:t>Overall, 54% of the respondents chose agree of strongly agree.  </a:t>
            </a:r>
          </a:p>
          <a:p>
            <a:pPr marL="285750" indent="-285750">
              <a:buFont typeface="Arial" panose="020B0604020202020204" pitchFamily="34" charset="0"/>
              <a:buChar char="•"/>
            </a:pPr>
            <a:r>
              <a:rPr lang="en-US" dirty="0"/>
              <a:t>Younger readers more often agreed (40% vs. 30%) or strongly agreed (37% vs. 20%).  </a:t>
            </a:r>
          </a:p>
          <a:p>
            <a:pPr marL="285750" indent="-285750">
              <a:buFont typeface="Arial" panose="020B0604020202020204" pitchFamily="34" charset="0"/>
              <a:buChar char="•"/>
            </a:pPr>
            <a:r>
              <a:rPr lang="en-US" dirty="0"/>
              <a:t>Thirty-six percent of the sample choose neither agree nor disagree, but it was a much more common choice of older readers (39% vs. 17%).  </a:t>
            </a:r>
          </a:p>
          <a:p>
            <a:pPr marL="285750" indent="-285750">
              <a:buFont typeface="Arial" panose="020B0604020202020204" pitchFamily="34" charset="0"/>
              <a:buChar char="•"/>
            </a:pPr>
            <a:r>
              <a:rPr lang="en-US" dirty="0"/>
              <a:t>There were not very many (10%) who disagreed with this statement. </a:t>
            </a:r>
          </a:p>
          <a:p>
            <a:pPr marL="285750" indent="-285750">
              <a:buFont typeface="Arial" panose="020B0604020202020204" pitchFamily="34" charset="0"/>
              <a:buChar char="•"/>
            </a:pPr>
            <a:r>
              <a:rPr lang="en-US" b="1" dirty="0">
                <a:solidFill>
                  <a:srgbClr val="FF0000"/>
                </a:solidFill>
              </a:rPr>
              <a:t>Overall, there was strong interest in coming together for activities other than study groups, especially for younger participants. </a:t>
            </a:r>
          </a:p>
        </p:txBody>
      </p:sp>
    </p:spTree>
    <p:extLst>
      <p:ext uri="{BB962C8B-B14F-4D97-AF65-F5344CB8AC3E}">
        <p14:creationId xmlns:p14="http://schemas.microsoft.com/office/powerpoint/2010/main" val="1114495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56409" y="1893376"/>
            <a:ext cx="2628900" cy="2547257"/>
          </a:xfrm>
          <a:noFill/>
        </p:spPr>
        <p:txBody>
          <a:bodyPr vert="horz" lIns="91440" tIns="45720" rIns="91440" bIns="45720" rtlCol="0" anchor="ctr">
            <a:normAutofit/>
          </a:bodyPr>
          <a:lstStyle/>
          <a:p>
            <a:pPr algn="ctr"/>
            <a:r>
              <a:rPr lang="en-US" sz="2800" dirty="0">
                <a:solidFill>
                  <a:schemeClr val="bg1"/>
                </a:solidFill>
              </a:rPr>
              <a:t>What kinds of group activities would be interesting to you?</a:t>
            </a:r>
            <a:endParaRPr lang="en-US" sz="2800" kern="1200" dirty="0">
              <a:solidFill>
                <a:schemeClr val="bg1"/>
              </a:solidFill>
            </a:endParaRP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2817432971"/>
              </p:ext>
            </p:extLst>
          </p:nvPr>
        </p:nvGraphicFramePr>
        <p:xfrm>
          <a:off x="4442691" y="2080863"/>
          <a:ext cx="7518400" cy="2498043"/>
        </p:xfrm>
        <a:graphic>
          <a:graphicData uri="http://schemas.openxmlformats.org/drawingml/2006/table">
            <a:tbl>
              <a:tblPr>
                <a:tableStyleId>{8EC20E35-A176-4012-BC5E-935CFFF8708E}</a:tableStyleId>
              </a:tblPr>
              <a:tblGrid>
                <a:gridCol w="3949160">
                  <a:extLst>
                    <a:ext uri="{9D8B030D-6E8A-4147-A177-3AD203B41FA5}">
                      <a16:colId xmlns:a16="http://schemas.microsoft.com/office/drawing/2014/main" val="3010332670"/>
                    </a:ext>
                  </a:extLst>
                </a:gridCol>
                <a:gridCol w="3569240">
                  <a:extLst>
                    <a:ext uri="{9D8B030D-6E8A-4147-A177-3AD203B41FA5}">
                      <a16:colId xmlns:a16="http://schemas.microsoft.com/office/drawing/2014/main" val="3642558741"/>
                    </a:ext>
                  </a:extLst>
                </a:gridCol>
              </a:tblGrid>
              <a:tr h="1010483">
                <a:tc>
                  <a:txBody>
                    <a:bodyPr/>
                    <a:lstStyle/>
                    <a:p>
                      <a:pPr algn="l" fontAlgn="b"/>
                      <a:r>
                        <a:rPr lang="en-US" sz="3000" b="0" i="0" u="none" strike="noStrike" dirty="0">
                          <a:solidFill>
                            <a:srgbClr val="000000"/>
                          </a:solidFill>
                          <a:effectLst/>
                          <a:latin typeface="Calibri" panose="020F0502020204030204" pitchFamily="34" charset="0"/>
                        </a:rPr>
                        <a:t>Social Events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Outreach to Others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b="0" i="0" u="none" strike="noStrike" dirty="0">
                          <a:solidFill>
                            <a:srgbClr val="000000"/>
                          </a:solidFill>
                          <a:effectLst/>
                          <a:latin typeface="Calibri" panose="020F0502020204030204" pitchFamily="34" charset="0"/>
                        </a:rPr>
                        <a:t>Outdoor Activities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Meetings/Conferences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b="0" i="0" u="none" strike="noStrike" dirty="0">
                          <a:solidFill>
                            <a:srgbClr val="000000"/>
                          </a:solidFill>
                          <a:effectLst/>
                          <a:latin typeface="Calibri" panose="020F0502020204030204" pitchFamily="34" charset="0"/>
                        </a:rPr>
                        <a:t>Religious/Spiritual activities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Create New Institutions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bl>
          </a:graphicData>
        </a:graphic>
      </p:graphicFrame>
    </p:spTree>
    <p:extLst>
      <p:ext uri="{BB962C8B-B14F-4D97-AF65-F5344CB8AC3E}">
        <p14:creationId xmlns:p14="http://schemas.microsoft.com/office/powerpoint/2010/main" val="1219175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DD0BBE3-E47E-439A-B509-B901B43C13B2}"/>
              </a:ext>
            </a:extLst>
          </p:cNvPr>
          <p:cNvGraphicFramePr/>
          <p:nvPr>
            <p:extLst>
              <p:ext uri="{D42A27DB-BD31-4B8C-83A1-F6EECF244321}">
                <p14:modId xmlns:p14="http://schemas.microsoft.com/office/powerpoint/2010/main" val="2689026236"/>
              </p:ext>
            </p:extLst>
          </p:nvPr>
        </p:nvGraphicFramePr>
        <p:xfrm>
          <a:off x="371475" y="247650"/>
          <a:ext cx="8593455"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30F6B89-324E-476E-8668-151D11BD3306}"/>
              </a:ext>
            </a:extLst>
          </p:cNvPr>
          <p:cNvSpPr txBox="1"/>
          <p:nvPr/>
        </p:nvSpPr>
        <p:spPr>
          <a:xfrm>
            <a:off x="9210675" y="381000"/>
            <a:ext cx="2876550" cy="5909310"/>
          </a:xfrm>
          <a:prstGeom prst="rect">
            <a:avLst/>
          </a:prstGeom>
          <a:noFill/>
        </p:spPr>
        <p:txBody>
          <a:bodyPr wrap="square" rtlCol="0">
            <a:spAutoFit/>
          </a:bodyPr>
          <a:lstStyle/>
          <a:p>
            <a:pPr marL="285750" indent="-285750">
              <a:buFont typeface="Arial" panose="020B0604020202020204" pitchFamily="34" charset="0"/>
              <a:buChar char="•"/>
            </a:pPr>
            <a:r>
              <a:rPr lang="en-US" dirty="0"/>
              <a:t>Overall, 52% agreed or strongly agreed with this item.  </a:t>
            </a:r>
          </a:p>
          <a:p>
            <a:pPr marL="285750" indent="-285750">
              <a:buFont typeface="Arial" panose="020B0604020202020204" pitchFamily="34" charset="0"/>
              <a:buChar char="•"/>
            </a:pPr>
            <a:r>
              <a:rPr lang="en-US" dirty="0"/>
              <a:t>Fewer older participants strongly agreed (12% vs. 24%).  </a:t>
            </a:r>
          </a:p>
          <a:p>
            <a:pPr marL="285750" indent="-285750">
              <a:buFont typeface="Arial" panose="020B0604020202020204" pitchFamily="34" charset="0"/>
              <a:buChar char="•"/>
            </a:pPr>
            <a:r>
              <a:rPr lang="en-US" dirty="0"/>
              <a:t>The older participants were far more likely to choose neither agree nor disagree (42% vs, 24%).  </a:t>
            </a:r>
          </a:p>
          <a:p>
            <a:pPr marL="285750" indent="-285750">
              <a:buFont typeface="Arial" panose="020B0604020202020204" pitchFamily="34" charset="0"/>
              <a:buChar char="•"/>
            </a:pPr>
            <a:r>
              <a:rPr lang="en-US" dirty="0"/>
              <a:t>Overall, 17% selected disagree or strongly disagree.  </a:t>
            </a:r>
          </a:p>
          <a:p>
            <a:pPr marL="285750" indent="-285750">
              <a:buFont typeface="Arial" panose="020B0604020202020204" pitchFamily="34" charset="0"/>
              <a:buChar char="•"/>
            </a:pPr>
            <a:r>
              <a:rPr lang="en-US" dirty="0"/>
              <a:t>Compared to in person study groups, there was more disagreement and ambivalence. </a:t>
            </a:r>
          </a:p>
          <a:p>
            <a:pPr marL="285750" indent="-285750">
              <a:buFont typeface="Arial" panose="020B0604020202020204" pitchFamily="34" charset="0"/>
              <a:buChar char="•"/>
            </a:pPr>
            <a:r>
              <a:rPr lang="en-US" b="1" dirty="0">
                <a:solidFill>
                  <a:srgbClr val="FF0000"/>
                </a:solidFill>
              </a:rPr>
              <a:t>Yet, over half of the participants had an interest in online study groups. </a:t>
            </a:r>
          </a:p>
        </p:txBody>
      </p:sp>
    </p:spTree>
    <p:extLst>
      <p:ext uri="{BB962C8B-B14F-4D97-AF65-F5344CB8AC3E}">
        <p14:creationId xmlns:p14="http://schemas.microsoft.com/office/powerpoint/2010/main" val="60966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56409" y="1893376"/>
            <a:ext cx="2628900" cy="2547257"/>
          </a:xfrm>
          <a:noFill/>
        </p:spPr>
        <p:txBody>
          <a:bodyPr vert="horz" lIns="91440" tIns="45720" rIns="91440" bIns="45720" rtlCol="0" anchor="ctr">
            <a:normAutofit/>
          </a:bodyPr>
          <a:lstStyle/>
          <a:p>
            <a:pPr algn="ctr"/>
            <a:r>
              <a:rPr lang="en-US" sz="2800" dirty="0">
                <a:solidFill>
                  <a:schemeClr val="bg1"/>
                </a:solidFill>
              </a:rPr>
              <a:t>I am interested in participating in an online Urantia Book Study group.</a:t>
            </a:r>
            <a:endParaRPr lang="en-US" sz="2800" kern="1200" dirty="0">
              <a:solidFill>
                <a:schemeClr val="bg1"/>
              </a:solidFill>
            </a:endParaRP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2414590317"/>
              </p:ext>
            </p:extLst>
          </p:nvPr>
        </p:nvGraphicFramePr>
        <p:xfrm>
          <a:off x="4433454" y="2265590"/>
          <a:ext cx="7518400" cy="2103369"/>
        </p:xfrm>
        <a:graphic>
          <a:graphicData uri="http://schemas.openxmlformats.org/drawingml/2006/table">
            <a:tbl>
              <a:tblPr>
                <a:tableStyleId>{8EC20E35-A176-4012-BC5E-935CFFF8708E}</a:tableStyleId>
              </a:tblPr>
              <a:tblGrid>
                <a:gridCol w="3949160">
                  <a:extLst>
                    <a:ext uri="{9D8B030D-6E8A-4147-A177-3AD203B41FA5}">
                      <a16:colId xmlns:a16="http://schemas.microsoft.com/office/drawing/2014/main" val="3010332670"/>
                    </a:ext>
                  </a:extLst>
                </a:gridCol>
                <a:gridCol w="3569240">
                  <a:extLst>
                    <a:ext uri="{9D8B030D-6E8A-4147-A177-3AD203B41FA5}">
                      <a16:colId xmlns:a16="http://schemas.microsoft.com/office/drawing/2014/main" val="3642558741"/>
                    </a:ext>
                  </a:extLst>
                </a:gridCol>
              </a:tblGrid>
              <a:tr h="1010483">
                <a:tc>
                  <a:txBody>
                    <a:bodyPr/>
                    <a:lstStyle/>
                    <a:p>
                      <a:pPr algn="l" fontAlgn="b"/>
                      <a:r>
                        <a:rPr lang="en-US" sz="3000" b="0" i="0" u="none" strike="noStrike" dirty="0">
                          <a:solidFill>
                            <a:srgbClr val="000000"/>
                          </a:solidFill>
                          <a:effectLst/>
                          <a:latin typeface="Calibri" panose="020F0502020204030204" pitchFamily="34" charset="0"/>
                        </a:rPr>
                        <a:t>Leadership</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Planning</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b="0" i="0" u="none" strike="noStrike" dirty="0">
                          <a:solidFill>
                            <a:srgbClr val="000000"/>
                          </a:solidFill>
                          <a:effectLst/>
                          <a:latin typeface="Calibri" panose="020F0502020204030204" pitchFamily="34" charset="0"/>
                        </a:rPr>
                        <a:t>Type of Digital Platform</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Timing</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b="0" i="0" u="none" strike="noStrike" dirty="0">
                          <a:solidFill>
                            <a:srgbClr val="000000"/>
                          </a:solidFill>
                          <a:effectLst/>
                          <a:latin typeface="Calibri" panose="020F0502020204030204" pitchFamily="34" charset="0"/>
                        </a:rPr>
                        <a:t>Format</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Reflections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bl>
          </a:graphicData>
        </a:graphic>
      </p:graphicFrame>
    </p:spTree>
    <p:extLst>
      <p:ext uri="{BB962C8B-B14F-4D97-AF65-F5344CB8AC3E}">
        <p14:creationId xmlns:p14="http://schemas.microsoft.com/office/powerpoint/2010/main" val="2781831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FDD8A95-08F0-4F3A-A8F7-A575B8BC8B85}"/>
              </a:ext>
            </a:extLst>
          </p:cNvPr>
          <p:cNvGraphicFramePr/>
          <p:nvPr>
            <p:extLst>
              <p:ext uri="{D42A27DB-BD31-4B8C-83A1-F6EECF244321}">
                <p14:modId xmlns:p14="http://schemas.microsoft.com/office/powerpoint/2010/main" val="2005488327"/>
              </p:ext>
            </p:extLst>
          </p:nvPr>
        </p:nvGraphicFramePr>
        <p:xfrm>
          <a:off x="438150" y="304799"/>
          <a:ext cx="8791576" cy="61817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D3E8026-10C1-4534-9372-13D1A3271C9B}"/>
              </a:ext>
            </a:extLst>
          </p:cNvPr>
          <p:cNvSpPr txBox="1"/>
          <p:nvPr/>
        </p:nvSpPr>
        <p:spPr>
          <a:xfrm>
            <a:off x="9353551" y="151179"/>
            <a:ext cx="2752724" cy="6555641"/>
          </a:xfrm>
          <a:prstGeom prst="rect">
            <a:avLst/>
          </a:prstGeom>
          <a:noFill/>
        </p:spPr>
        <p:txBody>
          <a:bodyPr wrap="square" rtlCol="0">
            <a:spAutoFit/>
          </a:bodyPr>
          <a:lstStyle/>
          <a:p>
            <a:pPr marL="285750" indent="-285750">
              <a:buFont typeface="Arial" panose="020B0604020202020204" pitchFamily="34" charset="0"/>
              <a:buChar char="•"/>
            </a:pPr>
            <a:r>
              <a:rPr lang="en-US" sz="2000" dirty="0"/>
              <a:t>Overall, 48% of the participants agreed  or strongly agreed with this item.  </a:t>
            </a:r>
          </a:p>
          <a:p>
            <a:pPr marL="285750" indent="-285750">
              <a:buFont typeface="Arial" panose="020B0604020202020204" pitchFamily="34" charset="0"/>
              <a:buChar char="•"/>
            </a:pPr>
            <a:r>
              <a:rPr lang="en-US" sz="2000" dirty="0"/>
              <a:t>The younger participants were more likely to strongly agree (19% vs. 10%) and were less like to pick neither agree nor disagree (37% vs 56%). </a:t>
            </a:r>
          </a:p>
          <a:p>
            <a:pPr marL="285750" indent="-285750">
              <a:buFont typeface="Arial" panose="020B0604020202020204" pitchFamily="34" charset="0"/>
              <a:buChar char="•"/>
            </a:pPr>
            <a:r>
              <a:rPr lang="en-US" sz="2000" dirty="0"/>
              <a:t>Overall, only 9% disagreed or strongly disagreed with this item. </a:t>
            </a:r>
          </a:p>
          <a:p>
            <a:pPr marL="285750" indent="-285750">
              <a:buFont typeface="Arial" panose="020B0604020202020204" pitchFamily="34" charset="0"/>
              <a:buChar char="•"/>
            </a:pPr>
            <a:r>
              <a:rPr lang="en-US" sz="2000" b="1" dirty="0">
                <a:solidFill>
                  <a:srgbClr val="FF0000"/>
                </a:solidFill>
              </a:rPr>
              <a:t>Good support for this, especially among younger participants</a:t>
            </a:r>
          </a:p>
        </p:txBody>
      </p:sp>
    </p:spTree>
    <p:extLst>
      <p:ext uri="{BB962C8B-B14F-4D97-AF65-F5344CB8AC3E}">
        <p14:creationId xmlns:p14="http://schemas.microsoft.com/office/powerpoint/2010/main" val="923417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56409" y="1893376"/>
            <a:ext cx="2628900" cy="2547257"/>
          </a:xfrm>
          <a:noFill/>
        </p:spPr>
        <p:txBody>
          <a:bodyPr vert="horz" lIns="91440" tIns="45720" rIns="91440" bIns="45720" rtlCol="0" anchor="ctr">
            <a:normAutofit/>
          </a:bodyPr>
          <a:lstStyle/>
          <a:p>
            <a:pPr algn="ctr"/>
            <a:r>
              <a:rPr lang="en-US" sz="2800" dirty="0">
                <a:solidFill>
                  <a:schemeClr val="bg1"/>
                </a:solidFill>
              </a:rPr>
              <a:t>Describe the kinds of online resources that you wish existed for Urantia Book readers</a:t>
            </a:r>
            <a:endParaRPr lang="en-US" sz="2800" kern="1200" dirty="0">
              <a:solidFill>
                <a:schemeClr val="bg1"/>
              </a:solidFill>
            </a:endParaRP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2331489317"/>
              </p:ext>
            </p:extLst>
          </p:nvPr>
        </p:nvGraphicFramePr>
        <p:xfrm>
          <a:off x="4442690" y="976865"/>
          <a:ext cx="7518400" cy="4380277"/>
        </p:xfrm>
        <a:graphic>
          <a:graphicData uri="http://schemas.openxmlformats.org/drawingml/2006/table">
            <a:tbl>
              <a:tblPr>
                <a:tableStyleId>{8EC20E35-A176-4012-BC5E-935CFFF8708E}</a:tableStyleId>
              </a:tblPr>
              <a:tblGrid>
                <a:gridCol w="3949160">
                  <a:extLst>
                    <a:ext uri="{9D8B030D-6E8A-4147-A177-3AD203B41FA5}">
                      <a16:colId xmlns:a16="http://schemas.microsoft.com/office/drawing/2014/main" val="3010332670"/>
                    </a:ext>
                  </a:extLst>
                </a:gridCol>
                <a:gridCol w="3569240">
                  <a:extLst>
                    <a:ext uri="{9D8B030D-6E8A-4147-A177-3AD203B41FA5}">
                      <a16:colId xmlns:a16="http://schemas.microsoft.com/office/drawing/2014/main" val="3642558741"/>
                    </a:ext>
                  </a:extLst>
                </a:gridCol>
              </a:tblGrid>
              <a:tr h="1010483">
                <a:tc>
                  <a:txBody>
                    <a:bodyPr/>
                    <a:lstStyle/>
                    <a:p>
                      <a:pPr algn="l" fontAlgn="b"/>
                      <a:r>
                        <a:rPr lang="en-US" sz="3000" b="0" i="0" u="none" strike="noStrike" dirty="0">
                          <a:solidFill>
                            <a:srgbClr val="000000"/>
                          </a:solidFill>
                          <a:effectLst/>
                          <a:latin typeface="Calibri" panose="020F0502020204030204" pitchFamily="34" charset="0"/>
                        </a:rPr>
                        <a:t>International Resources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Importance of High-Quality Resources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b="0" i="0" u="none" strike="noStrike" dirty="0">
                          <a:solidFill>
                            <a:srgbClr val="000000"/>
                          </a:solidFill>
                          <a:effectLst/>
                          <a:latin typeface="Calibri" panose="020F0502020204030204" pitchFamily="34" charset="0"/>
                        </a:rPr>
                        <a:t>Tools to Study the Urantia Book</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Appeal to Younger People</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b="0" i="0" u="none" strike="noStrike" dirty="0">
                          <a:solidFill>
                            <a:srgbClr val="000000"/>
                          </a:solidFill>
                          <a:effectLst/>
                          <a:latin typeface="Calibri" panose="020F0502020204030204" pitchFamily="34" charset="0"/>
                        </a:rPr>
                        <a:t>Secondary Works that Expand on the UB</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Specific Interest Groups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r h="546443">
                <a:tc>
                  <a:txBody>
                    <a:bodyPr/>
                    <a:lstStyle/>
                    <a:p>
                      <a:pPr algn="l" fontAlgn="b"/>
                      <a:r>
                        <a:rPr lang="en-US" sz="3000" b="0" i="0" u="none" strike="noStrike" dirty="0">
                          <a:solidFill>
                            <a:srgbClr val="000000"/>
                          </a:solidFill>
                          <a:effectLst/>
                          <a:latin typeface="Calibri" panose="020F0502020204030204" pitchFamily="34" charset="0"/>
                        </a:rPr>
                        <a:t>History or the UB</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More UB and Science</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591573879"/>
                  </a:ext>
                </a:extLst>
              </a:tr>
              <a:tr h="546443">
                <a:tc>
                  <a:txBody>
                    <a:bodyPr/>
                    <a:lstStyle/>
                    <a:p>
                      <a:pPr algn="l" fontAlgn="b"/>
                      <a:r>
                        <a:rPr lang="en-US" sz="3000" b="0" i="0" u="none" strike="noStrike" dirty="0">
                          <a:solidFill>
                            <a:srgbClr val="000000"/>
                          </a:solidFill>
                          <a:effectLst/>
                          <a:latin typeface="Calibri" panose="020F0502020204030204" pitchFamily="34" charset="0"/>
                        </a:rPr>
                        <a:t>Guidance on Living the Teachings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Courses on UB topics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3602561302"/>
                  </a:ext>
                </a:extLst>
              </a:tr>
            </a:tbl>
          </a:graphicData>
        </a:graphic>
      </p:graphicFrame>
    </p:spTree>
    <p:extLst>
      <p:ext uri="{BB962C8B-B14F-4D97-AF65-F5344CB8AC3E}">
        <p14:creationId xmlns:p14="http://schemas.microsoft.com/office/powerpoint/2010/main" val="3837948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A405D50-F350-4A2E-8755-31C9EC5EE7DD}"/>
              </a:ext>
            </a:extLst>
          </p:cNvPr>
          <p:cNvGraphicFramePr/>
          <p:nvPr>
            <p:extLst>
              <p:ext uri="{D42A27DB-BD31-4B8C-83A1-F6EECF244321}">
                <p14:modId xmlns:p14="http://schemas.microsoft.com/office/powerpoint/2010/main" val="3302873994"/>
              </p:ext>
            </p:extLst>
          </p:nvPr>
        </p:nvGraphicFramePr>
        <p:xfrm>
          <a:off x="1" y="257175"/>
          <a:ext cx="8610600" cy="63436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20C1B91-8BBB-4065-AAB0-B37454867030}"/>
              </a:ext>
            </a:extLst>
          </p:cNvPr>
          <p:cNvSpPr txBox="1"/>
          <p:nvPr/>
        </p:nvSpPr>
        <p:spPr>
          <a:xfrm>
            <a:off x="8610601" y="342900"/>
            <a:ext cx="3409949" cy="6524863"/>
          </a:xfrm>
          <a:prstGeom prst="rect">
            <a:avLst/>
          </a:prstGeom>
          <a:noFill/>
        </p:spPr>
        <p:txBody>
          <a:bodyPr wrap="square" rtlCol="0">
            <a:spAutoFit/>
          </a:bodyPr>
          <a:lstStyle/>
          <a:p>
            <a:pPr marL="285750" indent="-285750">
              <a:buFont typeface="Arial" panose="020B0604020202020204" pitchFamily="34" charset="0"/>
              <a:buChar char="•"/>
            </a:pPr>
            <a:r>
              <a:rPr lang="en-US" sz="1900" dirty="0"/>
              <a:t>Overall, 43% agreed or strongly agreed with this statement. </a:t>
            </a:r>
          </a:p>
          <a:p>
            <a:pPr marL="285750" indent="-285750">
              <a:buFont typeface="Arial" panose="020B0604020202020204" pitchFamily="34" charset="0"/>
              <a:buChar char="•"/>
            </a:pPr>
            <a:r>
              <a:rPr lang="en-US" sz="1900" dirty="0"/>
              <a:t>More participants (47%) chose neither agree not disagree.  </a:t>
            </a:r>
          </a:p>
          <a:p>
            <a:pPr marL="285750" indent="-285750">
              <a:buFont typeface="Arial" panose="020B0604020202020204" pitchFamily="34" charset="0"/>
              <a:buChar char="•"/>
            </a:pPr>
            <a:r>
              <a:rPr lang="en-US" sz="1900" dirty="0"/>
              <a:t>Only 10% of participants disagreed with this statement.  </a:t>
            </a:r>
          </a:p>
          <a:p>
            <a:pPr marL="285750" indent="-285750">
              <a:buFont typeface="Arial" panose="020B0604020202020204" pitchFamily="34" charset="0"/>
              <a:buChar char="•"/>
            </a:pPr>
            <a:r>
              <a:rPr lang="en-US" sz="1900" dirty="0"/>
              <a:t>Younger readers were more likely to disagree (13% vs  7%), less likely to choose neither agree nor disagree (31% vs 49%) and more likely to strongly agree (22% vs 10%). </a:t>
            </a:r>
          </a:p>
          <a:p>
            <a:pPr marL="285750" indent="-285750">
              <a:buFont typeface="Arial" panose="020B0604020202020204" pitchFamily="34" charset="0"/>
              <a:buChar char="•"/>
            </a:pPr>
            <a:r>
              <a:rPr lang="en-US" sz="1900" b="1" dirty="0">
                <a:solidFill>
                  <a:srgbClr val="FF0000"/>
                </a:solidFill>
              </a:rPr>
              <a:t>There were mixed opinions on this item, but the creation of new printed material may very well meet the needs of a large number of </a:t>
            </a:r>
            <a:r>
              <a:rPr lang="en-US" sz="1900" b="1" dirty="0" err="1">
                <a:solidFill>
                  <a:srgbClr val="FF0000"/>
                </a:solidFill>
              </a:rPr>
              <a:t>Urantia</a:t>
            </a:r>
            <a:r>
              <a:rPr lang="en-US" sz="1900" b="1" dirty="0">
                <a:solidFill>
                  <a:srgbClr val="FF0000"/>
                </a:solidFill>
              </a:rPr>
              <a:t> Book readers</a:t>
            </a:r>
            <a:r>
              <a:rPr lang="en-US" sz="1900" dirty="0"/>
              <a:t>. </a:t>
            </a:r>
          </a:p>
        </p:txBody>
      </p:sp>
    </p:spTree>
    <p:extLst>
      <p:ext uri="{BB962C8B-B14F-4D97-AF65-F5344CB8AC3E}">
        <p14:creationId xmlns:p14="http://schemas.microsoft.com/office/powerpoint/2010/main" val="31712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56409" y="1893376"/>
            <a:ext cx="2628900" cy="2547257"/>
          </a:xfrm>
          <a:noFill/>
        </p:spPr>
        <p:txBody>
          <a:bodyPr vert="horz" lIns="91440" tIns="45720" rIns="91440" bIns="45720" rtlCol="0" anchor="ctr">
            <a:normAutofit fontScale="90000"/>
          </a:bodyPr>
          <a:lstStyle/>
          <a:p>
            <a:pPr algn="ctr"/>
            <a:r>
              <a:rPr lang="en-US" sz="2800" dirty="0">
                <a:solidFill>
                  <a:schemeClr val="bg1"/>
                </a:solidFill>
              </a:rPr>
              <a:t>Describe the kinds of printed materials you would find interesting or useful as a Urantia Book reader</a:t>
            </a:r>
            <a:endParaRPr lang="en-US" sz="2800" kern="1200" dirty="0">
              <a:solidFill>
                <a:schemeClr val="bg1"/>
              </a:solidFill>
            </a:endParaRP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4218714805"/>
              </p:ext>
            </p:extLst>
          </p:nvPr>
        </p:nvGraphicFramePr>
        <p:xfrm>
          <a:off x="4461163" y="1152356"/>
          <a:ext cx="7518400" cy="4748234"/>
        </p:xfrm>
        <a:graphic>
          <a:graphicData uri="http://schemas.openxmlformats.org/drawingml/2006/table">
            <a:tbl>
              <a:tblPr>
                <a:tableStyleId>{8EC20E35-A176-4012-BC5E-935CFFF8708E}</a:tableStyleId>
              </a:tblPr>
              <a:tblGrid>
                <a:gridCol w="3949160">
                  <a:extLst>
                    <a:ext uri="{9D8B030D-6E8A-4147-A177-3AD203B41FA5}">
                      <a16:colId xmlns:a16="http://schemas.microsoft.com/office/drawing/2014/main" val="3010332670"/>
                    </a:ext>
                  </a:extLst>
                </a:gridCol>
                <a:gridCol w="3569240">
                  <a:extLst>
                    <a:ext uri="{9D8B030D-6E8A-4147-A177-3AD203B41FA5}">
                      <a16:colId xmlns:a16="http://schemas.microsoft.com/office/drawing/2014/main" val="3642558741"/>
                    </a:ext>
                  </a:extLst>
                </a:gridCol>
              </a:tblGrid>
              <a:tr h="1010483">
                <a:tc>
                  <a:txBody>
                    <a:bodyPr/>
                    <a:lstStyle/>
                    <a:p>
                      <a:pPr algn="l" fontAlgn="b"/>
                      <a:r>
                        <a:rPr lang="en-US" sz="3000" b="0" i="0" u="none" strike="noStrike" dirty="0">
                          <a:solidFill>
                            <a:srgbClr val="000000"/>
                          </a:solidFill>
                          <a:effectLst/>
                          <a:latin typeface="Calibri" panose="020F0502020204030204" pitchFamily="34" charset="0"/>
                        </a:rPr>
                        <a:t>Close Gap Between Science and Religion</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Materials for Children</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b="0" i="0" u="none" strike="noStrike" dirty="0">
                          <a:solidFill>
                            <a:srgbClr val="000000"/>
                          </a:solidFill>
                          <a:effectLst/>
                          <a:latin typeface="Calibri" panose="020F0502020204030204" pitchFamily="34" charset="0"/>
                        </a:rPr>
                        <a:t>Promote Spiritual Growth</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Translation of Secondary Works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b="0" i="0" u="none" strike="noStrike" dirty="0">
                          <a:solidFill>
                            <a:srgbClr val="000000"/>
                          </a:solidFill>
                          <a:effectLst/>
                          <a:latin typeface="Calibri" panose="020F0502020204030204" pitchFamily="34" charset="0"/>
                        </a:rPr>
                        <a:t>Types (Books, Magazines, etc.)</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UB concepts presented more simply</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r h="546443">
                <a:tc>
                  <a:txBody>
                    <a:bodyPr/>
                    <a:lstStyle/>
                    <a:p>
                      <a:pPr algn="l" fontAlgn="b"/>
                      <a:r>
                        <a:rPr lang="en-US" sz="3000" b="0" i="0" u="none" strike="noStrike" dirty="0">
                          <a:solidFill>
                            <a:srgbClr val="000000"/>
                          </a:solidFill>
                          <a:effectLst/>
                          <a:latin typeface="Calibri" panose="020F0502020204030204" pitchFamily="34" charset="0"/>
                        </a:rPr>
                        <a:t>History or the UB</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3000" b="0" i="0" u="none" strike="noStrike" dirty="0">
                          <a:solidFill>
                            <a:srgbClr val="000000"/>
                          </a:solidFill>
                          <a:effectLst/>
                          <a:latin typeface="Calibri" panose="020F0502020204030204" pitchFamily="34" charset="0"/>
                        </a:rPr>
                        <a:t>Guidance on Living the Teachings</a:t>
                      </a:r>
                    </a:p>
                    <a:p>
                      <a:pPr algn="l" fontAlgn="b"/>
                      <a:endParaRPr lang="en-US" sz="3000" b="0" i="0" u="none" strike="noStrike" dirty="0">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591573879"/>
                  </a:ext>
                </a:extLst>
              </a:tr>
            </a:tbl>
          </a:graphicData>
        </a:graphic>
      </p:graphicFrame>
    </p:spTree>
    <p:extLst>
      <p:ext uri="{BB962C8B-B14F-4D97-AF65-F5344CB8AC3E}">
        <p14:creationId xmlns:p14="http://schemas.microsoft.com/office/powerpoint/2010/main" val="315224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95A7E77-B338-4CC6-B6F3-0F9813FFE20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Questions</a:t>
            </a:r>
          </a:p>
        </p:txBody>
      </p:sp>
      <p:sp>
        <p:nvSpPr>
          <p:cNvPr id="3" name="Content Placeholder 2">
            <a:extLst>
              <a:ext uri="{FF2B5EF4-FFF2-40B4-BE49-F238E27FC236}">
                <a16:creationId xmlns:a16="http://schemas.microsoft.com/office/drawing/2014/main" id="{C8266B07-A957-4146-BDBC-9CD245D628D6}"/>
              </a:ext>
            </a:extLst>
          </p:cNvPr>
          <p:cNvSpPr>
            <a:spLocks noGrp="1"/>
          </p:cNvSpPr>
          <p:nvPr>
            <p:ph idx="1"/>
          </p:nvPr>
        </p:nvSpPr>
        <p:spPr>
          <a:xfrm>
            <a:off x="1367624" y="2490436"/>
            <a:ext cx="9708995" cy="3567173"/>
          </a:xfrm>
        </p:spPr>
        <p:txBody>
          <a:bodyPr anchor="ctr">
            <a:normAutofit/>
          </a:bodyPr>
          <a:lstStyle/>
          <a:p>
            <a:r>
              <a:rPr lang="en-US" sz="2000"/>
              <a:t>In addition to serving existing readers, are there strategies we should identify and implement to create new readers?  Who is open to finding the Urantia book and how do we reach out to these people?</a:t>
            </a:r>
          </a:p>
          <a:p>
            <a:r>
              <a:rPr lang="en-US" sz="2000"/>
              <a:t>Spiritually motivated truth-seekers have ways to discover the Urantia book through personal contact or online. How do we appeal to core secular audiences such as artists, scientists, philosophers, businesspeople, people in government, the not-for-profit human services, and others? While they may not be actively seeking spiritual truths, they may in fact be open to these truths if approached in the right way. </a:t>
            </a:r>
          </a:p>
          <a:p>
            <a:r>
              <a:rPr lang="en-US" sz="2000"/>
              <a:t>Are there ways to work the core beliefs and values of the Urantia Book into communications that do not mention the Urantia Book? Is this a pathway for education, outreach, service to humanity?</a:t>
            </a:r>
          </a:p>
        </p:txBody>
      </p:sp>
    </p:spTree>
    <p:extLst>
      <p:ext uri="{BB962C8B-B14F-4D97-AF65-F5344CB8AC3E}">
        <p14:creationId xmlns:p14="http://schemas.microsoft.com/office/powerpoint/2010/main" val="1109955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324EEA9-8743-4B14-A6CD-2BD11BD9B94D}"/>
              </a:ext>
            </a:extLst>
          </p:cNvPr>
          <p:cNvGraphicFramePr/>
          <p:nvPr>
            <p:extLst>
              <p:ext uri="{D42A27DB-BD31-4B8C-83A1-F6EECF244321}">
                <p14:modId xmlns:p14="http://schemas.microsoft.com/office/powerpoint/2010/main" val="1335184644"/>
              </p:ext>
            </p:extLst>
          </p:nvPr>
        </p:nvGraphicFramePr>
        <p:xfrm>
          <a:off x="276225" y="219075"/>
          <a:ext cx="8886825" cy="6477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DDE6720-3194-49BD-B371-6A89C85FDF0B}"/>
              </a:ext>
            </a:extLst>
          </p:cNvPr>
          <p:cNvSpPr txBox="1"/>
          <p:nvPr/>
        </p:nvSpPr>
        <p:spPr>
          <a:xfrm>
            <a:off x="9248774" y="476250"/>
            <a:ext cx="2943225"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t>Overall, 59% of participants agreed or strongly agreed with this statement.  </a:t>
            </a:r>
          </a:p>
          <a:p>
            <a:pPr marL="285750" indent="-285750">
              <a:buFont typeface="Arial" panose="020B0604020202020204" pitchFamily="34" charset="0"/>
              <a:buChar char="•"/>
            </a:pPr>
            <a:r>
              <a:rPr lang="en-US" sz="2000" dirty="0"/>
              <a:t>The younger participants were more likely to strongly agree (30% vs. 21%).  </a:t>
            </a:r>
          </a:p>
          <a:p>
            <a:pPr marL="285750" indent="-285750">
              <a:buFont typeface="Arial" panose="020B0604020202020204" pitchFamily="34" charset="0"/>
              <a:buChar char="•"/>
            </a:pPr>
            <a:r>
              <a:rPr lang="en-US" sz="2000" dirty="0"/>
              <a:t>Thirty-five percent choose neither agree nor disagree, </a:t>
            </a:r>
          </a:p>
          <a:p>
            <a:pPr marL="285750" indent="-285750">
              <a:buFont typeface="Arial" panose="020B0604020202020204" pitchFamily="34" charset="0"/>
              <a:buChar char="•"/>
            </a:pPr>
            <a:r>
              <a:rPr lang="en-US" sz="2000" dirty="0"/>
              <a:t>Only 6% disagreeing with this statement. </a:t>
            </a:r>
          </a:p>
          <a:p>
            <a:pPr marL="285750" indent="-285750">
              <a:buFont typeface="Arial" panose="020B0604020202020204" pitchFamily="34" charset="0"/>
              <a:buChar char="•"/>
            </a:pPr>
            <a:r>
              <a:rPr lang="en-US" sz="2000" b="1" dirty="0">
                <a:solidFill>
                  <a:srgbClr val="FF0000"/>
                </a:solidFill>
              </a:rPr>
              <a:t>There is a range of enthusiasm for more efforts to disseminate the </a:t>
            </a:r>
            <a:r>
              <a:rPr lang="en-US" sz="2000" b="1" dirty="0" err="1">
                <a:solidFill>
                  <a:srgbClr val="FF0000"/>
                </a:solidFill>
              </a:rPr>
              <a:t>Urantia</a:t>
            </a:r>
            <a:r>
              <a:rPr lang="en-US" sz="2000" b="1" dirty="0">
                <a:solidFill>
                  <a:srgbClr val="FF0000"/>
                </a:solidFill>
              </a:rPr>
              <a:t> Book, but very little opposition</a:t>
            </a:r>
          </a:p>
        </p:txBody>
      </p:sp>
    </p:spTree>
    <p:extLst>
      <p:ext uri="{BB962C8B-B14F-4D97-AF65-F5344CB8AC3E}">
        <p14:creationId xmlns:p14="http://schemas.microsoft.com/office/powerpoint/2010/main" val="160365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56409" y="1893376"/>
            <a:ext cx="2628900" cy="2547257"/>
          </a:xfrm>
          <a:noFill/>
        </p:spPr>
        <p:txBody>
          <a:bodyPr vert="horz" lIns="91440" tIns="45720" rIns="91440" bIns="45720" rtlCol="0" anchor="ctr">
            <a:normAutofit/>
          </a:bodyPr>
          <a:lstStyle/>
          <a:p>
            <a:pPr algn="ctr"/>
            <a:r>
              <a:rPr lang="en-US" sz="2800" dirty="0">
                <a:solidFill>
                  <a:schemeClr val="bg1"/>
                </a:solidFill>
              </a:rPr>
              <a:t>What ideas do you have about ways to disseminate the Urantia Book?</a:t>
            </a:r>
            <a:endParaRPr lang="en-US" sz="2800" kern="1200" dirty="0">
              <a:solidFill>
                <a:schemeClr val="bg1"/>
              </a:solidFill>
            </a:endParaRP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1664489012"/>
              </p:ext>
            </p:extLst>
          </p:nvPr>
        </p:nvGraphicFramePr>
        <p:xfrm>
          <a:off x="4433453" y="1697887"/>
          <a:ext cx="7518400" cy="3086013"/>
        </p:xfrm>
        <a:graphic>
          <a:graphicData uri="http://schemas.openxmlformats.org/drawingml/2006/table">
            <a:tbl>
              <a:tblPr>
                <a:tableStyleId>{8EC20E35-A176-4012-BC5E-935CFFF8708E}</a:tableStyleId>
              </a:tblPr>
              <a:tblGrid>
                <a:gridCol w="3949160">
                  <a:extLst>
                    <a:ext uri="{9D8B030D-6E8A-4147-A177-3AD203B41FA5}">
                      <a16:colId xmlns:a16="http://schemas.microsoft.com/office/drawing/2014/main" val="3010332670"/>
                    </a:ext>
                  </a:extLst>
                </a:gridCol>
                <a:gridCol w="3569240">
                  <a:extLst>
                    <a:ext uri="{9D8B030D-6E8A-4147-A177-3AD203B41FA5}">
                      <a16:colId xmlns:a16="http://schemas.microsoft.com/office/drawing/2014/main" val="3642558741"/>
                    </a:ext>
                  </a:extLst>
                </a:gridCol>
              </a:tblGrid>
              <a:tr h="568093">
                <a:tc>
                  <a:txBody>
                    <a:bodyPr/>
                    <a:lstStyle/>
                    <a:p>
                      <a:pPr algn="l" fontAlgn="b"/>
                      <a:r>
                        <a:rPr lang="en-US" sz="3000" b="0" i="0" u="none" strike="noStrike" dirty="0">
                          <a:solidFill>
                            <a:srgbClr val="000000"/>
                          </a:solidFill>
                          <a:effectLst/>
                          <a:latin typeface="Calibri" panose="020F0502020204030204" pitchFamily="34" charset="0"/>
                        </a:rPr>
                        <a:t>Books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Local Events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b="0" i="0" u="none" strike="noStrike" dirty="0">
                          <a:solidFill>
                            <a:srgbClr val="000000"/>
                          </a:solidFill>
                          <a:effectLst/>
                          <a:latin typeface="Calibri" panose="020F0502020204030204" pitchFamily="34" charset="0"/>
                        </a:rPr>
                        <a:t>Movies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National and International Events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b="0" i="0" u="none" strike="noStrike" dirty="0">
                          <a:solidFill>
                            <a:srgbClr val="000000"/>
                          </a:solidFill>
                          <a:effectLst/>
                          <a:latin typeface="Calibri" panose="020F0502020204030204" pitchFamily="34" charset="0"/>
                        </a:rPr>
                        <a:t>Television</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Churches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r h="122057">
                <a:tc>
                  <a:txBody>
                    <a:bodyPr/>
                    <a:lstStyle/>
                    <a:p>
                      <a:pPr algn="l" fontAlgn="b"/>
                      <a:r>
                        <a:rPr lang="en-US" sz="3000" b="0" i="0" u="none" strike="noStrike" dirty="0">
                          <a:solidFill>
                            <a:srgbClr val="000000"/>
                          </a:solidFill>
                          <a:effectLst/>
                          <a:latin typeface="Calibri" panose="020F0502020204030204" pitchFamily="34" charset="0"/>
                        </a:rPr>
                        <a:t>Marketing</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3000" b="0" i="0" u="none" strike="noStrike" dirty="0">
                          <a:solidFill>
                            <a:srgbClr val="000000"/>
                          </a:solidFill>
                          <a:effectLst/>
                          <a:latin typeface="Calibri" panose="020F0502020204030204" pitchFamily="34" charset="0"/>
                        </a:rPr>
                        <a:t>Universities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591573879"/>
                  </a:ext>
                </a:extLst>
              </a:tr>
              <a:tr h="546443">
                <a:tc>
                  <a:txBody>
                    <a:bodyPr/>
                    <a:lstStyle/>
                    <a:p>
                      <a:pPr algn="l" fontAlgn="b"/>
                      <a:r>
                        <a:rPr lang="en-US" sz="3000" b="0" i="0" u="none" strike="noStrike" dirty="0">
                          <a:solidFill>
                            <a:srgbClr val="000000"/>
                          </a:solidFill>
                          <a:effectLst/>
                          <a:latin typeface="Calibri" panose="020F0502020204030204" pitchFamily="34" charset="0"/>
                        </a:rPr>
                        <a:t>Institutional Outreach</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Personal Outreach</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1679095194"/>
                  </a:ext>
                </a:extLst>
              </a:tr>
            </a:tbl>
          </a:graphicData>
        </a:graphic>
      </p:graphicFrame>
    </p:spTree>
    <p:extLst>
      <p:ext uri="{BB962C8B-B14F-4D97-AF65-F5344CB8AC3E}">
        <p14:creationId xmlns:p14="http://schemas.microsoft.com/office/powerpoint/2010/main" val="3767239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0EE3D23-5084-4133-A4CF-22BE5BE6857F}"/>
              </a:ext>
            </a:extLst>
          </p:cNvPr>
          <p:cNvGraphicFramePr/>
          <p:nvPr>
            <p:extLst>
              <p:ext uri="{D42A27DB-BD31-4B8C-83A1-F6EECF244321}">
                <p14:modId xmlns:p14="http://schemas.microsoft.com/office/powerpoint/2010/main" val="1960542234"/>
              </p:ext>
            </p:extLst>
          </p:nvPr>
        </p:nvGraphicFramePr>
        <p:xfrm>
          <a:off x="504826" y="352425"/>
          <a:ext cx="8858250" cy="62960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E77FE20-2380-41DA-BED7-535D5E0150B7}"/>
              </a:ext>
            </a:extLst>
          </p:cNvPr>
          <p:cNvSpPr txBox="1"/>
          <p:nvPr/>
        </p:nvSpPr>
        <p:spPr>
          <a:xfrm>
            <a:off x="9639300" y="581025"/>
            <a:ext cx="230505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Thirty-one percent of the participants agreed or strongly agreed with this item. </a:t>
            </a:r>
          </a:p>
          <a:p>
            <a:pPr marL="285750" indent="-285750">
              <a:buFont typeface="Arial" panose="020B0604020202020204" pitchFamily="34" charset="0"/>
              <a:buChar char="•"/>
            </a:pPr>
            <a:r>
              <a:rPr lang="en-US" dirty="0"/>
              <a:t>Thirty-nine percent choose neither agree nor disagree </a:t>
            </a:r>
          </a:p>
          <a:p>
            <a:pPr marL="285750" indent="-285750">
              <a:buFont typeface="Arial" panose="020B0604020202020204" pitchFamily="34" charset="0"/>
              <a:buChar char="•"/>
            </a:pPr>
            <a:r>
              <a:rPr lang="en-US" dirty="0"/>
              <a:t>30 percent choosing disagree or strongly disagree.  </a:t>
            </a:r>
          </a:p>
          <a:p>
            <a:pPr marL="285750" indent="-285750">
              <a:buFont typeface="Arial" panose="020B0604020202020204" pitchFamily="34" charset="0"/>
              <a:buChar char="•"/>
            </a:pPr>
            <a:r>
              <a:rPr lang="en-US" dirty="0"/>
              <a:t>There were no age differences in response to this question. </a:t>
            </a:r>
          </a:p>
          <a:p>
            <a:pPr marL="285750" indent="-285750">
              <a:buFont typeface="Arial" panose="020B0604020202020204" pitchFamily="34" charset="0"/>
              <a:buChar char="•"/>
            </a:pPr>
            <a:r>
              <a:rPr lang="en-US" b="1" dirty="0">
                <a:solidFill>
                  <a:srgbClr val="FF0000"/>
                </a:solidFill>
              </a:rPr>
              <a:t>Not a strong consensus but the quotes are interesting.</a:t>
            </a:r>
          </a:p>
        </p:txBody>
      </p:sp>
    </p:spTree>
    <p:extLst>
      <p:ext uri="{BB962C8B-B14F-4D97-AF65-F5344CB8AC3E}">
        <p14:creationId xmlns:p14="http://schemas.microsoft.com/office/powerpoint/2010/main" val="3093264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25491-B9DE-4C46-B5D8-559A6CC5B578}"/>
              </a:ext>
            </a:extLst>
          </p:cNvPr>
          <p:cNvSpPr>
            <a:spLocks noGrp="1"/>
          </p:cNvSpPr>
          <p:nvPr>
            <p:ph type="title"/>
          </p:nvPr>
        </p:nvSpPr>
        <p:spPr>
          <a:xfrm>
            <a:off x="1056409" y="1893376"/>
            <a:ext cx="2628900" cy="2547257"/>
          </a:xfrm>
          <a:noFill/>
        </p:spPr>
        <p:txBody>
          <a:bodyPr vert="horz" lIns="91440" tIns="45720" rIns="91440" bIns="45720" rtlCol="0" anchor="ctr">
            <a:normAutofit/>
          </a:bodyPr>
          <a:lstStyle/>
          <a:p>
            <a:pPr algn="ctr"/>
            <a:r>
              <a:rPr lang="en-US" sz="2800" dirty="0">
                <a:solidFill>
                  <a:schemeClr val="bg1"/>
                </a:solidFill>
              </a:rPr>
              <a:t>What concepts in the Urantia book do you think will generate the most resistance?</a:t>
            </a:r>
            <a:endParaRPr lang="en-US" sz="2800" kern="1200" dirty="0">
              <a:solidFill>
                <a:schemeClr val="bg1"/>
              </a:solidFill>
            </a:endParaRPr>
          </a:p>
        </p:txBody>
      </p:sp>
      <p:graphicFrame>
        <p:nvGraphicFramePr>
          <p:cNvPr id="4" name="Table 3">
            <a:extLst>
              <a:ext uri="{FF2B5EF4-FFF2-40B4-BE49-F238E27FC236}">
                <a16:creationId xmlns:a16="http://schemas.microsoft.com/office/drawing/2014/main" id="{224BAAA9-3A49-42CA-81D4-35F12F54F644}"/>
              </a:ext>
            </a:extLst>
          </p:cNvPr>
          <p:cNvGraphicFramePr>
            <a:graphicFrameLocks noGrp="1"/>
          </p:cNvGraphicFramePr>
          <p:nvPr>
            <p:extLst>
              <p:ext uri="{D42A27DB-BD31-4B8C-83A1-F6EECF244321}">
                <p14:modId xmlns:p14="http://schemas.microsoft.com/office/powerpoint/2010/main" val="64218173"/>
              </p:ext>
            </p:extLst>
          </p:nvPr>
        </p:nvGraphicFramePr>
        <p:xfrm>
          <a:off x="4442690" y="1893376"/>
          <a:ext cx="7518400" cy="2823351"/>
        </p:xfrm>
        <a:graphic>
          <a:graphicData uri="http://schemas.openxmlformats.org/drawingml/2006/table">
            <a:tbl>
              <a:tblPr>
                <a:tableStyleId>{8EC20E35-A176-4012-BC5E-935CFFF8708E}</a:tableStyleId>
              </a:tblPr>
              <a:tblGrid>
                <a:gridCol w="3949160">
                  <a:extLst>
                    <a:ext uri="{9D8B030D-6E8A-4147-A177-3AD203B41FA5}">
                      <a16:colId xmlns:a16="http://schemas.microsoft.com/office/drawing/2014/main" val="3010332670"/>
                    </a:ext>
                  </a:extLst>
                </a:gridCol>
                <a:gridCol w="3569240">
                  <a:extLst>
                    <a:ext uri="{9D8B030D-6E8A-4147-A177-3AD203B41FA5}">
                      <a16:colId xmlns:a16="http://schemas.microsoft.com/office/drawing/2014/main" val="3642558741"/>
                    </a:ext>
                  </a:extLst>
                </a:gridCol>
              </a:tblGrid>
              <a:tr h="568093">
                <a:tc>
                  <a:txBody>
                    <a:bodyPr/>
                    <a:lstStyle/>
                    <a:p>
                      <a:pPr algn="l" fontAlgn="b"/>
                      <a:r>
                        <a:rPr lang="en-US" sz="3000" b="0" i="0" u="none" strike="noStrike" dirty="0">
                          <a:solidFill>
                            <a:srgbClr val="000000"/>
                          </a:solidFill>
                          <a:effectLst/>
                          <a:latin typeface="Calibri" panose="020F0502020204030204" pitchFamily="34" charset="0"/>
                        </a:rPr>
                        <a:t>Race and Eugenics </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God and the </a:t>
                      </a:r>
                      <a:r>
                        <a:rPr lang="en-US" sz="3000" b="0" i="0" u="none" strike="noStrike" dirty="0" err="1">
                          <a:solidFill>
                            <a:srgbClr val="000000"/>
                          </a:solidFill>
                          <a:effectLst/>
                          <a:latin typeface="Calibri" panose="020F0502020204030204" pitchFamily="34" charset="0"/>
                        </a:rPr>
                        <a:t>Superuniverse</a:t>
                      </a:r>
                      <a:endParaRPr lang="en-US" sz="3000" b="0" i="0" u="none" strike="noStrike" dirty="0">
                        <a:solidFill>
                          <a:srgbClr val="000000"/>
                        </a:solidFill>
                        <a:effectLst/>
                        <a:latin typeface="Calibri" panose="020F0502020204030204" pitchFamily="34" charset="0"/>
                      </a:endParaRP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894956877"/>
                  </a:ext>
                </a:extLst>
              </a:tr>
              <a:tr h="546443">
                <a:tc>
                  <a:txBody>
                    <a:bodyPr/>
                    <a:lstStyle/>
                    <a:p>
                      <a:pPr algn="l" fontAlgn="b"/>
                      <a:r>
                        <a:rPr lang="en-US" sz="3000" b="0" i="0" u="none" strike="noStrike" dirty="0">
                          <a:solidFill>
                            <a:srgbClr val="000000"/>
                          </a:solidFill>
                          <a:effectLst/>
                          <a:latin typeface="Calibri" panose="020F0502020204030204" pitchFamily="34" charset="0"/>
                        </a:rPr>
                        <a:t>Life of Jesus</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Origin of the Urantia Book</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4057090012"/>
                  </a:ext>
                </a:extLst>
              </a:tr>
              <a:tr h="546443">
                <a:tc>
                  <a:txBody>
                    <a:bodyPr/>
                    <a:lstStyle/>
                    <a:p>
                      <a:pPr algn="l" fontAlgn="b"/>
                      <a:r>
                        <a:rPr lang="en-US" sz="3000" b="0" i="0" u="none" strike="noStrike" dirty="0">
                          <a:solidFill>
                            <a:srgbClr val="000000"/>
                          </a:solidFill>
                          <a:effectLst/>
                          <a:latin typeface="Calibri" panose="020F0502020204030204" pitchFamily="34" charset="0"/>
                        </a:rPr>
                        <a:t>Ideas that Conflict with Christianity</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tc>
                  <a:txBody>
                    <a:bodyPr/>
                    <a:lstStyle/>
                    <a:p>
                      <a:pPr algn="l" fontAlgn="b"/>
                      <a:r>
                        <a:rPr lang="en-US" sz="3000" b="0" i="0" u="none" strike="noStrike" dirty="0">
                          <a:solidFill>
                            <a:srgbClr val="000000"/>
                          </a:solidFill>
                          <a:effectLst/>
                          <a:latin typeface="Calibri" panose="020F0502020204030204" pitchFamily="34" charset="0"/>
                        </a:rPr>
                        <a:t>Sexism</a:t>
                      </a:r>
                    </a:p>
                  </a:txBody>
                  <a:tcPr marL="26717" marR="26717" marT="267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tcPr>
                </a:tc>
                <a:extLst>
                  <a:ext uri="{0D108BD9-81ED-4DB2-BD59-A6C34878D82A}">
                    <a16:rowId xmlns:a16="http://schemas.microsoft.com/office/drawing/2014/main" val="2885219453"/>
                  </a:ext>
                </a:extLst>
              </a:tr>
            </a:tbl>
          </a:graphicData>
        </a:graphic>
      </p:graphicFrame>
    </p:spTree>
    <p:extLst>
      <p:ext uri="{BB962C8B-B14F-4D97-AF65-F5344CB8AC3E}">
        <p14:creationId xmlns:p14="http://schemas.microsoft.com/office/powerpoint/2010/main" val="1726423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E4B0302-FC4D-419B-A64A-34F28694964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Delphi Process</a:t>
            </a:r>
          </a:p>
        </p:txBody>
      </p:sp>
      <p:sp>
        <p:nvSpPr>
          <p:cNvPr id="3" name="Content Placeholder 2">
            <a:extLst>
              <a:ext uri="{FF2B5EF4-FFF2-40B4-BE49-F238E27FC236}">
                <a16:creationId xmlns:a16="http://schemas.microsoft.com/office/drawing/2014/main" id="{9DFAA87C-E0FB-46FF-815C-797826BA7ACE}"/>
              </a:ext>
            </a:extLst>
          </p:cNvPr>
          <p:cNvSpPr>
            <a:spLocks noGrp="1"/>
          </p:cNvSpPr>
          <p:nvPr>
            <p:ph idx="1"/>
          </p:nvPr>
        </p:nvSpPr>
        <p:spPr>
          <a:xfrm>
            <a:off x="1367624" y="2490436"/>
            <a:ext cx="9708995" cy="3567173"/>
          </a:xfrm>
        </p:spPr>
        <p:txBody>
          <a:bodyPr anchor="ctr">
            <a:normAutofit/>
          </a:bodyPr>
          <a:lstStyle/>
          <a:p>
            <a:r>
              <a:rPr lang="en-US" sz="2400" dirty="0"/>
              <a:t>Consensus Building Exercise</a:t>
            </a:r>
          </a:p>
          <a:p>
            <a:r>
              <a:rPr lang="en-US" sz="2400" dirty="0"/>
              <a:t>Multi-day process at the February General Council Meeting</a:t>
            </a:r>
          </a:p>
          <a:p>
            <a:r>
              <a:rPr lang="en-US" sz="2400" dirty="0"/>
              <a:t>Started with the results of the survey</a:t>
            </a:r>
          </a:p>
          <a:p>
            <a:r>
              <a:rPr lang="en-US" sz="2400" dirty="0"/>
              <a:t>Worked on Setting Priorities</a:t>
            </a:r>
          </a:p>
          <a:p>
            <a:r>
              <a:rPr lang="en-US" sz="2400" dirty="0"/>
              <a:t>Considered Specific Strategies</a:t>
            </a:r>
          </a:p>
        </p:txBody>
      </p:sp>
    </p:spTree>
    <p:extLst>
      <p:ext uri="{BB962C8B-B14F-4D97-AF65-F5344CB8AC3E}">
        <p14:creationId xmlns:p14="http://schemas.microsoft.com/office/powerpoint/2010/main" val="2188901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F051C9F9-AD20-4383-A82E-B09626B8859C}"/>
              </a:ext>
            </a:extLst>
          </p:cNvPr>
          <p:cNvSpPr/>
          <p:nvPr/>
        </p:nvSpPr>
        <p:spPr>
          <a:xfrm>
            <a:off x="3730662" y="1884834"/>
            <a:ext cx="5238750" cy="4520977"/>
          </a:xfrm>
          <a:prstGeom prst="triangl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3ABDB96-2547-4B62-B36D-F67DE1778A51}"/>
              </a:ext>
            </a:extLst>
          </p:cNvPr>
          <p:cNvCxnSpPr/>
          <p:nvPr/>
        </p:nvCxnSpPr>
        <p:spPr>
          <a:xfrm>
            <a:off x="6135229" y="2338006"/>
            <a:ext cx="27787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D979013-210A-4D49-99F9-E98D125592DF}"/>
              </a:ext>
            </a:extLst>
          </p:cNvPr>
          <p:cNvSpPr txBox="1"/>
          <p:nvPr/>
        </p:nvSpPr>
        <p:spPr>
          <a:xfrm>
            <a:off x="6634485" y="1935902"/>
            <a:ext cx="14445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Study Groups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F04DBDCC-8BB1-4636-9892-ACCCCC47CED2}"/>
              </a:ext>
            </a:extLst>
          </p:cNvPr>
          <p:cNvCxnSpPr>
            <a:cxnSpLocks/>
          </p:cNvCxnSpPr>
          <p:nvPr/>
        </p:nvCxnSpPr>
        <p:spPr>
          <a:xfrm flipH="1">
            <a:off x="4470119" y="2093413"/>
            <a:ext cx="19877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20DFF9-B191-4035-BD26-277C075F746A}"/>
              </a:ext>
            </a:extLst>
          </p:cNvPr>
          <p:cNvSpPr txBox="1"/>
          <p:nvPr/>
        </p:nvSpPr>
        <p:spPr>
          <a:xfrm>
            <a:off x="4813979" y="1656292"/>
            <a:ext cx="9563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Activists</a:t>
            </a:r>
          </a:p>
        </p:txBody>
      </p:sp>
      <p:cxnSp>
        <p:nvCxnSpPr>
          <p:cNvPr id="14" name="Straight Connector 13">
            <a:extLst>
              <a:ext uri="{FF2B5EF4-FFF2-40B4-BE49-F238E27FC236}">
                <a16:creationId xmlns:a16="http://schemas.microsoft.com/office/drawing/2014/main" id="{0FF879A8-BF31-40B0-A53D-F8D07FF03757}"/>
              </a:ext>
            </a:extLst>
          </p:cNvPr>
          <p:cNvCxnSpPr>
            <a:cxnSpLocks/>
          </p:cNvCxnSpPr>
          <p:nvPr/>
        </p:nvCxnSpPr>
        <p:spPr>
          <a:xfrm flipH="1">
            <a:off x="4299622" y="2587557"/>
            <a:ext cx="24708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643FCE-2651-44E6-8249-C39A7351A889}"/>
              </a:ext>
            </a:extLst>
          </p:cNvPr>
          <p:cNvSpPr txBox="1"/>
          <p:nvPr/>
        </p:nvSpPr>
        <p:spPr>
          <a:xfrm>
            <a:off x="4486925" y="2198645"/>
            <a:ext cx="15617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UBF registered</a:t>
            </a:r>
          </a:p>
        </p:txBody>
      </p:sp>
      <p:cxnSp>
        <p:nvCxnSpPr>
          <p:cNvPr id="18" name="Straight Connector 17">
            <a:extLst>
              <a:ext uri="{FF2B5EF4-FFF2-40B4-BE49-F238E27FC236}">
                <a16:creationId xmlns:a16="http://schemas.microsoft.com/office/drawing/2014/main" id="{7D976770-08EC-41EF-9C98-4DBBA590AE37}"/>
              </a:ext>
            </a:extLst>
          </p:cNvPr>
          <p:cNvCxnSpPr>
            <a:cxnSpLocks/>
          </p:cNvCxnSpPr>
          <p:nvPr/>
        </p:nvCxnSpPr>
        <p:spPr>
          <a:xfrm flipV="1">
            <a:off x="5787953" y="2893148"/>
            <a:ext cx="3228867" cy="154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910BCB4-77B5-46F1-B889-43F65E2FE75E}"/>
              </a:ext>
            </a:extLst>
          </p:cNvPr>
          <p:cNvSpPr txBox="1"/>
          <p:nvPr/>
        </p:nvSpPr>
        <p:spPr>
          <a:xfrm>
            <a:off x="7040262" y="2463748"/>
            <a:ext cx="21419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Experienced Readers</a:t>
            </a:r>
          </a:p>
        </p:txBody>
      </p:sp>
      <p:cxnSp>
        <p:nvCxnSpPr>
          <p:cNvPr id="21" name="Straight Connector 20">
            <a:extLst>
              <a:ext uri="{FF2B5EF4-FFF2-40B4-BE49-F238E27FC236}">
                <a16:creationId xmlns:a16="http://schemas.microsoft.com/office/drawing/2014/main" id="{701FCFD7-3E94-4EC3-B0D9-9795CDFDF6EF}"/>
              </a:ext>
            </a:extLst>
          </p:cNvPr>
          <p:cNvCxnSpPr>
            <a:cxnSpLocks/>
          </p:cNvCxnSpPr>
          <p:nvPr/>
        </p:nvCxnSpPr>
        <p:spPr>
          <a:xfrm flipH="1">
            <a:off x="3794945" y="3249813"/>
            <a:ext cx="3345155" cy="194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98A1008-68EA-4C66-9EE1-318DAAEDDC09}"/>
              </a:ext>
            </a:extLst>
          </p:cNvPr>
          <p:cNvSpPr txBox="1"/>
          <p:nvPr/>
        </p:nvSpPr>
        <p:spPr>
          <a:xfrm>
            <a:off x="3736278" y="2778914"/>
            <a:ext cx="20076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 about the UB</a:t>
            </a:r>
          </a:p>
        </p:txBody>
      </p:sp>
      <p:cxnSp>
        <p:nvCxnSpPr>
          <p:cNvPr id="28" name="Straight Connector 27">
            <a:extLst>
              <a:ext uri="{FF2B5EF4-FFF2-40B4-BE49-F238E27FC236}">
                <a16:creationId xmlns:a16="http://schemas.microsoft.com/office/drawing/2014/main" id="{E4F9BAFE-5ECF-4328-BDAE-6C01F5BCF114}"/>
              </a:ext>
            </a:extLst>
          </p:cNvPr>
          <p:cNvCxnSpPr>
            <a:cxnSpLocks/>
          </p:cNvCxnSpPr>
          <p:nvPr/>
        </p:nvCxnSpPr>
        <p:spPr>
          <a:xfrm>
            <a:off x="5330751" y="3677055"/>
            <a:ext cx="41137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27EA819-2CD4-4810-A360-67681BEA1E99}"/>
              </a:ext>
            </a:extLst>
          </p:cNvPr>
          <p:cNvSpPr txBox="1"/>
          <p:nvPr/>
        </p:nvSpPr>
        <p:spPr>
          <a:xfrm>
            <a:off x="7303653" y="3275146"/>
            <a:ext cx="23270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Active spiritual seekers</a:t>
            </a:r>
          </a:p>
        </p:txBody>
      </p:sp>
      <p:cxnSp>
        <p:nvCxnSpPr>
          <p:cNvPr id="31" name="Straight Connector 30">
            <a:extLst>
              <a:ext uri="{FF2B5EF4-FFF2-40B4-BE49-F238E27FC236}">
                <a16:creationId xmlns:a16="http://schemas.microsoft.com/office/drawing/2014/main" id="{4C909379-1291-405D-BAD9-FBD33666D216}"/>
              </a:ext>
            </a:extLst>
          </p:cNvPr>
          <p:cNvCxnSpPr>
            <a:cxnSpLocks/>
          </p:cNvCxnSpPr>
          <p:nvPr/>
        </p:nvCxnSpPr>
        <p:spPr>
          <a:xfrm flipH="1" flipV="1">
            <a:off x="3181732" y="4171903"/>
            <a:ext cx="4495422" cy="54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903FEC5-CE3E-4E42-BBD6-5895160FB698}"/>
              </a:ext>
            </a:extLst>
          </p:cNvPr>
          <p:cNvSpPr txBox="1"/>
          <p:nvPr/>
        </p:nvSpPr>
        <p:spPr>
          <a:xfrm>
            <a:off x="2976632" y="3752846"/>
            <a:ext cx="2187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Potentially interested</a:t>
            </a:r>
          </a:p>
        </p:txBody>
      </p:sp>
      <p:cxnSp>
        <p:nvCxnSpPr>
          <p:cNvPr id="34" name="Straight Connector 33">
            <a:extLst>
              <a:ext uri="{FF2B5EF4-FFF2-40B4-BE49-F238E27FC236}">
                <a16:creationId xmlns:a16="http://schemas.microsoft.com/office/drawing/2014/main" id="{A6C8B9B7-2CE7-43DA-947C-E21666C293DA}"/>
              </a:ext>
            </a:extLst>
          </p:cNvPr>
          <p:cNvCxnSpPr>
            <a:cxnSpLocks/>
          </p:cNvCxnSpPr>
          <p:nvPr/>
        </p:nvCxnSpPr>
        <p:spPr>
          <a:xfrm>
            <a:off x="4594465" y="4931923"/>
            <a:ext cx="4914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F63BE4A-C777-44AB-9B49-4A700C031AA3}"/>
              </a:ext>
            </a:extLst>
          </p:cNvPr>
          <p:cNvSpPr txBox="1"/>
          <p:nvPr/>
        </p:nvSpPr>
        <p:spPr>
          <a:xfrm>
            <a:off x="7944050" y="4457549"/>
            <a:ext cx="17345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Ready to change</a:t>
            </a:r>
          </a:p>
        </p:txBody>
      </p:sp>
      <p:cxnSp>
        <p:nvCxnSpPr>
          <p:cNvPr id="37" name="Straight Connector 36">
            <a:extLst>
              <a:ext uri="{FF2B5EF4-FFF2-40B4-BE49-F238E27FC236}">
                <a16:creationId xmlns:a16="http://schemas.microsoft.com/office/drawing/2014/main" id="{D0C7A331-EB3D-4DE9-9DEF-DBCB678837F5}"/>
              </a:ext>
            </a:extLst>
          </p:cNvPr>
          <p:cNvCxnSpPr>
            <a:cxnSpLocks/>
          </p:cNvCxnSpPr>
          <p:nvPr/>
        </p:nvCxnSpPr>
        <p:spPr>
          <a:xfrm flipH="1">
            <a:off x="2256899" y="5663736"/>
            <a:ext cx="62940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782FFA-BA1C-4B29-B780-B304EBEF88DA}"/>
              </a:ext>
            </a:extLst>
          </p:cNvPr>
          <p:cNvCxnSpPr>
            <a:cxnSpLocks/>
          </p:cNvCxnSpPr>
          <p:nvPr/>
        </p:nvCxnSpPr>
        <p:spPr>
          <a:xfrm flipV="1">
            <a:off x="3730662" y="6386686"/>
            <a:ext cx="7495052" cy="394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6197A06-1D6D-43D6-B76D-F9F5907BC6C7}"/>
              </a:ext>
            </a:extLst>
          </p:cNvPr>
          <p:cNvSpPr txBox="1"/>
          <p:nvPr/>
        </p:nvSpPr>
        <p:spPr>
          <a:xfrm>
            <a:off x="8928532" y="5994197"/>
            <a:ext cx="14593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Definitely not</a:t>
            </a:r>
          </a:p>
        </p:txBody>
      </p:sp>
      <p:sp>
        <p:nvSpPr>
          <p:cNvPr id="47" name="TextBox 46">
            <a:extLst>
              <a:ext uri="{FF2B5EF4-FFF2-40B4-BE49-F238E27FC236}">
                <a16:creationId xmlns:a16="http://schemas.microsoft.com/office/drawing/2014/main" id="{ADB9802B-87BE-422E-BD94-5BA326E975ED}"/>
              </a:ext>
            </a:extLst>
          </p:cNvPr>
          <p:cNvSpPr txBox="1"/>
          <p:nvPr/>
        </p:nvSpPr>
        <p:spPr>
          <a:xfrm>
            <a:off x="2066390" y="5205511"/>
            <a:ext cx="2317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Unlikely to be changed</a:t>
            </a:r>
          </a:p>
        </p:txBody>
      </p:sp>
      <p:sp>
        <p:nvSpPr>
          <p:cNvPr id="48" name="TextBox 47">
            <a:extLst>
              <a:ext uri="{FF2B5EF4-FFF2-40B4-BE49-F238E27FC236}">
                <a16:creationId xmlns:a16="http://schemas.microsoft.com/office/drawing/2014/main" id="{EE84DD23-C0F2-4868-ABB5-FBC89B28DFFD}"/>
              </a:ext>
            </a:extLst>
          </p:cNvPr>
          <p:cNvSpPr txBox="1"/>
          <p:nvPr/>
        </p:nvSpPr>
        <p:spPr>
          <a:xfrm>
            <a:off x="4704037" y="5131495"/>
            <a:ext cx="335604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Hierarchy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of Communities</a:t>
            </a:r>
          </a:p>
        </p:txBody>
      </p:sp>
      <p:sp>
        <p:nvSpPr>
          <p:cNvPr id="55" name="Rectangle: Top Corners Snipped 54">
            <a:extLst>
              <a:ext uri="{FF2B5EF4-FFF2-40B4-BE49-F238E27FC236}">
                <a16:creationId xmlns:a16="http://schemas.microsoft.com/office/drawing/2014/main" id="{86232F50-0112-438E-A84E-AD29D34FC5EC}"/>
              </a:ext>
            </a:extLst>
          </p:cNvPr>
          <p:cNvSpPr/>
          <p:nvPr/>
        </p:nvSpPr>
        <p:spPr>
          <a:xfrm>
            <a:off x="63613" y="70960"/>
            <a:ext cx="3011872" cy="878864"/>
          </a:xfrm>
          <a:prstGeom prst="snip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Digital/Web Outreach</a:t>
            </a:r>
          </a:p>
        </p:txBody>
      </p:sp>
      <p:sp>
        <p:nvSpPr>
          <p:cNvPr id="56" name="Rectangle: Top Corners Snipped 55">
            <a:extLst>
              <a:ext uri="{FF2B5EF4-FFF2-40B4-BE49-F238E27FC236}">
                <a16:creationId xmlns:a16="http://schemas.microsoft.com/office/drawing/2014/main" id="{086F0988-310C-4BF0-86E3-351ED3837444}"/>
              </a:ext>
            </a:extLst>
          </p:cNvPr>
          <p:cNvSpPr/>
          <p:nvPr/>
        </p:nvSpPr>
        <p:spPr>
          <a:xfrm>
            <a:off x="9033000" y="95052"/>
            <a:ext cx="3011872" cy="819938"/>
          </a:xfrm>
          <a:prstGeom prst="snip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Person to Person Outreach</a:t>
            </a:r>
          </a:p>
        </p:txBody>
      </p:sp>
      <p:sp>
        <p:nvSpPr>
          <p:cNvPr id="57" name="Rectangle: Rounded Corners 56">
            <a:extLst>
              <a:ext uri="{FF2B5EF4-FFF2-40B4-BE49-F238E27FC236}">
                <a16:creationId xmlns:a16="http://schemas.microsoft.com/office/drawing/2014/main" id="{86DCD4CF-489B-4F2D-8DF6-27A00E68859D}"/>
              </a:ext>
            </a:extLst>
          </p:cNvPr>
          <p:cNvSpPr/>
          <p:nvPr/>
        </p:nvSpPr>
        <p:spPr>
          <a:xfrm>
            <a:off x="224373" y="1156701"/>
            <a:ext cx="904365" cy="46855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rot lat="60000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Urantiabook.org</a:t>
            </a:r>
          </a:p>
        </p:txBody>
      </p:sp>
      <p:sp>
        <p:nvSpPr>
          <p:cNvPr id="58" name="Octagon 57">
            <a:extLst>
              <a:ext uri="{FF2B5EF4-FFF2-40B4-BE49-F238E27FC236}">
                <a16:creationId xmlns:a16="http://schemas.microsoft.com/office/drawing/2014/main" id="{FC16F300-7114-4AA0-B493-B4208BF724E1}"/>
              </a:ext>
            </a:extLst>
          </p:cNvPr>
          <p:cNvSpPr/>
          <p:nvPr/>
        </p:nvSpPr>
        <p:spPr>
          <a:xfrm>
            <a:off x="1691966" y="1194264"/>
            <a:ext cx="1337318" cy="1178992"/>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Virtual study groups</a:t>
            </a:r>
          </a:p>
        </p:txBody>
      </p:sp>
      <p:sp>
        <p:nvSpPr>
          <p:cNvPr id="59" name="Arrow: Right 58">
            <a:extLst>
              <a:ext uri="{FF2B5EF4-FFF2-40B4-BE49-F238E27FC236}">
                <a16:creationId xmlns:a16="http://schemas.microsoft.com/office/drawing/2014/main" id="{F115C59F-F69F-43BE-B02C-CC2F6EFA0822}"/>
              </a:ext>
            </a:extLst>
          </p:cNvPr>
          <p:cNvSpPr/>
          <p:nvPr/>
        </p:nvSpPr>
        <p:spPr>
          <a:xfrm>
            <a:off x="3029283" y="1586210"/>
            <a:ext cx="682980" cy="27434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ctagon 60">
            <a:extLst>
              <a:ext uri="{FF2B5EF4-FFF2-40B4-BE49-F238E27FC236}">
                <a16:creationId xmlns:a16="http://schemas.microsoft.com/office/drawing/2014/main" id="{10FDEF13-BB25-4DF9-8555-89D251A3E978}"/>
              </a:ext>
            </a:extLst>
          </p:cNvPr>
          <p:cNvSpPr/>
          <p:nvPr/>
        </p:nvSpPr>
        <p:spPr>
          <a:xfrm>
            <a:off x="1337605" y="2517478"/>
            <a:ext cx="1417622" cy="1191360"/>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Digital content</a:t>
            </a:r>
          </a:p>
        </p:txBody>
      </p:sp>
      <p:sp>
        <p:nvSpPr>
          <p:cNvPr id="62" name="Arrow: Right 61">
            <a:extLst>
              <a:ext uri="{FF2B5EF4-FFF2-40B4-BE49-F238E27FC236}">
                <a16:creationId xmlns:a16="http://schemas.microsoft.com/office/drawing/2014/main" id="{DEEA6012-C177-4987-8E8A-7171AC3C314E}"/>
              </a:ext>
            </a:extLst>
          </p:cNvPr>
          <p:cNvSpPr/>
          <p:nvPr/>
        </p:nvSpPr>
        <p:spPr>
          <a:xfrm rot="1471015">
            <a:off x="2931995" y="2004078"/>
            <a:ext cx="641955" cy="30945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Arrow: Right 62">
            <a:extLst>
              <a:ext uri="{FF2B5EF4-FFF2-40B4-BE49-F238E27FC236}">
                <a16:creationId xmlns:a16="http://schemas.microsoft.com/office/drawing/2014/main" id="{0640CAB4-F626-4B4A-A200-E570847EA447}"/>
              </a:ext>
            </a:extLst>
          </p:cNvPr>
          <p:cNvSpPr/>
          <p:nvPr/>
        </p:nvSpPr>
        <p:spPr>
          <a:xfrm rot="19829360">
            <a:off x="2661676" y="2501053"/>
            <a:ext cx="817324" cy="2808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Arrow: Right 63">
            <a:extLst>
              <a:ext uri="{FF2B5EF4-FFF2-40B4-BE49-F238E27FC236}">
                <a16:creationId xmlns:a16="http://schemas.microsoft.com/office/drawing/2014/main" id="{A305CEC1-7C67-4ADB-BAFC-E0C4549FC449}"/>
              </a:ext>
            </a:extLst>
          </p:cNvPr>
          <p:cNvSpPr/>
          <p:nvPr/>
        </p:nvSpPr>
        <p:spPr>
          <a:xfrm>
            <a:off x="2672148" y="2897296"/>
            <a:ext cx="1049582" cy="24204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Arrow: Right 64">
            <a:extLst>
              <a:ext uri="{FF2B5EF4-FFF2-40B4-BE49-F238E27FC236}">
                <a16:creationId xmlns:a16="http://schemas.microsoft.com/office/drawing/2014/main" id="{528B22F3-9C9D-495C-B113-75CD06E3F657}"/>
              </a:ext>
            </a:extLst>
          </p:cNvPr>
          <p:cNvSpPr/>
          <p:nvPr/>
        </p:nvSpPr>
        <p:spPr>
          <a:xfrm rot="1350989">
            <a:off x="2684568" y="3278908"/>
            <a:ext cx="912444" cy="24649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ctagon 65">
            <a:extLst>
              <a:ext uri="{FF2B5EF4-FFF2-40B4-BE49-F238E27FC236}">
                <a16:creationId xmlns:a16="http://schemas.microsoft.com/office/drawing/2014/main" id="{6529B146-FE99-4239-8445-3BCB0CECAE9D}"/>
              </a:ext>
            </a:extLst>
          </p:cNvPr>
          <p:cNvSpPr/>
          <p:nvPr/>
        </p:nvSpPr>
        <p:spPr>
          <a:xfrm>
            <a:off x="1249967" y="3997638"/>
            <a:ext cx="1345960" cy="1249393"/>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Outreach social media</a:t>
            </a:r>
          </a:p>
        </p:txBody>
      </p:sp>
      <p:sp>
        <p:nvSpPr>
          <p:cNvPr id="67" name="Arrow: Right 66">
            <a:extLst>
              <a:ext uri="{FF2B5EF4-FFF2-40B4-BE49-F238E27FC236}">
                <a16:creationId xmlns:a16="http://schemas.microsoft.com/office/drawing/2014/main" id="{012929B2-0FCA-4272-97E9-8B0A9201D157}"/>
              </a:ext>
            </a:extLst>
          </p:cNvPr>
          <p:cNvSpPr/>
          <p:nvPr/>
        </p:nvSpPr>
        <p:spPr>
          <a:xfrm rot="19227227">
            <a:off x="2306852" y="3931701"/>
            <a:ext cx="682980" cy="31076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Arrow: Right 67">
            <a:extLst>
              <a:ext uri="{FF2B5EF4-FFF2-40B4-BE49-F238E27FC236}">
                <a16:creationId xmlns:a16="http://schemas.microsoft.com/office/drawing/2014/main" id="{B1A8C287-0AEF-45F3-AA50-DDBACE5296DE}"/>
              </a:ext>
            </a:extLst>
          </p:cNvPr>
          <p:cNvSpPr/>
          <p:nvPr/>
        </p:nvSpPr>
        <p:spPr>
          <a:xfrm>
            <a:off x="2315922" y="4598649"/>
            <a:ext cx="759563" cy="2944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ctagon 68">
            <a:extLst>
              <a:ext uri="{FF2B5EF4-FFF2-40B4-BE49-F238E27FC236}">
                <a16:creationId xmlns:a16="http://schemas.microsoft.com/office/drawing/2014/main" id="{3B120E74-CDCA-480A-8976-736BA40DDBC4}"/>
              </a:ext>
            </a:extLst>
          </p:cNvPr>
          <p:cNvSpPr/>
          <p:nvPr/>
        </p:nvSpPr>
        <p:spPr>
          <a:xfrm>
            <a:off x="3390504" y="96473"/>
            <a:ext cx="1385290" cy="1221060"/>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Zone Connection App</a:t>
            </a:r>
          </a:p>
        </p:txBody>
      </p:sp>
      <p:sp>
        <p:nvSpPr>
          <p:cNvPr id="70" name="Arrow: Right 69">
            <a:extLst>
              <a:ext uri="{FF2B5EF4-FFF2-40B4-BE49-F238E27FC236}">
                <a16:creationId xmlns:a16="http://schemas.microsoft.com/office/drawing/2014/main" id="{983CA816-E6AD-43B5-B39D-70A9D1076206}"/>
              </a:ext>
            </a:extLst>
          </p:cNvPr>
          <p:cNvSpPr/>
          <p:nvPr/>
        </p:nvSpPr>
        <p:spPr>
          <a:xfrm rot="2704669">
            <a:off x="4454792" y="1131456"/>
            <a:ext cx="756230" cy="32894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ctagon 70">
            <a:extLst>
              <a:ext uri="{FF2B5EF4-FFF2-40B4-BE49-F238E27FC236}">
                <a16:creationId xmlns:a16="http://schemas.microsoft.com/office/drawing/2014/main" id="{70B2AF94-CCC1-4E2F-ABF5-EF61BD0055C7}"/>
              </a:ext>
            </a:extLst>
          </p:cNvPr>
          <p:cNvSpPr/>
          <p:nvPr/>
        </p:nvSpPr>
        <p:spPr>
          <a:xfrm>
            <a:off x="9016781" y="975058"/>
            <a:ext cx="1307557" cy="1121874"/>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Create study groups</a:t>
            </a:r>
          </a:p>
        </p:txBody>
      </p:sp>
      <p:sp>
        <p:nvSpPr>
          <p:cNvPr id="72" name="Arrow: Right 71">
            <a:extLst>
              <a:ext uri="{FF2B5EF4-FFF2-40B4-BE49-F238E27FC236}">
                <a16:creationId xmlns:a16="http://schemas.microsoft.com/office/drawing/2014/main" id="{657240EE-B632-4EDF-928B-5D2DE0361860}"/>
              </a:ext>
            </a:extLst>
          </p:cNvPr>
          <p:cNvSpPr/>
          <p:nvPr/>
        </p:nvSpPr>
        <p:spPr>
          <a:xfrm rot="9485977">
            <a:off x="8566577" y="1740811"/>
            <a:ext cx="682980" cy="31322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Octagon 72">
            <a:extLst>
              <a:ext uri="{FF2B5EF4-FFF2-40B4-BE49-F238E27FC236}">
                <a16:creationId xmlns:a16="http://schemas.microsoft.com/office/drawing/2014/main" id="{39F8FB6C-C7C4-4824-A66D-C773633096A3}"/>
              </a:ext>
            </a:extLst>
          </p:cNvPr>
          <p:cNvSpPr/>
          <p:nvPr/>
        </p:nvSpPr>
        <p:spPr>
          <a:xfrm>
            <a:off x="9712727" y="4828728"/>
            <a:ext cx="1361552" cy="1247884"/>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Secondary works</a:t>
            </a:r>
          </a:p>
        </p:txBody>
      </p:sp>
      <p:sp>
        <p:nvSpPr>
          <p:cNvPr id="74" name="Arrow: Right 73">
            <a:extLst>
              <a:ext uri="{FF2B5EF4-FFF2-40B4-BE49-F238E27FC236}">
                <a16:creationId xmlns:a16="http://schemas.microsoft.com/office/drawing/2014/main" id="{DEAD2AE3-A6C3-454D-9B60-EB0EAE840618}"/>
              </a:ext>
            </a:extLst>
          </p:cNvPr>
          <p:cNvSpPr/>
          <p:nvPr/>
        </p:nvSpPr>
        <p:spPr>
          <a:xfrm rot="11775755">
            <a:off x="9120952" y="5157315"/>
            <a:ext cx="682980" cy="276345"/>
          </a:xfrm>
          <a:prstGeom prst="rightArrow">
            <a:avLst>
              <a:gd name="adj1" fmla="val 5745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Arrow: Right 74">
            <a:extLst>
              <a:ext uri="{FF2B5EF4-FFF2-40B4-BE49-F238E27FC236}">
                <a16:creationId xmlns:a16="http://schemas.microsoft.com/office/drawing/2014/main" id="{9AE43312-B883-400C-8002-45158B8268F4}"/>
              </a:ext>
            </a:extLst>
          </p:cNvPr>
          <p:cNvSpPr/>
          <p:nvPr/>
        </p:nvSpPr>
        <p:spPr>
          <a:xfrm rot="13306920">
            <a:off x="9519940" y="4585493"/>
            <a:ext cx="789998" cy="323143"/>
          </a:xfrm>
          <a:prstGeom prst="rightArrow">
            <a:avLst>
              <a:gd name="adj1" fmla="val 54013"/>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Octagon 75">
            <a:extLst>
              <a:ext uri="{FF2B5EF4-FFF2-40B4-BE49-F238E27FC236}">
                <a16:creationId xmlns:a16="http://schemas.microsoft.com/office/drawing/2014/main" id="{4935CE30-224F-441F-AC88-E434977B0027}"/>
              </a:ext>
            </a:extLst>
          </p:cNvPr>
          <p:cNvSpPr/>
          <p:nvPr/>
        </p:nvSpPr>
        <p:spPr>
          <a:xfrm>
            <a:off x="7533483" y="82225"/>
            <a:ext cx="1385290" cy="1221060"/>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Personal interaction</a:t>
            </a:r>
          </a:p>
        </p:txBody>
      </p:sp>
      <p:sp>
        <p:nvSpPr>
          <p:cNvPr id="77" name="Arrow: Right 76">
            <a:extLst>
              <a:ext uri="{FF2B5EF4-FFF2-40B4-BE49-F238E27FC236}">
                <a16:creationId xmlns:a16="http://schemas.microsoft.com/office/drawing/2014/main" id="{2312CA22-FC8F-45A5-B61D-061C5A6D49C5}"/>
              </a:ext>
            </a:extLst>
          </p:cNvPr>
          <p:cNvSpPr/>
          <p:nvPr/>
        </p:nvSpPr>
        <p:spPr>
          <a:xfrm rot="7862617">
            <a:off x="7175596" y="1266562"/>
            <a:ext cx="756230" cy="32894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ctagon 77">
            <a:extLst>
              <a:ext uri="{FF2B5EF4-FFF2-40B4-BE49-F238E27FC236}">
                <a16:creationId xmlns:a16="http://schemas.microsoft.com/office/drawing/2014/main" id="{972E76A1-09B4-4078-BFE2-3FA93FC234E3}"/>
              </a:ext>
            </a:extLst>
          </p:cNvPr>
          <p:cNvSpPr/>
          <p:nvPr/>
        </p:nvSpPr>
        <p:spPr>
          <a:xfrm>
            <a:off x="9712726" y="2164787"/>
            <a:ext cx="1289115" cy="1132303"/>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Organizers</a:t>
            </a:r>
          </a:p>
        </p:txBody>
      </p:sp>
      <p:sp>
        <p:nvSpPr>
          <p:cNvPr id="79" name="Arrow: Right 78">
            <a:extLst>
              <a:ext uri="{FF2B5EF4-FFF2-40B4-BE49-F238E27FC236}">
                <a16:creationId xmlns:a16="http://schemas.microsoft.com/office/drawing/2014/main" id="{C6432EB3-D85D-46A8-9FAD-A7BC089E8BF8}"/>
              </a:ext>
            </a:extLst>
          </p:cNvPr>
          <p:cNvSpPr/>
          <p:nvPr/>
        </p:nvSpPr>
        <p:spPr>
          <a:xfrm rot="11862341">
            <a:off x="9175041" y="2247810"/>
            <a:ext cx="682980" cy="27434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Arrow: Right 79">
            <a:extLst>
              <a:ext uri="{FF2B5EF4-FFF2-40B4-BE49-F238E27FC236}">
                <a16:creationId xmlns:a16="http://schemas.microsoft.com/office/drawing/2014/main" id="{1DC0D517-9DEF-4421-93F3-E3DB47A04937}"/>
              </a:ext>
            </a:extLst>
          </p:cNvPr>
          <p:cNvSpPr/>
          <p:nvPr/>
        </p:nvSpPr>
        <p:spPr>
          <a:xfrm rot="11359775">
            <a:off x="9146406" y="2859512"/>
            <a:ext cx="727225" cy="297325"/>
          </a:xfrm>
          <a:prstGeom prst="rightArrow">
            <a:avLst>
              <a:gd name="adj1" fmla="val 46606"/>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60E325B3-5D10-43FC-A858-BA077134D318}"/>
              </a:ext>
            </a:extLst>
          </p:cNvPr>
          <p:cNvSpPr/>
          <p:nvPr/>
        </p:nvSpPr>
        <p:spPr>
          <a:xfrm>
            <a:off x="11181410" y="1086221"/>
            <a:ext cx="904365" cy="46855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rot lat="60000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UB Fellowship</a:t>
            </a:r>
          </a:p>
        </p:txBody>
      </p:sp>
      <p:cxnSp>
        <p:nvCxnSpPr>
          <p:cNvPr id="89" name="Straight Arrow Connector 88">
            <a:extLst>
              <a:ext uri="{FF2B5EF4-FFF2-40B4-BE49-F238E27FC236}">
                <a16:creationId xmlns:a16="http://schemas.microsoft.com/office/drawing/2014/main" id="{CAC98AD5-9E82-4224-8F60-8B0CDEF73770}"/>
              </a:ext>
            </a:extLst>
          </p:cNvPr>
          <p:cNvCxnSpPr>
            <a:stCxn id="84" idx="2"/>
          </p:cNvCxnSpPr>
          <p:nvPr/>
        </p:nvCxnSpPr>
        <p:spPr>
          <a:xfrm>
            <a:off x="11633593" y="5771779"/>
            <a:ext cx="12393" cy="882546"/>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56F16FA-31B8-487C-A77C-2603B5C87995}"/>
              </a:ext>
            </a:extLst>
          </p:cNvPr>
          <p:cNvCxnSpPr>
            <a:cxnSpLocks/>
          </p:cNvCxnSpPr>
          <p:nvPr/>
        </p:nvCxnSpPr>
        <p:spPr>
          <a:xfrm flipH="1">
            <a:off x="626367" y="6633057"/>
            <a:ext cx="11004935"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B7BCCA4-9CE6-471E-BB53-F6245FDED443}"/>
              </a:ext>
            </a:extLst>
          </p:cNvPr>
          <p:cNvCxnSpPr>
            <a:cxnSpLocks/>
          </p:cNvCxnSpPr>
          <p:nvPr/>
        </p:nvCxnSpPr>
        <p:spPr>
          <a:xfrm flipV="1">
            <a:off x="657100" y="5842260"/>
            <a:ext cx="0" cy="8120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A935E53B-C2A9-4D6B-87E9-090992F69B4B}"/>
              </a:ext>
            </a:extLst>
          </p:cNvPr>
          <p:cNvSpPr/>
          <p:nvPr/>
        </p:nvSpPr>
        <p:spPr>
          <a:xfrm>
            <a:off x="5122244" y="75648"/>
            <a:ext cx="2181409" cy="133250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Essential Functions: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Increase 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Social networks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Spiritual growth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Disseminate</a:t>
            </a:r>
          </a:p>
        </p:txBody>
      </p:sp>
      <p:sp>
        <p:nvSpPr>
          <p:cNvPr id="96" name="Octagon 95">
            <a:extLst>
              <a:ext uri="{FF2B5EF4-FFF2-40B4-BE49-F238E27FC236}">
                <a16:creationId xmlns:a16="http://schemas.microsoft.com/office/drawing/2014/main" id="{E458EA51-D425-419E-B220-73645E522FB3}"/>
              </a:ext>
            </a:extLst>
          </p:cNvPr>
          <p:cNvSpPr/>
          <p:nvPr/>
        </p:nvSpPr>
        <p:spPr>
          <a:xfrm>
            <a:off x="9689474" y="3396839"/>
            <a:ext cx="1384804" cy="1225011"/>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Conference Events</a:t>
            </a:r>
          </a:p>
        </p:txBody>
      </p:sp>
      <p:sp>
        <p:nvSpPr>
          <p:cNvPr id="97" name="Arrow: Right 96">
            <a:extLst>
              <a:ext uri="{FF2B5EF4-FFF2-40B4-BE49-F238E27FC236}">
                <a16:creationId xmlns:a16="http://schemas.microsoft.com/office/drawing/2014/main" id="{CF235704-305A-4947-894F-03FE71136ABE}"/>
              </a:ext>
            </a:extLst>
          </p:cNvPr>
          <p:cNvSpPr/>
          <p:nvPr/>
        </p:nvSpPr>
        <p:spPr>
          <a:xfrm rot="12957253">
            <a:off x="9308682" y="3258314"/>
            <a:ext cx="682980" cy="276345"/>
          </a:xfrm>
          <a:prstGeom prst="rightArrow">
            <a:avLst>
              <a:gd name="adj1" fmla="val 5745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19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2F9F191-DF89-4A8A-9322-128242F80924}"/>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Three Step Plan</a:t>
            </a:r>
          </a:p>
        </p:txBody>
      </p:sp>
      <p:sp>
        <p:nvSpPr>
          <p:cNvPr id="3" name="Content Placeholder 2">
            <a:extLst>
              <a:ext uri="{FF2B5EF4-FFF2-40B4-BE49-F238E27FC236}">
                <a16:creationId xmlns:a16="http://schemas.microsoft.com/office/drawing/2014/main" id="{E456DD26-40DD-436D-9CD3-8BA8480CA3D5}"/>
              </a:ext>
            </a:extLst>
          </p:cNvPr>
          <p:cNvSpPr>
            <a:spLocks noGrp="1"/>
          </p:cNvSpPr>
          <p:nvPr>
            <p:ph idx="1"/>
          </p:nvPr>
        </p:nvSpPr>
        <p:spPr>
          <a:xfrm>
            <a:off x="1424904" y="2494450"/>
            <a:ext cx="4053545" cy="3563159"/>
          </a:xfrm>
        </p:spPr>
        <p:txBody>
          <a:bodyPr>
            <a:normAutofit/>
          </a:bodyPr>
          <a:lstStyle/>
          <a:p>
            <a:r>
              <a:rPr lang="en-US" sz="2200"/>
              <a:t>Online reader survey</a:t>
            </a:r>
          </a:p>
          <a:p>
            <a:r>
              <a:rPr lang="en-US" sz="2200"/>
              <a:t>Delphi process with the general council to build consensus </a:t>
            </a:r>
          </a:p>
          <a:p>
            <a:r>
              <a:rPr lang="en-US" sz="2200"/>
              <a:t>Follow up with focus groups</a:t>
            </a:r>
          </a:p>
          <a:p>
            <a:pPr lvl="1"/>
            <a:r>
              <a:rPr lang="en-US" sz="2200"/>
              <a:t>Existing study groups</a:t>
            </a:r>
          </a:p>
          <a:p>
            <a:pPr lvl="1"/>
            <a:r>
              <a:rPr lang="en-US" sz="2200"/>
              <a:t>Young readers</a:t>
            </a:r>
          </a:p>
          <a:p>
            <a:r>
              <a:rPr lang="en-US" sz="2200"/>
              <a:t>This presentation summarizes what we learned from steps one and two</a:t>
            </a:r>
          </a:p>
        </p:txBody>
      </p:sp>
      <p:pic>
        <p:nvPicPr>
          <p:cNvPr id="1026" name="Picture 2" descr="Image result for 3 step plan">
            <a:extLst>
              <a:ext uri="{FF2B5EF4-FFF2-40B4-BE49-F238E27FC236}">
                <a16:creationId xmlns:a16="http://schemas.microsoft.com/office/drawing/2014/main" id="{20B57A11-2D90-43E9-9C29-C307D7BF3B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40" r="2324" b="2"/>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9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AAFA41-ECC5-4673-BFEA-0A524DA04986}"/>
              </a:ext>
            </a:extLst>
          </p:cNvPr>
          <p:cNvSpPr>
            <a:spLocks noGrp="1"/>
          </p:cNvSpPr>
          <p:nvPr>
            <p:ph type="title"/>
          </p:nvPr>
        </p:nvSpPr>
        <p:spPr>
          <a:xfrm>
            <a:off x="966952" y="1204108"/>
            <a:ext cx="2669406" cy="1781175"/>
          </a:xfrm>
        </p:spPr>
        <p:txBody>
          <a:bodyPr>
            <a:normAutofit/>
          </a:bodyPr>
          <a:lstStyle/>
          <a:p>
            <a:r>
              <a:rPr lang="en-US" sz="3200">
                <a:solidFill>
                  <a:srgbClr val="FFFFFF"/>
                </a:solidFill>
              </a:rPr>
              <a:t>The survey</a:t>
            </a:r>
          </a:p>
        </p:txBody>
      </p:sp>
      <p:sp>
        <p:nvSpPr>
          <p:cNvPr id="3" name="Content Placeholder 2">
            <a:extLst>
              <a:ext uri="{FF2B5EF4-FFF2-40B4-BE49-F238E27FC236}">
                <a16:creationId xmlns:a16="http://schemas.microsoft.com/office/drawing/2014/main" id="{4B069AB7-4F65-4379-A7E1-3B435BA27865}"/>
              </a:ext>
            </a:extLst>
          </p:cNvPr>
          <p:cNvSpPr>
            <a:spLocks noGrp="1"/>
          </p:cNvSpPr>
          <p:nvPr>
            <p:ph idx="1"/>
          </p:nvPr>
        </p:nvSpPr>
        <p:spPr>
          <a:xfrm>
            <a:off x="498765" y="3355130"/>
            <a:ext cx="3561167" cy="3331997"/>
          </a:xfrm>
        </p:spPr>
        <p:txBody>
          <a:bodyPr>
            <a:normAutofit/>
          </a:bodyPr>
          <a:lstStyle/>
          <a:p>
            <a:r>
              <a:rPr lang="en-US" sz="2000"/>
              <a:t>Online survey using REDcap</a:t>
            </a:r>
          </a:p>
          <a:p>
            <a:r>
              <a:rPr lang="en-US" sz="2000"/>
              <a:t>Reviewed by the Ad Hoc committee</a:t>
            </a:r>
          </a:p>
          <a:p>
            <a:r>
              <a:rPr lang="en-US" sz="2000"/>
              <a:t>Reviewed by the executive committee</a:t>
            </a:r>
          </a:p>
          <a:p>
            <a:r>
              <a:rPr lang="en-US" sz="2000"/>
              <a:t>Two main sections of the survey:</a:t>
            </a:r>
          </a:p>
          <a:p>
            <a:pPr lvl="1"/>
            <a:r>
              <a:rPr lang="en-US" sz="2000"/>
              <a:t>Participant characteristics</a:t>
            </a:r>
          </a:p>
          <a:p>
            <a:pPr lvl="1"/>
            <a:r>
              <a:rPr lang="en-US" sz="2000"/>
              <a:t>Reader needs</a:t>
            </a:r>
          </a:p>
        </p:txBody>
      </p:sp>
      <p:pic>
        <p:nvPicPr>
          <p:cNvPr id="4" name="Picture 3">
            <a:extLst>
              <a:ext uri="{FF2B5EF4-FFF2-40B4-BE49-F238E27FC236}">
                <a16:creationId xmlns:a16="http://schemas.microsoft.com/office/drawing/2014/main" id="{6597F558-8CC0-4269-9F51-05A281A69674}"/>
              </a:ext>
            </a:extLst>
          </p:cNvPr>
          <p:cNvPicPr>
            <a:picLocks noChangeAspect="1"/>
          </p:cNvPicPr>
          <p:nvPr/>
        </p:nvPicPr>
        <p:blipFill>
          <a:blip r:embed="rId2"/>
          <a:stretch>
            <a:fillRect/>
          </a:stretch>
        </p:blipFill>
        <p:spPr>
          <a:xfrm>
            <a:off x="4877114" y="74550"/>
            <a:ext cx="6816121" cy="6270832"/>
          </a:xfrm>
          <a:prstGeom prst="rect">
            <a:avLst/>
          </a:prstGeom>
        </p:spPr>
      </p:pic>
    </p:spTree>
    <p:extLst>
      <p:ext uri="{BB962C8B-B14F-4D97-AF65-F5344CB8AC3E}">
        <p14:creationId xmlns:p14="http://schemas.microsoft.com/office/powerpoint/2010/main" val="392554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64002A5-A31F-494A-BB68-65219D349A20}"/>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Survey Distribution</a:t>
            </a:r>
          </a:p>
        </p:txBody>
      </p:sp>
      <p:sp>
        <p:nvSpPr>
          <p:cNvPr id="3" name="Content Placeholder 2">
            <a:extLst>
              <a:ext uri="{FF2B5EF4-FFF2-40B4-BE49-F238E27FC236}">
                <a16:creationId xmlns:a16="http://schemas.microsoft.com/office/drawing/2014/main" id="{893CFAE3-66B3-4E51-BD46-124741533EB7}"/>
              </a:ext>
            </a:extLst>
          </p:cNvPr>
          <p:cNvSpPr>
            <a:spLocks noGrp="1"/>
          </p:cNvSpPr>
          <p:nvPr>
            <p:ph idx="1"/>
          </p:nvPr>
        </p:nvSpPr>
        <p:spPr>
          <a:xfrm>
            <a:off x="1529032" y="2543175"/>
            <a:ext cx="4053545" cy="3563159"/>
          </a:xfrm>
        </p:spPr>
        <p:txBody>
          <a:bodyPr>
            <a:normAutofit/>
          </a:bodyPr>
          <a:lstStyle/>
          <a:p>
            <a:r>
              <a:rPr lang="en-US" sz="2400" dirty="0"/>
              <a:t>The primary source of participants was the Urantia Book Fellowship’s email list. This list has 7000+ email addresses in it.  The following text was sent:</a:t>
            </a:r>
          </a:p>
        </p:txBody>
      </p:sp>
      <p:pic>
        <p:nvPicPr>
          <p:cNvPr id="4" name="Picture 3">
            <a:extLst>
              <a:ext uri="{FF2B5EF4-FFF2-40B4-BE49-F238E27FC236}">
                <a16:creationId xmlns:a16="http://schemas.microsoft.com/office/drawing/2014/main" id="{1A351D56-9C9E-405A-8ECF-D9A6C63CD4AD}"/>
              </a:ext>
            </a:extLst>
          </p:cNvPr>
          <p:cNvPicPr>
            <a:picLocks noChangeAspect="1"/>
          </p:cNvPicPr>
          <p:nvPr/>
        </p:nvPicPr>
        <p:blipFill rotWithShape="1">
          <a:blip r:embed="rId2"/>
          <a:srcRect b="403"/>
          <a:stretch/>
        </p:blipFill>
        <p:spPr>
          <a:xfrm>
            <a:off x="6098891" y="2492375"/>
            <a:ext cx="5728009" cy="4250169"/>
          </a:xfrm>
          <a:prstGeom prst="rect">
            <a:avLst/>
          </a:prstGeom>
        </p:spPr>
      </p:pic>
    </p:spTree>
    <p:extLst>
      <p:ext uri="{BB962C8B-B14F-4D97-AF65-F5344CB8AC3E}">
        <p14:creationId xmlns:p14="http://schemas.microsoft.com/office/powerpoint/2010/main" val="131836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3DA8D87-D45E-4424-8691-372E27465F2A}"/>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Survey Distribution</a:t>
            </a:r>
          </a:p>
        </p:txBody>
      </p:sp>
      <p:sp>
        <p:nvSpPr>
          <p:cNvPr id="3" name="Content Placeholder 2">
            <a:extLst>
              <a:ext uri="{FF2B5EF4-FFF2-40B4-BE49-F238E27FC236}">
                <a16:creationId xmlns:a16="http://schemas.microsoft.com/office/drawing/2014/main" id="{009C8365-36DC-4EF2-8ED5-2A1ADBB16770}"/>
              </a:ext>
            </a:extLst>
          </p:cNvPr>
          <p:cNvSpPr>
            <a:spLocks noGrp="1"/>
          </p:cNvSpPr>
          <p:nvPr>
            <p:ph idx="1"/>
          </p:nvPr>
        </p:nvSpPr>
        <p:spPr>
          <a:xfrm>
            <a:off x="1424904" y="2494450"/>
            <a:ext cx="4053545" cy="3563159"/>
          </a:xfrm>
        </p:spPr>
        <p:txBody>
          <a:bodyPr>
            <a:normAutofit/>
          </a:bodyPr>
          <a:lstStyle/>
          <a:p>
            <a:r>
              <a:rPr lang="en-US" sz="2000"/>
              <a:t>The email was sent out to the list on two occasions (01/14/2020 and 01/28/2020).  </a:t>
            </a:r>
          </a:p>
          <a:p>
            <a:r>
              <a:rPr lang="en-US" sz="2000"/>
              <a:t>In addition, the survey request was posted to social media 2 times. The social media sites used included the Urantia FaceBook page, and the Friends of the Urantia Book Fellowship FaceBook page, both on January 27, 2020.</a:t>
            </a:r>
          </a:p>
          <a:p>
            <a:r>
              <a:rPr lang="en-US" sz="2000"/>
              <a:t>777 Completed surveys </a:t>
            </a:r>
          </a:p>
          <a:p>
            <a:endParaRPr lang="en-US" sz="2000"/>
          </a:p>
        </p:txBody>
      </p:sp>
      <p:pic>
        <p:nvPicPr>
          <p:cNvPr id="4" name="Picture 3">
            <a:extLst>
              <a:ext uri="{FF2B5EF4-FFF2-40B4-BE49-F238E27FC236}">
                <a16:creationId xmlns:a16="http://schemas.microsoft.com/office/drawing/2014/main" id="{808E8A68-D819-45F2-A6A2-AB44B0127878}"/>
              </a:ext>
            </a:extLst>
          </p:cNvPr>
          <p:cNvPicPr>
            <a:picLocks noChangeAspect="1"/>
          </p:cNvPicPr>
          <p:nvPr/>
        </p:nvPicPr>
        <p:blipFill rotWithShape="1">
          <a:blip r:embed="rId2"/>
          <a:srcRect l="27489" r="18266" b="1"/>
          <a:stretch/>
        </p:blipFill>
        <p:spPr>
          <a:xfrm>
            <a:off x="6098892" y="2492376"/>
            <a:ext cx="4802404" cy="3563372"/>
          </a:xfrm>
          <a:prstGeom prst="rect">
            <a:avLst/>
          </a:prstGeom>
        </p:spPr>
      </p:pic>
    </p:spTree>
    <p:extLst>
      <p:ext uri="{BB962C8B-B14F-4D97-AF65-F5344CB8AC3E}">
        <p14:creationId xmlns:p14="http://schemas.microsoft.com/office/powerpoint/2010/main" val="281008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E1694BE-5AC9-4AD5-8687-22E90F00872B}"/>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The results</a:t>
            </a:r>
          </a:p>
        </p:txBody>
      </p:sp>
      <p:sp>
        <p:nvSpPr>
          <p:cNvPr id="3" name="Content Placeholder 2">
            <a:extLst>
              <a:ext uri="{FF2B5EF4-FFF2-40B4-BE49-F238E27FC236}">
                <a16:creationId xmlns:a16="http://schemas.microsoft.com/office/drawing/2014/main" id="{0ADAEB0F-6EE7-4DE1-97AD-BF0F296B49B6}"/>
              </a:ext>
            </a:extLst>
          </p:cNvPr>
          <p:cNvSpPr>
            <a:spLocks noGrp="1"/>
          </p:cNvSpPr>
          <p:nvPr>
            <p:ph idx="1"/>
          </p:nvPr>
        </p:nvSpPr>
        <p:spPr>
          <a:xfrm>
            <a:off x="1424904" y="2494450"/>
            <a:ext cx="4053545" cy="3563159"/>
          </a:xfrm>
        </p:spPr>
        <p:txBody>
          <a:bodyPr>
            <a:normAutofit/>
          </a:bodyPr>
          <a:lstStyle/>
          <a:p>
            <a:r>
              <a:rPr lang="en-US" sz="2000"/>
              <a:t>Characteristics of the participants</a:t>
            </a:r>
          </a:p>
          <a:p>
            <a:r>
              <a:rPr lang="en-US" sz="2000"/>
              <a:t>Comparison of younger (50 under) vs. older (51 and older) participants</a:t>
            </a:r>
          </a:p>
          <a:p>
            <a:r>
              <a:rPr lang="en-US" sz="2000"/>
              <a:t>Comparison of American to international participants</a:t>
            </a:r>
          </a:p>
          <a:p>
            <a:r>
              <a:rPr lang="en-US" sz="2000"/>
              <a:t>Reader needs</a:t>
            </a:r>
          </a:p>
          <a:p>
            <a:pPr lvl="1"/>
            <a:r>
              <a:rPr lang="en-US" sz="2000"/>
              <a:t>Younger vs. older</a:t>
            </a:r>
          </a:p>
          <a:p>
            <a:pPr lvl="1"/>
            <a:r>
              <a:rPr lang="en-US" sz="2000"/>
              <a:t>American vs. International</a:t>
            </a:r>
          </a:p>
          <a:p>
            <a:pPr lvl="1"/>
            <a:r>
              <a:rPr lang="en-US" sz="2000"/>
              <a:t>Analysis of free text responses</a:t>
            </a:r>
          </a:p>
        </p:txBody>
      </p:sp>
      <p:pic>
        <p:nvPicPr>
          <p:cNvPr id="4" name="Picture 3">
            <a:extLst>
              <a:ext uri="{FF2B5EF4-FFF2-40B4-BE49-F238E27FC236}">
                <a16:creationId xmlns:a16="http://schemas.microsoft.com/office/drawing/2014/main" id="{88592C0D-3C57-43F6-9DE9-34415C5391F0}"/>
              </a:ext>
            </a:extLst>
          </p:cNvPr>
          <p:cNvPicPr>
            <a:picLocks noChangeAspect="1"/>
          </p:cNvPicPr>
          <p:nvPr/>
        </p:nvPicPr>
        <p:blipFill rotWithShape="1">
          <a:blip r:embed="rId2"/>
          <a:srcRect r="2" b="1069"/>
          <a:stretch/>
        </p:blipFill>
        <p:spPr>
          <a:xfrm>
            <a:off x="6098892" y="2492376"/>
            <a:ext cx="4802404" cy="3563372"/>
          </a:xfrm>
          <a:prstGeom prst="rect">
            <a:avLst/>
          </a:prstGeom>
        </p:spPr>
      </p:pic>
    </p:spTree>
    <p:extLst>
      <p:ext uri="{BB962C8B-B14F-4D97-AF65-F5344CB8AC3E}">
        <p14:creationId xmlns:p14="http://schemas.microsoft.com/office/powerpoint/2010/main" val="2668157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2483</Words>
  <Application>Microsoft Office PowerPoint</Application>
  <PresentationFormat>Widescreen</PresentationFormat>
  <Paragraphs>331</Paragraphs>
  <Slides>45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Calibri Light</vt:lpstr>
      <vt:lpstr>Office Theme</vt:lpstr>
      <vt:lpstr>1_Office Theme</vt:lpstr>
      <vt:lpstr>Urantia Book Community Survey</vt:lpstr>
      <vt:lpstr>Background</vt:lpstr>
      <vt:lpstr>Questions</vt:lpstr>
      <vt:lpstr>Questions</vt:lpstr>
      <vt:lpstr>Three Step Plan</vt:lpstr>
      <vt:lpstr>The survey</vt:lpstr>
      <vt:lpstr>Survey Distribution</vt:lpstr>
      <vt:lpstr>Survey Distribution</vt:lpstr>
      <vt:lpstr>The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Differences between American and International</vt:lpstr>
      <vt:lpstr>Differences Between Younger* (n=106) and Older (n=667)</vt:lpstr>
      <vt:lpstr>PowerPoint Presentation</vt:lpstr>
      <vt:lpstr>PowerPoint Presentation</vt:lpstr>
      <vt:lpstr>PowerPoint Presentation</vt:lpstr>
      <vt:lpstr>Questions?</vt:lpstr>
      <vt:lpstr>Perceptions and Needs of Survey Participants</vt:lpstr>
      <vt:lpstr>PowerPoint Presentation</vt:lpstr>
      <vt:lpstr>Do you have ideas about how Urantia Book readers could meet each other?</vt:lpstr>
      <vt:lpstr>PowerPoint Presentation</vt:lpstr>
      <vt:lpstr>In what ways would participating in a study group enhance your experience of reading the Urantia Book?</vt:lpstr>
      <vt:lpstr>PowerPoint Presentation</vt:lpstr>
      <vt:lpstr>What kinds of group activities would be interesting to you?</vt:lpstr>
      <vt:lpstr>PowerPoint Presentation</vt:lpstr>
      <vt:lpstr>I am interested in participating in an online Urantia Book Study group.</vt:lpstr>
      <vt:lpstr>PowerPoint Presentation</vt:lpstr>
      <vt:lpstr>Describe the kinds of online resources that you wish existed for Urantia Book readers</vt:lpstr>
      <vt:lpstr>PowerPoint Presentation</vt:lpstr>
      <vt:lpstr>Describe the kinds of printed materials you would find interesting or useful as a Urantia Book reader</vt:lpstr>
      <vt:lpstr>PowerPoint Presentation</vt:lpstr>
      <vt:lpstr>What ideas do you have about ways to disseminate the Urantia Book?</vt:lpstr>
      <vt:lpstr>PowerPoint Presentation</vt:lpstr>
      <vt:lpstr>What concepts in the Urantia book do you think will generate the most resistance?</vt:lpstr>
      <vt:lpstr>Delphi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Urantia Book Community Survey</dc:title>
  <dc:creator>David Schlundt</dc:creator>
  <cp:lastModifiedBy>David Schlundt</cp:lastModifiedBy>
  <cp:revision>1</cp:revision>
  <dcterms:created xsi:type="dcterms:W3CDTF">2020-04-13T00:30:30Z</dcterms:created>
  <dcterms:modified xsi:type="dcterms:W3CDTF">2020-04-13T00:40:35Z</dcterms:modified>
</cp:coreProperties>
</file>